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4" r:id="rId1"/>
  </p:sldMasterIdLst>
  <p:notesMasterIdLst>
    <p:notesMasterId r:id="rId23"/>
  </p:notesMasterIdLst>
  <p:handoutMasterIdLst>
    <p:handoutMasterId r:id="rId24"/>
  </p:handoutMasterIdLst>
  <p:sldIdLst>
    <p:sldId id="256" r:id="rId2"/>
    <p:sldId id="268" r:id="rId3"/>
    <p:sldId id="257" r:id="rId4"/>
    <p:sldId id="264" r:id="rId5"/>
    <p:sldId id="289" r:id="rId6"/>
    <p:sldId id="272" r:id="rId7"/>
    <p:sldId id="290" r:id="rId8"/>
    <p:sldId id="273" r:id="rId9"/>
    <p:sldId id="291" r:id="rId10"/>
    <p:sldId id="274" r:id="rId11"/>
    <p:sldId id="292" r:id="rId12"/>
    <p:sldId id="294" r:id="rId13"/>
    <p:sldId id="293" r:id="rId14"/>
    <p:sldId id="297" r:id="rId15"/>
    <p:sldId id="276" r:id="rId16"/>
    <p:sldId id="277" r:id="rId17"/>
    <p:sldId id="295" r:id="rId18"/>
    <p:sldId id="278" r:id="rId19"/>
    <p:sldId id="285" r:id="rId20"/>
    <p:sldId id="296" r:id="rId21"/>
    <p:sldId id="259" r:id="rId22"/>
  </p:sldIdLst>
  <p:sldSz cx="11880850" cy="7578725"/>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6DDB421-8E5F-401A-BD2B-409EDDD66EAA}">
          <p14:sldIdLst>
            <p14:sldId id="256"/>
            <p14:sldId id="268"/>
            <p14:sldId id="257"/>
            <p14:sldId id="264"/>
            <p14:sldId id="289"/>
            <p14:sldId id="272"/>
            <p14:sldId id="290"/>
            <p14:sldId id="273"/>
            <p14:sldId id="291"/>
            <p14:sldId id="274"/>
            <p14:sldId id="292"/>
            <p14:sldId id="294"/>
            <p14:sldId id="293"/>
            <p14:sldId id="297"/>
            <p14:sldId id="276"/>
            <p14:sldId id="277"/>
            <p14:sldId id="295"/>
            <p14:sldId id="278"/>
            <p14:sldId id="285"/>
            <p14:sldId id="296"/>
            <p14:sldId id="259"/>
          </p14:sldIdLst>
        </p14:section>
      </p14:sectionLst>
    </p:ext>
    <p:ext uri="{EFAFB233-063F-42B5-8137-9DF3F51BA10A}">
      <p15:sldGuideLst xmlns:p15="http://schemas.microsoft.com/office/powerpoint/2012/main">
        <p15:guide id="1" orient="horz" pos="2387">
          <p15:clr>
            <a:srgbClr val="A4A3A4"/>
          </p15:clr>
        </p15:guide>
        <p15:guide id="2"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726"/>
    <a:srgbClr val="FF9966"/>
    <a:srgbClr val="D62ECA"/>
    <a:srgbClr val="F02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6" autoAdjust="0"/>
    <p:restoredTop sz="94662" autoAdjust="0"/>
  </p:normalViewPr>
  <p:slideViewPr>
    <p:cSldViewPr>
      <p:cViewPr varScale="1">
        <p:scale>
          <a:sx n="93" d="100"/>
          <a:sy n="93" d="100"/>
        </p:scale>
        <p:origin x="108" y="228"/>
      </p:cViewPr>
      <p:guideLst>
        <p:guide orient="horz" pos="2387"/>
        <p:guide pos="3742"/>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7834" cy="355517"/>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5318477" y="0"/>
            <a:ext cx="4067834" cy="355517"/>
          </a:xfrm>
          <a:prstGeom prst="rect">
            <a:avLst/>
          </a:prstGeom>
        </p:spPr>
        <p:txBody>
          <a:bodyPr vert="horz" lIns="91440" tIns="45720" rIns="91440" bIns="45720" rtlCol="0"/>
          <a:lstStyle>
            <a:lvl1pPr algn="r">
              <a:defRPr sz="1200"/>
            </a:lvl1pPr>
          </a:lstStyle>
          <a:p>
            <a:fld id="{541A8344-162A-402D-903E-2DF9D942B9C3}" type="datetimeFigureOut">
              <a:rPr lang="id-ID" smtClean="0"/>
              <a:t>02/07/2020</a:t>
            </a:fld>
            <a:endParaRPr lang="id-ID"/>
          </a:p>
        </p:txBody>
      </p:sp>
      <p:sp>
        <p:nvSpPr>
          <p:cNvPr id="4" name="Footer Placeholder 3"/>
          <p:cNvSpPr>
            <a:spLocks noGrp="1"/>
          </p:cNvSpPr>
          <p:nvPr>
            <p:ph type="ftr" sz="quarter" idx="2"/>
          </p:nvPr>
        </p:nvSpPr>
        <p:spPr>
          <a:xfrm>
            <a:off x="1" y="6745833"/>
            <a:ext cx="4067834" cy="35551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5318477" y="6745833"/>
            <a:ext cx="4067834" cy="355517"/>
          </a:xfrm>
          <a:prstGeom prst="rect">
            <a:avLst/>
          </a:prstGeom>
        </p:spPr>
        <p:txBody>
          <a:bodyPr vert="horz" lIns="91440" tIns="45720" rIns="91440" bIns="45720" rtlCol="0" anchor="b"/>
          <a:lstStyle>
            <a:lvl1pPr algn="r">
              <a:defRPr sz="1200"/>
            </a:lvl1pPr>
          </a:lstStyle>
          <a:p>
            <a:fld id="{71A063D9-3488-4075-AF49-05B982593EB5}" type="slidenum">
              <a:rPr lang="id-ID" smtClean="0"/>
              <a:t>‹#›</a:t>
            </a:fld>
            <a:endParaRPr lang="id-ID"/>
          </a:p>
        </p:txBody>
      </p:sp>
    </p:spTree>
    <p:extLst>
      <p:ext uri="{BB962C8B-B14F-4D97-AF65-F5344CB8AC3E}">
        <p14:creationId xmlns:p14="http://schemas.microsoft.com/office/powerpoint/2010/main" val="468397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9060" cy="35559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5317252" y="1"/>
            <a:ext cx="4069060" cy="355594"/>
          </a:xfrm>
          <a:prstGeom prst="rect">
            <a:avLst/>
          </a:prstGeom>
        </p:spPr>
        <p:txBody>
          <a:bodyPr vert="horz" lIns="91440" tIns="45720" rIns="91440" bIns="45720" rtlCol="0"/>
          <a:lstStyle>
            <a:lvl1pPr algn="r">
              <a:defRPr sz="1200"/>
            </a:lvl1pPr>
          </a:lstStyle>
          <a:p>
            <a:fld id="{784CBE3C-7E6A-422D-A94B-140E2BCAF3EF}" type="datetimeFigureOut">
              <a:rPr lang="id-ID" smtClean="0"/>
              <a:t>02/07/2020</a:t>
            </a:fld>
            <a:endParaRPr lang="id-ID"/>
          </a:p>
        </p:txBody>
      </p:sp>
      <p:sp>
        <p:nvSpPr>
          <p:cNvPr id="4" name="Slide Image Placeholder 3"/>
          <p:cNvSpPr>
            <a:spLocks noGrp="1" noRot="1" noChangeAspect="1"/>
          </p:cNvSpPr>
          <p:nvPr>
            <p:ph type="sldImg" idx="2"/>
          </p:nvPr>
        </p:nvSpPr>
        <p:spPr>
          <a:xfrm>
            <a:off x="2608263" y="533400"/>
            <a:ext cx="4171950" cy="2662238"/>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938848" y="3374028"/>
            <a:ext cx="7510780" cy="31956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6745709"/>
            <a:ext cx="4069060" cy="355594"/>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5317252" y="6745709"/>
            <a:ext cx="4069060" cy="355594"/>
          </a:xfrm>
          <a:prstGeom prst="rect">
            <a:avLst/>
          </a:prstGeom>
        </p:spPr>
        <p:txBody>
          <a:bodyPr vert="horz" lIns="91440" tIns="45720" rIns="91440" bIns="45720" rtlCol="0" anchor="b"/>
          <a:lstStyle>
            <a:lvl1pPr algn="r">
              <a:defRPr sz="1200"/>
            </a:lvl1pPr>
          </a:lstStyle>
          <a:p>
            <a:fld id="{0C57BF98-9C13-4C26-8882-2D7199868812}" type="slidenum">
              <a:rPr lang="id-ID" smtClean="0"/>
              <a:t>‹#›</a:t>
            </a:fld>
            <a:endParaRPr lang="id-ID"/>
          </a:p>
        </p:txBody>
      </p:sp>
    </p:spTree>
    <p:extLst>
      <p:ext uri="{BB962C8B-B14F-4D97-AF65-F5344CB8AC3E}">
        <p14:creationId xmlns:p14="http://schemas.microsoft.com/office/powerpoint/2010/main" val="2283885733"/>
      </p:ext>
    </p:extLst>
  </p:cSld>
  <p:clrMap bg1="lt1" tx1="dk1" bg2="lt2" tx2="dk2" accent1="accent1" accent2="accent2" accent3="accent3" accent4="accent4" accent5="accent5" accent6="accent6" hlink="hlink" folHlink="folHlink"/>
  <p:notesStyle>
    <a:lvl1pPr marL="0" algn="l" defTabSz="914324" rtl="0" eaLnBrk="1" latinLnBrk="0" hangingPunct="1">
      <a:defRPr sz="1200" kern="1200">
        <a:solidFill>
          <a:schemeClr val="tx1"/>
        </a:solidFill>
        <a:latin typeface="+mn-lt"/>
        <a:ea typeface="+mn-ea"/>
        <a:cs typeface="+mn-cs"/>
      </a:defRPr>
    </a:lvl1pPr>
    <a:lvl2pPr marL="457162" algn="l" defTabSz="914324" rtl="0" eaLnBrk="1" latinLnBrk="0" hangingPunct="1">
      <a:defRPr sz="1200" kern="1200">
        <a:solidFill>
          <a:schemeClr val="tx1"/>
        </a:solidFill>
        <a:latin typeface="+mn-lt"/>
        <a:ea typeface="+mn-ea"/>
        <a:cs typeface="+mn-cs"/>
      </a:defRPr>
    </a:lvl2pPr>
    <a:lvl3pPr marL="914324" algn="l" defTabSz="914324" rtl="0" eaLnBrk="1" latinLnBrk="0" hangingPunct="1">
      <a:defRPr sz="1200" kern="1200">
        <a:solidFill>
          <a:schemeClr val="tx1"/>
        </a:solidFill>
        <a:latin typeface="+mn-lt"/>
        <a:ea typeface="+mn-ea"/>
        <a:cs typeface="+mn-cs"/>
      </a:defRPr>
    </a:lvl3pPr>
    <a:lvl4pPr marL="1371486" algn="l" defTabSz="914324" rtl="0" eaLnBrk="1" latinLnBrk="0" hangingPunct="1">
      <a:defRPr sz="1200" kern="1200">
        <a:solidFill>
          <a:schemeClr val="tx1"/>
        </a:solidFill>
        <a:latin typeface="+mn-lt"/>
        <a:ea typeface="+mn-ea"/>
        <a:cs typeface="+mn-cs"/>
      </a:defRPr>
    </a:lvl4pPr>
    <a:lvl5pPr marL="1828648" algn="l" defTabSz="914324" rtl="0" eaLnBrk="1" latinLnBrk="0" hangingPunct="1">
      <a:defRPr sz="1200" kern="1200">
        <a:solidFill>
          <a:schemeClr val="tx1"/>
        </a:solidFill>
        <a:latin typeface="+mn-lt"/>
        <a:ea typeface="+mn-ea"/>
        <a:cs typeface="+mn-cs"/>
      </a:defRPr>
    </a:lvl5pPr>
    <a:lvl6pPr marL="2285810" algn="l" defTabSz="914324" rtl="0" eaLnBrk="1" latinLnBrk="0" hangingPunct="1">
      <a:defRPr sz="1200" kern="1200">
        <a:solidFill>
          <a:schemeClr val="tx1"/>
        </a:solidFill>
        <a:latin typeface="+mn-lt"/>
        <a:ea typeface="+mn-ea"/>
        <a:cs typeface="+mn-cs"/>
      </a:defRPr>
    </a:lvl6pPr>
    <a:lvl7pPr marL="2742971" algn="l" defTabSz="914324" rtl="0" eaLnBrk="1" latinLnBrk="0" hangingPunct="1">
      <a:defRPr sz="1200" kern="1200">
        <a:solidFill>
          <a:schemeClr val="tx1"/>
        </a:solidFill>
        <a:latin typeface="+mn-lt"/>
        <a:ea typeface="+mn-ea"/>
        <a:cs typeface="+mn-cs"/>
      </a:defRPr>
    </a:lvl7pPr>
    <a:lvl8pPr marL="3200134" algn="l" defTabSz="914324" rtl="0" eaLnBrk="1" latinLnBrk="0" hangingPunct="1">
      <a:defRPr sz="1200" kern="1200">
        <a:solidFill>
          <a:schemeClr val="tx1"/>
        </a:solidFill>
        <a:latin typeface="+mn-lt"/>
        <a:ea typeface="+mn-ea"/>
        <a:cs typeface="+mn-cs"/>
      </a:defRPr>
    </a:lvl8pPr>
    <a:lvl9pPr marL="3657295" algn="l" defTabSz="9143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8263" y="533400"/>
            <a:ext cx="4171950" cy="2662238"/>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0C57BF98-9C13-4C26-8882-2D7199868812}" type="slidenum">
              <a:rPr lang="id-ID" smtClean="0"/>
              <a:t>1</a:t>
            </a:fld>
            <a:endParaRPr lang="id-ID"/>
          </a:p>
        </p:txBody>
      </p:sp>
    </p:spTree>
    <p:extLst>
      <p:ext uri="{BB962C8B-B14F-4D97-AF65-F5344CB8AC3E}">
        <p14:creationId xmlns:p14="http://schemas.microsoft.com/office/powerpoint/2010/main" val="299956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3404" y="4933164"/>
            <a:ext cx="8910638" cy="1813998"/>
          </a:xfrm>
        </p:spPr>
        <p:txBody>
          <a:bodyPr wrap="none" anchor="t">
            <a:normAutofit/>
          </a:bodyPr>
          <a:lstStyle>
            <a:lvl1pPr algn="r">
              <a:defRPr sz="9355" b="0" spc="-292">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153403" y="4082627"/>
            <a:ext cx="8910638" cy="833267"/>
          </a:xfrm>
        </p:spPr>
        <p:txBody>
          <a:bodyPr anchor="b">
            <a:normAutofit/>
          </a:bodyPr>
          <a:lstStyle>
            <a:lvl1pPr marL="0" indent="0" algn="r">
              <a:buNone/>
              <a:defRPr sz="3118"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45541" indent="0" algn="ctr">
              <a:buNone/>
              <a:defRPr sz="1949"/>
            </a:lvl2pPr>
            <a:lvl3pPr marL="891083" indent="0" algn="ctr">
              <a:buNone/>
              <a:defRPr sz="1754"/>
            </a:lvl3pPr>
            <a:lvl4pPr marL="1336624" indent="0" algn="ctr">
              <a:buNone/>
              <a:defRPr sz="1559"/>
            </a:lvl4pPr>
            <a:lvl5pPr marL="1782166" indent="0" algn="ctr">
              <a:buNone/>
              <a:defRPr sz="1559"/>
            </a:lvl5pPr>
            <a:lvl6pPr marL="2227707" indent="0" algn="ctr">
              <a:buNone/>
              <a:defRPr sz="1559"/>
            </a:lvl6pPr>
            <a:lvl7pPr marL="2673248" indent="0" algn="ctr">
              <a:buNone/>
              <a:defRPr sz="1559"/>
            </a:lvl7pPr>
            <a:lvl8pPr marL="3118790" indent="0" algn="ctr">
              <a:buNone/>
              <a:defRPr sz="1559"/>
            </a:lvl8pPr>
            <a:lvl9pPr marL="3564331" indent="0" algn="ctr">
              <a:buNone/>
              <a:defRPr sz="1559"/>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228CC54-BC7F-4953-ADC8-6A8E366049BB}" type="datetimeFigureOut">
              <a:rPr lang="id-ID" smtClean="0"/>
              <a:t>02/07/2020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2075768993"/>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56" y="4826117"/>
            <a:ext cx="10247233" cy="905463"/>
          </a:xfrm>
        </p:spPr>
        <p:txBody>
          <a:bodyPr anchor="b"/>
          <a:lstStyle>
            <a:lvl1pPr>
              <a:defRPr sz="3118"/>
            </a:lvl1pPr>
          </a:lstStyle>
          <a:p>
            <a:r>
              <a:rPr lang="en-US"/>
              <a:t>Click to edit Master title style</a:t>
            </a:r>
            <a:endParaRPr lang="en-US" dirty="0"/>
          </a:p>
        </p:txBody>
      </p:sp>
      <p:sp>
        <p:nvSpPr>
          <p:cNvPr id="3" name="Picture Placeholder 2"/>
          <p:cNvSpPr>
            <a:spLocks noGrp="1" noChangeAspect="1"/>
          </p:cNvSpPr>
          <p:nvPr>
            <p:ph type="pic" idx="1"/>
          </p:nvPr>
        </p:nvSpPr>
        <p:spPr>
          <a:xfrm>
            <a:off x="818356" y="1091197"/>
            <a:ext cx="10247233" cy="3734920"/>
          </a:xfrm>
        </p:spPr>
        <p:txBody>
          <a:bodyPr anchor="t"/>
          <a:lstStyle>
            <a:lvl1pPr marL="0" indent="0">
              <a:buNone/>
              <a:defRPr sz="3118"/>
            </a:lvl1pPr>
            <a:lvl2pPr marL="445541" indent="0">
              <a:buNone/>
              <a:defRPr sz="2729"/>
            </a:lvl2pPr>
            <a:lvl3pPr marL="891083" indent="0">
              <a:buNone/>
              <a:defRPr sz="2339"/>
            </a:lvl3pPr>
            <a:lvl4pPr marL="1336624" indent="0">
              <a:buNone/>
              <a:defRPr sz="1949"/>
            </a:lvl4pPr>
            <a:lvl5pPr marL="1782166" indent="0">
              <a:buNone/>
              <a:defRPr sz="1949"/>
            </a:lvl5pPr>
            <a:lvl6pPr marL="2227707" indent="0">
              <a:buNone/>
              <a:defRPr sz="1949"/>
            </a:lvl6pPr>
            <a:lvl7pPr marL="2673248" indent="0">
              <a:buNone/>
              <a:defRPr sz="1949"/>
            </a:lvl7pPr>
            <a:lvl8pPr marL="3118790" indent="0">
              <a:buNone/>
              <a:defRPr sz="1949"/>
            </a:lvl8pPr>
            <a:lvl9pPr marL="3564331" indent="0">
              <a:buNone/>
              <a:defRPr sz="1949"/>
            </a:lvl9pPr>
          </a:lstStyle>
          <a:p>
            <a:r>
              <a:rPr lang="en-US"/>
              <a:t>Click icon to add picture</a:t>
            </a:r>
            <a:endParaRPr lang="en-US" dirty="0"/>
          </a:p>
        </p:txBody>
      </p:sp>
      <p:sp>
        <p:nvSpPr>
          <p:cNvPr id="4" name="Text Placeholder 3"/>
          <p:cNvSpPr>
            <a:spLocks noGrp="1"/>
          </p:cNvSpPr>
          <p:nvPr>
            <p:ph type="body" sz="half" idx="2"/>
          </p:nvPr>
        </p:nvSpPr>
        <p:spPr>
          <a:xfrm>
            <a:off x="818356" y="5731580"/>
            <a:ext cx="10245686" cy="754195"/>
          </a:xfrm>
        </p:spPr>
        <p:txBody>
          <a:bodyPr/>
          <a:lstStyle>
            <a:lvl1pPr marL="0" indent="0">
              <a:buNone/>
              <a:defRPr sz="1559">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45541" indent="0">
              <a:buNone/>
              <a:defRPr sz="1364"/>
            </a:lvl2pPr>
            <a:lvl3pPr marL="891083" indent="0">
              <a:buNone/>
              <a:defRPr sz="1169"/>
            </a:lvl3pPr>
            <a:lvl4pPr marL="1336624" indent="0">
              <a:buNone/>
              <a:defRPr sz="974"/>
            </a:lvl4pPr>
            <a:lvl5pPr marL="1782166" indent="0">
              <a:buNone/>
              <a:defRPr sz="974"/>
            </a:lvl5pPr>
            <a:lvl6pPr marL="2227707" indent="0">
              <a:buNone/>
              <a:defRPr sz="974"/>
            </a:lvl6pPr>
            <a:lvl7pPr marL="2673248" indent="0">
              <a:buNone/>
              <a:defRPr sz="974"/>
            </a:lvl7pPr>
            <a:lvl8pPr marL="3118790" indent="0">
              <a:buNone/>
              <a:defRPr sz="974"/>
            </a:lvl8pPr>
            <a:lvl9pPr marL="3564331" indent="0">
              <a:buNone/>
              <a:defRPr sz="974"/>
            </a:lvl9pPr>
          </a:lstStyle>
          <a:p>
            <a:pPr lvl="0"/>
            <a:r>
              <a:rPr lang="en-US"/>
              <a:t>Click to edit Master text styles</a:t>
            </a:r>
          </a:p>
        </p:txBody>
      </p:sp>
      <p:sp>
        <p:nvSpPr>
          <p:cNvPr id="5" name="Date Placeholder 4"/>
          <p:cNvSpPr>
            <a:spLocks noGrp="1"/>
          </p:cNvSpPr>
          <p:nvPr>
            <p:ph type="dt" sz="half" idx="10"/>
          </p:nvPr>
        </p:nvSpPr>
        <p:spPr/>
        <p:txBody>
          <a:bodyPr/>
          <a:lstStyle/>
          <a:p>
            <a:fld id="{A228CC54-BC7F-4953-ADC8-6A8E366049BB}" type="datetimeFigureOut">
              <a:rPr lang="id-ID" smtClean="0"/>
              <a:t>02/07/2020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152237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56" y="403497"/>
            <a:ext cx="10247233" cy="3905777"/>
          </a:xfrm>
        </p:spPr>
        <p:txBody>
          <a:bodyPr anchor="ctr"/>
          <a:lstStyle>
            <a:lvl1pPr>
              <a:defRPr sz="3118"/>
            </a:lvl1pPr>
          </a:lstStyle>
          <a:p>
            <a:r>
              <a:rPr lang="en-US"/>
              <a:t>Click to edit Master title style</a:t>
            </a:r>
            <a:endParaRPr lang="en-US" dirty="0"/>
          </a:p>
        </p:txBody>
      </p:sp>
      <p:sp>
        <p:nvSpPr>
          <p:cNvPr id="4" name="Text Placeholder 3"/>
          <p:cNvSpPr>
            <a:spLocks noGrp="1"/>
          </p:cNvSpPr>
          <p:nvPr>
            <p:ph type="body" sz="half" idx="2"/>
          </p:nvPr>
        </p:nvSpPr>
        <p:spPr>
          <a:xfrm>
            <a:off x="818356" y="4961201"/>
            <a:ext cx="10245686" cy="1659657"/>
          </a:xfrm>
        </p:spPr>
        <p:txBody>
          <a:bodyPr anchor="ctr"/>
          <a:lstStyle>
            <a:lvl1pPr marL="0" indent="0">
              <a:buNone/>
              <a:defRPr sz="1559"/>
            </a:lvl1pPr>
            <a:lvl2pPr marL="445541" indent="0">
              <a:buNone/>
              <a:defRPr sz="1364"/>
            </a:lvl2pPr>
            <a:lvl3pPr marL="891083" indent="0">
              <a:buNone/>
              <a:defRPr sz="1169"/>
            </a:lvl3pPr>
            <a:lvl4pPr marL="1336624" indent="0">
              <a:buNone/>
              <a:defRPr sz="974"/>
            </a:lvl4pPr>
            <a:lvl5pPr marL="1782166" indent="0">
              <a:buNone/>
              <a:defRPr sz="974"/>
            </a:lvl5pPr>
            <a:lvl6pPr marL="2227707" indent="0">
              <a:buNone/>
              <a:defRPr sz="974"/>
            </a:lvl6pPr>
            <a:lvl7pPr marL="2673248" indent="0">
              <a:buNone/>
              <a:defRPr sz="974"/>
            </a:lvl7pPr>
            <a:lvl8pPr marL="3118790" indent="0">
              <a:buNone/>
              <a:defRPr sz="974"/>
            </a:lvl8pPr>
            <a:lvl9pPr marL="3564331" indent="0">
              <a:buNone/>
              <a:defRPr sz="974"/>
            </a:lvl9pPr>
          </a:lstStyle>
          <a:p>
            <a:pPr lvl="0"/>
            <a:r>
              <a:rPr lang="en-US"/>
              <a:t>Click to edit Master text styles</a:t>
            </a:r>
          </a:p>
        </p:txBody>
      </p:sp>
      <p:sp>
        <p:nvSpPr>
          <p:cNvPr id="5" name="Date Placeholder 4"/>
          <p:cNvSpPr>
            <a:spLocks noGrp="1"/>
          </p:cNvSpPr>
          <p:nvPr>
            <p:ph type="dt" sz="half" idx="10"/>
          </p:nvPr>
        </p:nvSpPr>
        <p:spPr/>
        <p:txBody>
          <a:bodyPr/>
          <a:lstStyle/>
          <a:p>
            <a:fld id="{A228CC54-BC7F-4953-ADC8-6A8E366049BB}" type="datetimeFigureOut">
              <a:rPr lang="id-ID" smtClean="0"/>
              <a:t>02/07/2020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135816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9303" y="403497"/>
            <a:ext cx="9065338" cy="3307436"/>
          </a:xfrm>
        </p:spPr>
        <p:txBody>
          <a:bodyPr anchor="ctr"/>
          <a:lstStyle>
            <a:lvl1pPr>
              <a:defRPr sz="4288"/>
            </a:lvl1pPr>
          </a:lstStyle>
          <a:p>
            <a:r>
              <a:rPr lang="en-US"/>
              <a:t>Click to edit Master title style</a:t>
            </a:r>
            <a:endParaRPr lang="en-US" dirty="0"/>
          </a:p>
        </p:txBody>
      </p:sp>
      <p:sp>
        <p:nvSpPr>
          <p:cNvPr id="12" name="Text Placeholder 3"/>
          <p:cNvSpPr>
            <a:spLocks noGrp="1"/>
          </p:cNvSpPr>
          <p:nvPr>
            <p:ph type="body" sz="half" idx="13"/>
          </p:nvPr>
        </p:nvSpPr>
        <p:spPr>
          <a:xfrm>
            <a:off x="1676732" y="3719252"/>
            <a:ext cx="8528933" cy="606660"/>
          </a:xfrm>
        </p:spPr>
        <p:txBody>
          <a:bodyPr anchor="t">
            <a:normAutofit/>
          </a:bodyPr>
          <a:lstStyle>
            <a:lvl1pPr marL="0" indent="0">
              <a:buNone/>
              <a:defRPr sz="1364"/>
            </a:lvl1pPr>
            <a:lvl2pPr marL="445541" indent="0">
              <a:buNone/>
              <a:defRPr sz="1364"/>
            </a:lvl2pPr>
            <a:lvl3pPr marL="891083" indent="0">
              <a:buNone/>
              <a:defRPr sz="1169"/>
            </a:lvl3pPr>
            <a:lvl4pPr marL="1336624" indent="0">
              <a:buNone/>
              <a:defRPr sz="974"/>
            </a:lvl4pPr>
            <a:lvl5pPr marL="1782166" indent="0">
              <a:buNone/>
              <a:defRPr sz="974"/>
            </a:lvl5pPr>
            <a:lvl6pPr marL="2227707" indent="0">
              <a:buNone/>
              <a:defRPr sz="974"/>
            </a:lvl6pPr>
            <a:lvl7pPr marL="2673248" indent="0">
              <a:buNone/>
              <a:defRPr sz="974"/>
            </a:lvl7pPr>
            <a:lvl8pPr marL="3118790" indent="0">
              <a:buNone/>
              <a:defRPr sz="974"/>
            </a:lvl8pPr>
            <a:lvl9pPr marL="3564331" indent="0">
              <a:buNone/>
              <a:defRPr sz="974"/>
            </a:lvl9pPr>
          </a:lstStyle>
          <a:p>
            <a:pPr lvl="0"/>
            <a:r>
              <a:rPr lang="en-US"/>
              <a:t>Click to edit Master text styles</a:t>
            </a:r>
          </a:p>
        </p:txBody>
      </p:sp>
      <p:sp>
        <p:nvSpPr>
          <p:cNvPr id="4" name="Text Placeholder 3"/>
          <p:cNvSpPr>
            <a:spLocks noGrp="1"/>
          </p:cNvSpPr>
          <p:nvPr>
            <p:ph type="body" sz="half" idx="2"/>
          </p:nvPr>
        </p:nvSpPr>
        <p:spPr>
          <a:xfrm>
            <a:off x="816809" y="4974827"/>
            <a:ext cx="10244138" cy="1646031"/>
          </a:xfrm>
        </p:spPr>
        <p:txBody>
          <a:bodyPr anchor="ctr">
            <a:normAutofit/>
          </a:bodyPr>
          <a:lstStyle>
            <a:lvl1pPr marL="0" indent="0">
              <a:buNone/>
              <a:defRPr sz="1559"/>
            </a:lvl1pPr>
            <a:lvl2pPr marL="445541" indent="0">
              <a:buNone/>
              <a:defRPr sz="1364"/>
            </a:lvl2pPr>
            <a:lvl3pPr marL="891083" indent="0">
              <a:buNone/>
              <a:defRPr sz="1169"/>
            </a:lvl3pPr>
            <a:lvl4pPr marL="1336624" indent="0">
              <a:buNone/>
              <a:defRPr sz="974"/>
            </a:lvl4pPr>
            <a:lvl5pPr marL="1782166" indent="0">
              <a:buNone/>
              <a:defRPr sz="974"/>
            </a:lvl5pPr>
            <a:lvl6pPr marL="2227707" indent="0">
              <a:buNone/>
              <a:defRPr sz="974"/>
            </a:lvl6pPr>
            <a:lvl7pPr marL="2673248" indent="0">
              <a:buNone/>
              <a:defRPr sz="974"/>
            </a:lvl7pPr>
            <a:lvl8pPr marL="3118790" indent="0">
              <a:buNone/>
              <a:defRPr sz="974"/>
            </a:lvl8pPr>
            <a:lvl9pPr marL="3564331" indent="0">
              <a:buNone/>
              <a:defRPr sz="974"/>
            </a:lvl9pPr>
          </a:lstStyle>
          <a:p>
            <a:pPr lvl="0"/>
            <a:r>
              <a:rPr lang="en-US"/>
              <a:t>Click to edit Master text styles</a:t>
            </a:r>
          </a:p>
        </p:txBody>
      </p:sp>
      <p:sp>
        <p:nvSpPr>
          <p:cNvPr id="5" name="Date Placeholder 4"/>
          <p:cNvSpPr>
            <a:spLocks noGrp="1"/>
          </p:cNvSpPr>
          <p:nvPr>
            <p:ph type="dt" sz="half" idx="10"/>
          </p:nvPr>
        </p:nvSpPr>
        <p:spPr/>
        <p:txBody>
          <a:bodyPr/>
          <a:lstStyle/>
          <a:p>
            <a:fld id="{A228CC54-BC7F-4953-ADC8-6A8E366049BB}" type="datetimeFigureOut">
              <a:rPr lang="id-ID" smtClean="0"/>
              <a:t>02/07/2020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4F7DE6-FBE0-45E4-BA64-B0B6B9698985}" type="slidenum">
              <a:rPr lang="id-ID" smtClean="0"/>
              <a:t>‹#›</a:t>
            </a:fld>
            <a:endParaRPr lang="id-ID"/>
          </a:p>
        </p:txBody>
      </p:sp>
      <p:sp>
        <p:nvSpPr>
          <p:cNvPr id="9" name="TextBox 8"/>
          <p:cNvSpPr txBox="1"/>
          <p:nvPr/>
        </p:nvSpPr>
        <p:spPr>
          <a:xfrm>
            <a:off x="1082689" y="869513"/>
            <a:ext cx="594043" cy="646232"/>
          </a:xfrm>
          <a:prstGeom prst="rect">
            <a:avLst/>
          </a:prstGeom>
        </p:spPr>
        <p:txBody>
          <a:bodyPr vert="horz" lIns="89106" tIns="44553" rIns="89106" bIns="4455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796" dirty="0">
                <a:solidFill>
                  <a:schemeClr val="tx1"/>
                </a:solidFill>
                <a:effectLst/>
              </a:rPr>
              <a:t>“</a:t>
            </a:r>
          </a:p>
        </p:txBody>
      </p:sp>
      <p:sp>
        <p:nvSpPr>
          <p:cNvPr id="10" name="TextBox 9"/>
          <p:cNvSpPr txBox="1"/>
          <p:nvPr/>
        </p:nvSpPr>
        <p:spPr>
          <a:xfrm>
            <a:off x="10171430" y="3031490"/>
            <a:ext cx="594043" cy="646232"/>
          </a:xfrm>
          <a:prstGeom prst="rect">
            <a:avLst/>
          </a:prstGeom>
        </p:spPr>
        <p:txBody>
          <a:bodyPr vert="horz" lIns="89106" tIns="44553" rIns="89106" bIns="4455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796" dirty="0">
                <a:solidFill>
                  <a:schemeClr val="tx1"/>
                </a:solidFill>
                <a:effectLst/>
              </a:rPr>
              <a:t>”</a:t>
            </a:r>
          </a:p>
        </p:txBody>
      </p:sp>
    </p:spTree>
    <p:extLst>
      <p:ext uri="{BB962C8B-B14F-4D97-AF65-F5344CB8AC3E}">
        <p14:creationId xmlns:p14="http://schemas.microsoft.com/office/powerpoint/2010/main" val="15974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56" y="2571515"/>
            <a:ext cx="10247233" cy="2775810"/>
          </a:xfrm>
        </p:spPr>
        <p:txBody>
          <a:bodyPr anchor="b">
            <a:normAutofit/>
          </a:bodyPr>
          <a:lstStyle>
            <a:lvl1pPr>
              <a:defRPr sz="5262"/>
            </a:lvl1pPr>
          </a:lstStyle>
          <a:p>
            <a:r>
              <a:rPr lang="en-US"/>
              <a:t>Click to edit Master title style</a:t>
            </a:r>
            <a:endParaRPr lang="en-US" dirty="0"/>
          </a:p>
        </p:txBody>
      </p:sp>
      <p:sp>
        <p:nvSpPr>
          <p:cNvPr id="4" name="Text Placeholder 3"/>
          <p:cNvSpPr>
            <a:spLocks noGrp="1"/>
          </p:cNvSpPr>
          <p:nvPr>
            <p:ph type="body" sz="half" idx="2"/>
          </p:nvPr>
        </p:nvSpPr>
        <p:spPr>
          <a:xfrm>
            <a:off x="818356" y="5360341"/>
            <a:ext cx="10245686" cy="1260517"/>
          </a:xfrm>
        </p:spPr>
        <p:txBody>
          <a:bodyPr anchor="t"/>
          <a:lstStyle>
            <a:lvl1pPr marL="0" indent="0">
              <a:buNone/>
              <a:defRPr sz="1559"/>
            </a:lvl1pPr>
            <a:lvl2pPr marL="445541" indent="0">
              <a:buNone/>
              <a:defRPr sz="1364"/>
            </a:lvl2pPr>
            <a:lvl3pPr marL="891083" indent="0">
              <a:buNone/>
              <a:defRPr sz="1169"/>
            </a:lvl3pPr>
            <a:lvl4pPr marL="1336624" indent="0">
              <a:buNone/>
              <a:defRPr sz="974"/>
            </a:lvl4pPr>
            <a:lvl5pPr marL="1782166" indent="0">
              <a:buNone/>
              <a:defRPr sz="974"/>
            </a:lvl5pPr>
            <a:lvl6pPr marL="2227707" indent="0">
              <a:buNone/>
              <a:defRPr sz="974"/>
            </a:lvl6pPr>
            <a:lvl7pPr marL="2673248" indent="0">
              <a:buNone/>
              <a:defRPr sz="974"/>
            </a:lvl7pPr>
            <a:lvl8pPr marL="3118790" indent="0">
              <a:buNone/>
              <a:defRPr sz="974"/>
            </a:lvl8pPr>
            <a:lvl9pPr marL="3564331" indent="0">
              <a:buNone/>
              <a:defRPr sz="974"/>
            </a:lvl9pPr>
          </a:lstStyle>
          <a:p>
            <a:pPr lvl="0"/>
            <a:r>
              <a:rPr lang="en-US"/>
              <a:t>Click to edit Master text styles</a:t>
            </a:r>
          </a:p>
        </p:txBody>
      </p:sp>
      <p:sp>
        <p:nvSpPr>
          <p:cNvPr id="5" name="Date Placeholder 4"/>
          <p:cNvSpPr>
            <a:spLocks noGrp="1"/>
          </p:cNvSpPr>
          <p:nvPr>
            <p:ph type="dt" sz="half" idx="10"/>
          </p:nvPr>
        </p:nvSpPr>
        <p:spPr/>
        <p:txBody>
          <a:bodyPr/>
          <a:lstStyle/>
          <a:p>
            <a:fld id="{A228CC54-BC7F-4953-ADC8-6A8E366049BB}" type="datetimeFigureOut">
              <a:rPr lang="id-ID" smtClean="0"/>
              <a:t>02/07/2020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2225824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16809" y="403497"/>
            <a:ext cx="10247233" cy="146487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03153" y="2084149"/>
            <a:ext cx="2871660" cy="636823"/>
          </a:xfrm>
        </p:spPr>
        <p:txBody>
          <a:bodyPr anchor="b">
            <a:noAutofit/>
          </a:bodyPr>
          <a:lstStyle>
            <a:lvl1pPr marL="0" indent="0">
              <a:buNone/>
              <a:defRPr sz="2339"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45541" indent="0">
              <a:buNone/>
              <a:defRPr sz="1949" b="1"/>
            </a:lvl2pPr>
            <a:lvl3pPr marL="891083" indent="0">
              <a:buNone/>
              <a:defRPr sz="1754" b="1"/>
            </a:lvl3pPr>
            <a:lvl4pPr marL="1336624" indent="0">
              <a:buNone/>
              <a:defRPr sz="1559" b="1"/>
            </a:lvl4pPr>
            <a:lvl5pPr marL="1782166" indent="0">
              <a:buNone/>
              <a:defRPr sz="1559" b="1"/>
            </a:lvl5pPr>
            <a:lvl6pPr marL="2227707" indent="0">
              <a:buNone/>
              <a:defRPr sz="1559" b="1"/>
            </a:lvl6pPr>
            <a:lvl7pPr marL="2673248" indent="0">
              <a:buNone/>
              <a:defRPr sz="1559" b="1"/>
            </a:lvl7pPr>
            <a:lvl8pPr marL="3118790" indent="0">
              <a:buNone/>
              <a:defRPr sz="1559" b="1"/>
            </a:lvl8pPr>
            <a:lvl9pPr marL="3564331" indent="0">
              <a:buNone/>
              <a:defRPr sz="1559" b="1"/>
            </a:lvl9pPr>
          </a:lstStyle>
          <a:p>
            <a:pPr lvl="0"/>
            <a:r>
              <a:rPr lang="en-US"/>
              <a:t>Click to edit Master text styles</a:t>
            </a:r>
          </a:p>
        </p:txBody>
      </p:sp>
      <p:sp>
        <p:nvSpPr>
          <p:cNvPr id="8" name="Text Placeholder 3"/>
          <p:cNvSpPr>
            <a:spLocks noGrp="1"/>
          </p:cNvSpPr>
          <p:nvPr>
            <p:ph type="body" sz="half" idx="15"/>
          </p:nvPr>
        </p:nvSpPr>
        <p:spPr>
          <a:xfrm>
            <a:off x="1322171" y="2842022"/>
            <a:ext cx="2852642" cy="3966551"/>
          </a:xfrm>
        </p:spPr>
        <p:txBody>
          <a:bodyPr anchor="t">
            <a:normAutofit/>
          </a:bodyPr>
          <a:lstStyle>
            <a:lvl1pPr marL="0" indent="0">
              <a:buNone/>
              <a:defRPr sz="1364"/>
            </a:lvl1pPr>
            <a:lvl2pPr marL="445541" indent="0">
              <a:buNone/>
              <a:defRPr sz="1169"/>
            </a:lvl2pPr>
            <a:lvl3pPr marL="891083" indent="0">
              <a:buNone/>
              <a:defRPr sz="974"/>
            </a:lvl3pPr>
            <a:lvl4pPr marL="1336624" indent="0">
              <a:buNone/>
              <a:defRPr sz="877"/>
            </a:lvl4pPr>
            <a:lvl5pPr marL="1782166" indent="0">
              <a:buNone/>
              <a:defRPr sz="877"/>
            </a:lvl5pPr>
            <a:lvl6pPr marL="2227707" indent="0">
              <a:buNone/>
              <a:defRPr sz="877"/>
            </a:lvl6pPr>
            <a:lvl7pPr marL="2673248" indent="0">
              <a:buNone/>
              <a:defRPr sz="877"/>
            </a:lvl7pPr>
            <a:lvl8pPr marL="3118790" indent="0">
              <a:buNone/>
              <a:defRPr sz="877"/>
            </a:lvl8pPr>
            <a:lvl9pPr marL="3564331" indent="0">
              <a:buNone/>
              <a:defRPr sz="877"/>
            </a:lvl9pPr>
          </a:lstStyle>
          <a:p>
            <a:pPr lvl="0"/>
            <a:r>
              <a:rPr lang="en-US"/>
              <a:t>Click to edit Master text styles</a:t>
            </a:r>
          </a:p>
        </p:txBody>
      </p:sp>
      <p:sp>
        <p:nvSpPr>
          <p:cNvPr id="9" name="Text Placeholder 4"/>
          <p:cNvSpPr>
            <a:spLocks noGrp="1"/>
          </p:cNvSpPr>
          <p:nvPr>
            <p:ph type="body" sz="quarter" idx="3"/>
          </p:nvPr>
        </p:nvSpPr>
        <p:spPr>
          <a:xfrm>
            <a:off x="4470905" y="2084149"/>
            <a:ext cx="2861306" cy="636823"/>
          </a:xfrm>
        </p:spPr>
        <p:txBody>
          <a:bodyPr vert="horz" lIns="91440" tIns="45720" rIns="91440" bIns="45720" rtlCol="0" anchor="b">
            <a:noAutofit/>
          </a:bodyPr>
          <a:lstStyle>
            <a:lvl1pPr>
              <a:buNone/>
              <a:defRPr lang="en-US" sz="2339"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460621" y="2842022"/>
            <a:ext cx="2871589" cy="3966551"/>
          </a:xfrm>
        </p:spPr>
        <p:txBody>
          <a:bodyPr anchor="t">
            <a:normAutofit/>
          </a:bodyPr>
          <a:lstStyle>
            <a:lvl1pPr marL="0" indent="0">
              <a:buNone/>
              <a:defRPr sz="1364"/>
            </a:lvl1pPr>
            <a:lvl2pPr marL="445541" indent="0">
              <a:buNone/>
              <a:defRPr sz="1169"/>
            </a:lvl2pPr>
            <a:lvl3pPr marL="891083" indent="0">
              <a:buNone/>
              <a:defRPr sz="974"/>
            </a:lvl3pPr>
            <a:lvl4pPr marL="1336624" indent="0">
              <a:buNone/>
              <a:defRPr sz="877"/>
            </a:lvl4pPr>
            <a:lvl5pPr marL="1782166" indent="0">
              <a:buNone/>
              <a:defRPr sz="877"/>
            </a:lvl5pPr>
            <a:lvl6pPr marL="2227707" indent="0">
              <a:buNone/>
              <a:defRPr sz="877"/>
            </a:lvl6pPr>
            <a:lvl7pPr marL="2673248" indent="0">
              <a:buNone/>
              <a:defRPr sz="877"/>
            </a:lvl7pPr>
            <a:lvl8pPr marL="3118790" indent="0">
              <a:buNone/>
              <a:defRPr sz="877"/>
            </a:lvl8pPr>
            <a:lvl9pPr marL="3564331" indent="0">
              <a:buNone/>
              <a:defRPr sz="877"/>
            </a:lvl9pPr>
          </a:lstStyle>
          <a:p>
            <a:pPr lvl="0"/>
            <a:r>
              <a:rPr lang="en-US"/>
              <a:t>Click to edit Master text styles</a:t>
            </a:r>
          </a:p>
        </p:txBody>
      </p:sp>
      <p:sp>
        <p:nvSpPr>
          <p:cNvPr id="11" name="Text Placeholder 4"/>
          <p:cNvSpPr>
            <a:spLocks noGrp="1"/>
          </p:cNvSpPr>
          <p:nvPr>
            <p:ph type="body" sz="quarter" idx="13"/>
          </p:nvPr>
        </p:nvSpPr>
        <p:spPr>
          <a:xfrm>
            <a:off x="7629232" y="2084149"/>
            <a:ext cx="2857283" cy="636823"/>
          </a:xfrm>
        </p:spPr>
        <p:txBody>
          <a:bodyPr vert="horz" lIns="91440" tIns="45720" rIns="91440" bIns="45720" rtlCol="0" anchor="b">
            <a:noAutofit/>
          </a:bodyPr>
          <a:lstStyle>
            <a:lvl1pPr>
              <a:buNone/>
              <a:defRPr lang="en-US" sz="2339"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629232" y="2842022"/>
            <a:ext cx="2857283" cy="3966551"/>
          </a:xfrm>
        </p:spPr>
        <p:txBody>
          <a:bodyPr anchor="t">
            <a:normAutofit/>
          </a:bodyPr>
          <a:lstStyle>
            <a:lvl1pPr marL="0" indent="0">
              <a:buNone/>
              <a:defRPr sz="1364"/>
            </a:lvl1pPr>
            <a:lvl2pPr marL="445541" indent="0">
              <a:buNone/>
              <a:defRPr sz="1169"/>
            </a:lvl2pPr>
            <a:lvl3pPr marL="891083" indent="0">
              <a:buNone/>
              <a:defRPr sz="974"/>
            </a:lvl3pPr>
            <a:lvl4pPr marL="1336624" indent="0">
              <a:buNone/>
              <a:defRPr sz="877"/>
            </a:lvl4pPr>
            <a:lvl5pPr marL="1782166" indent="0">
              <a:buNone/>
              <a:defRPr sz="877"/>
            </a:lvl5pPr>
            <a:lvl6pPr marL="2227707" indent="0">
              <a:buNone/>
              <a:defRPr sz="877"/>
            </a:lvl6pPr>
            <a:lvl7pPr marL="2673248" indent="0">
              <a:buNone/>
              <a:defRPr sz="877"/>
            </a:lvl7pPr>
            <a:lvl8pPr marL="3118790" indent="0">
              <a:buNone/>
              <a:defRPr sz="877"/>
            </a:lvl8pPr>
            <a:lvl9pPr marL="3564331" indent="0">
              <a:buNone/>
              <a:defRPr sz="877"/>
            </a:lvl9pPr>
          </a:lstStyle>
          <a:p>
            <a:pPr lvl="0"/>
            <a:r>
              <a:rPr lang="en-US"/>
              <a:t>Click to edit Master text styles</a:t>
            </a:r>
          </a:p>
        </p:txBody>
      </p:sp>
      <p:sp>
        <p:nvSpPr>
          <p:cNvPr id="3" name="Date Placeholder 2"/>
          <p:cNvSpPr>
            <a:spLocks noGrp="1"/>
          </p:cNvSpPr>
          <p:nvPr>
            <p:ph type="dt" sz="half" idx="10"/>
          </p:nvPr>
        </p:nvSpPr>
        <p:spPr/>
        <p:txBody>
          <a:bodyPr/>
          <a:lstStyle/>
          <a:p>
            <a:fld id="{A228CC54-BC7F-4953-ADC8-6A8E366049BB}" type="datetimeFigureOut">
              <a:rPr lang="id-ID" smtClean="0"/>
              <a:t>02/07/2020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1217056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16809" y="403497"/>
            <a:ext cx="10247233" cy="146487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98089" y="4749139"/>
            <a:ext cx="2865017" cy="636823"/>
          </a:xfrm>
        </p:spPr>
        <p:txBody>
          <a:bodyPr anchor="b">
            <a:noAutofit/>
          </a:bodyPr>
          <a:lstStyle>
            <a:lvl1pPr marL="0" indent="0">
              <a:buNone/>
              <a:defRPr sz="2339"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45541" indent="0">
              <a:buNone/>
              <a:defRPr sz="1949" b="1"/>
            </a:lvl2pPr>
            <a:lvl3pPr marL="891083" indent="0">
              <a:buNone/>
              <a:defRPr sz="1754" b="1"/>
            </a:lvl3pPr>
            <a:lvl4pPr marL="1336624" indent="0">
              <a:buNone/>
              <a:defRPr sz="1559" b="1"/>
            </a:lvl4pPr>
            <a:lvl5pPr marL="1782166" indent="0">
              <a:buNone/>
              <a:defRPr sz="1559" b="1"/>
            </a:lvl5pPr>
            <a:lvl6pPr marL="2227707" indent="0">
              <a:buNone/>
              <a:defRPr sz="1559" b="1"/>
            </a:lvl6pPr>
            <a:lvl7pPr marL="2673248" indent="0">
              <a:buNone/>
              <a:defRPr sz="1559" b="1"/>
            </a:lvl7pPr>
            <a:lvl8pPr marL="3118790" indent="0">
              <a:buNone/>
              <a:defRPr sz="1559" b="1"/>
            </a:lvl8pPr>
            <a:lvl9pPr marL="3564331" indent="0">
              <a:buNone/>
              <a:defRPr sz="1559" b="1"/>
            </a:lvl9pPr>
          </a:lstStyle>
          <a:p>
            <a:pPr lvl="0"/>
            <a:r>
              <a:rPr lang="en-US"/>
              <a:t>Click to edit Master text styles</a:t>
            </a:r>
          </a:p>
        </p:txBody>
      </p:sp>
      <p:sp>
        <p:nvSpPr>
          <p:cNvPr id="20" name="Picture Placeholder 2"/>
          <p:cNvSpPr>
            <a:spLocks noGrp="1" noChangeAspect="1"/>
          </p:cNvSpPr>
          <p:nvPr>
            <p:ph type="pic" idx="15"/>
          </p:nvPr>
        </p:nvSpPr>
        <p:spPr>
          <a:xfrm>
            <a:off x="1298089" y="2493480"/>
            <a:ext cx="2865017" cy="168416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559"/>
            </a:lvl1pPr>
            <a:lvl2pPr marL="445541" indent="0">
              <a:buNone/>
              <a:defRPr sz="1559"/>
            </a:lvl2pPr>
            <a:lvl3pPr marL="891083" indent="0">
              <a:buNone/>
              <a:defRPr sz="1559"/>
            </a:lvl3pPr>
            <a:lvl4pPr marL="1336624" indent="0">
              <a:buNone/>
              <a:defRPr sz="1559"/>
            </a:lvl4pPr>
            <a:lvl5pPr marL="1782166" indent="0">
              <a:buNone/>
              <a:defRPr sz="1559"/>
            </a:lvl5pPr>
            <a:lvl6pPr marL="2227707" indent="0">
              <a:buNone/>
              <a:defRPr sz="1559"/>
            </a:lvl6pPr>
            <a:lvl7pPr marL="2673248" indent="0">
              <a:buNone/>
              <a:defRPr sz="1559"/>
            </a:lvl7pPr>
            <a:lvl8pPr marL="3118790" indent="0">
              <a:buNone/>
              <a:defRPr sz="1559"/>
            </a:lvl8pPr>
            <a:lvl9pPr marL="3564331" indent="0">
              <a:buNone/>
              <a:defRPr sz="1559"/>
            </a:lvl9pPr>
          </a:lstStyle>
          <a:p>
            <a:r>
              <a:rPr lang="en-US"/>
              <a:t>Click icon to add picture</a:t>
            </a:r>
            <a:endParaRPr lang="en-US" dirty="0"/>
          </a:p>
        </p:txBody>
      </p:sp>
      <p:sp>
        <p:nvSpPr>
          <p:cNvPr id="21" name="Text Placeholder 3"/>
          <p:cNvSpPr>
            <a:spLocks noGrp="1"/>
          </p:cNvSpPr>
          <p:nvPr>
            <p:ph type="body" sz="half" idx="18"/>
          </p:nvPr>
        </p:nvSpPr>
        <p:spPr>
          <a:xfrm>
            <a:off x="1298089" y="5385962"/>
            <a:ext cx="2865017" cy="728465"/>
          </a:xfrm>
        </p:spPr>
        <p:txBody>
          <a:bodyPr anchor="t">
            <a:normAutofit/>
          </a:bodyPr>
          <a:lstStyle>
            <a:lvl1pPr marL="0" indent="0">
              <a:buNone/>
              <a:defRPr sz="1364"/>
            </a:lvl1pPr>
            <a:lvl2pPr marL="445541" indent="0">
              <a:buNone/>
              <a:defRPr sz="1169"/>
            </a:lvl2pPr>
            <a:lvl3pPr marL="891083" indent="0">
              <a:buNone/>
              <a:defRPr sz="974"/>
            </a:lvl3pPr>
            <a:lvl4pPr marL="1336624" indent="0">
              <a:buNone/>
              <a:defRPr sz="877"/>
            </a:lvl4pPr>
            <a:lvl5pPr marL="1782166" indent="0">
              <a:buNone/>
              <a:defRPr sz="877"/>
            </a:lvl5pPr>
            <a:lvl6pPr marL="2227707" indent="0">
              <a:buNone/>
              <a:defRPr sz="877"/>
            </a:lvl6pPr>
            <a:lvl7pPr marL="2673248" indent="0">
              <a:buNone/>
              <a:defRPr sz="877"/>
            </a:lvl7pPr>
            <a:lvl8pPr marL="3118790" indent="0">
              <a:buNone/>
              <a:defRPr sz="877"/>
            </a:lvl8pPr>
            <a:lvl9pPr marL="3564331" indent="0">
              <a:buNone/>
              <a:defRPr sz="877"/>
            </a:lvl9pPr>
          </a:lstStyle>
          <a:p>
            <a:pPr lvl="0"/>
            <a:r>
              <a:rPr lang="en-US"/>
              <a:t>Click to edit Master text styles</a:t>
            </a:r>
          </a:p>
        </p:txBody>
      </p:sp>
      <p:sp>
        <p:nvSpPr>
          <p:cNvPr id="22" name="Text Placeholder 4"/>
          <p:cNvSpPr>
            <a:spLocks noGrp="1"/>
          </p:cNvSpPr>
          <p:nvPr>
            <p:ph type="body" sz="quarter" idx="3"/>
          </p:nvPr>
        </p:nvSpPr>
        <p:spPr>
          <a:xfrm>
            <a:off x="4452393" y="4749139"/>
            <a:ext cx="2855736" cy="636823"/>
          </a:xfrm>
        </p:spPr>
        <p:txBody>
          <a:bodyPr anchor="b">
            <a:noAutofit/>
          </a:bodyPr>
          <a:lstStyle>
            <a:lvl1pPr marL="0" indent="0">
              <a:buNone/>
              <a:defRPr sz="2339"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45541" indent="0">
              <a:buNone/>
              <a:defRPr sz="1949" b="1"/>
            </a:lvl2pPr>
            <a:lvl3pPr marL="891083" indent="0">
              <a:buNone/>
              <a:defRPr sz="1754" b="1"/>
            </a:lvl3pPr>
            <a:lvl4pPr marL="1336624" indent="0">
              <a:buNone/>
              <a:defRPr sz="1559" b="1"/>
            </a:lvl4pPr>
            <a:lvl5pPr marL="1782166" indent="0">
              <a:buNone/>
              <a:defRPr sz="1559" b="1"/>
            </a:lvl5pPr>
            <a:lvl6pPr marL="2227707" indent="0">
              <a:buNone/>
              <a:defRPr sz="1559" b="1"/>
            </a:lvl6pPr>
            <a:lvl7pPr marL="2673248" indent="0">
              <a:buNone/>
              <a:defRPr sz="1559" b="1"/>
            </a:lvl7pPr>
            <a:lvl8pPr marL="3118790" indent="0">
              <a:buNone/>
              <a:defRPr sz="1559" b="1"/>
            </a:lvl8pPr>
            <a:lvl9pPr marL="3564331" indent="0">
              <a:buNone/>
              <a:defRPr sz="1559" b="1"/>
            </a:lvl9pPr>
          </a:lstStyle>
          <a:p>
            <a:pPr lvl="0"/>
            <a:r>
              <a:rPr lang="en-US"/>
              <a:t>Click to edit Master text styles</a:t>
            </a:r>
          </a:p>
        </p:txBody>
      </p:sp>
      <p:sp>
        <p:nvSpPr>
          <p:cNvPr id="23" name="Picture Placeholder 2"/>
          <p:cNvSpPr>
            <a:spLocks noGrp="1" noChangeAspect="1"/>
          </p:cNvSpPr>
          <p:nvPr>
            <p:ph type="pic" idx="21"/>
          </p:nvPr>
        </p:nvSpPr>
        <p:spPr>
          <a:xfrm>
            <a:off x="4452392" y="2493480"/>
            <a:ext cx="2855736" cy="168416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559"/>
            </a:lvl1pPr>
            <a:lvl2pPr marL="445541" indent="0">
              <a:buNone/>
              <a:defRPr sz="1559"/>
            </a:lvl2pPr>
            <a:lvl3pPr marL="891083" indent="0">
              <a:buNone/>
              <a:defRPr sz="1559"/>
            </a:lvl3pPr>
            <a:lvl4pPr marL="1336624" indent="0">
              <a:buNone/>
              <a:defRPr sz="1559"/>
            </a:lvl4pPr>
            <a:lvl5pPr marL="1782166" indent="0">
              <a:buNone/>
              <a:defRPr sz="1559"/>
            </a:lvl5pPr>
            <a:lvl6pPr marL="2227707" indent="0">
              <a:buNone/>
              <a:defRPr sz="1559"/>
            </a:lvl6pPr>
            <a:lvl7pPr marL="2673248" indent="0">
              <a:buNone/>
              <a:defRPr sz="1559"/>
            </a:lvl7pPr>
            <a:lvl8pPr marL="3118790" indent="0">
              <a:buNone/>
              <a:defRPr sz="1559"/>
            </a:lvl8pPr>
            <a:lvl9pPr marL="3564331" indent="0">
              <a:buNone/>
              <a:defRPr sz="1559"/>
            </a:lvl9pPr>
          </a:lstStyle>
          <a:p>
            <a:r>
              <a:rPr lang="en-US"/>
              <a:t>Click icon to add picture</a:t>
            </a:r>
            <a:endParaRPr lang="en-US" dirty="0"/>
          </a:p>
        </p:txBody>
      </p:sp>
      <p:sp>
        <p:nvSpPr>
          <p:cNvPr id="24" name="Text Placeholder 3"/>
          <p:cNvSpPr>
            <a:spLocks noGrp="1"/>
          </p:cNvSpPr>
          <p:nvPr>
            <p:ph type="body" sz="half" idx="19"/>
          </p:nvPr>
        </p:nvSpPr>
        <p:spPr>
          <a:xfrm>
            <a:off x="4451074" y="5385961"/>
            <a:ext cx="2859518" cy="728465"/>
          </a:xfrm>
        </p:spPr>
        <p:txBody>
          <a:bodyPr anchor="t">
            <a:normAutofit/>
          </a:bodyPr>
          <a:lstStyle>
            <a:lvl1pPr marL="0" indent="0">
              <a:buNone/>
              <a:defRPr sz="1364"/>
            </a:lvl1pPr>
            <a:lvl2pPr marL="445541" indent="0">
              <a:buNone/>
              <a:defRPr sz="1169"/>
            </a:lvl2pPr>
            <a:lvl3pPr marL="891083" indent="0">
              <a:buNone/>
              <a:defRPr sz="974"/>
            </a:lvl3pPr>
            <a:lvl4pPr marL="1336624" indent="0">
              <a:buNone/>
              <a:defRPr sz="877"/>
            </a:lvl4pPr>
            <a:lvl5pPr marL="1782166" indent="0">
              <a:buNone/>
              <a:defRPr sz="877"/>
            </a:lvl5pPr>
            <a:lvl6pPr marL="2227707" indent="0">
              <a:buNone/>
              <a:defRPr sz="877"/>
            </a:lvl6pPr>
            <a:lvl7pPr marL="2673248" indent="0">
              <a:buNone/>
              <a:defRPr sz="877"/>
            </a:lvl7pPr>
            <a:lvl8pPr marL="3118790" indent="0">
              <a:buNone/>
              <a:defRPr sz="877"/>
            </a:lvl8pPr>
            <a:lvl9pPr marL="3564331" indent="0">
              <a:buNone/>
              <a:defRPr sz="877"/>
            </a:lvl9pPr>
          </a:lstStyle>
          <a:p>
            <a:pPr lvl="0"/>
            <a:r>
              <a:rPr lang="en-US"/>
              <a:t>Click to edit Master text styles</a:t>
            </a:r>
          </a:p>
        </p:txBody>
      </p:sp>
      <p:sp>
        <p:nvSpPr>
          <p:cNvPr id="25" name="Text Placeholder 4"/>
          <p:cNvSpPr>
            <a:spLocks noGrp="1"/>
          </p:cNvSpPr>
          <p:nvPr>
            <p:ph type="body" sz="quarter" idx="13"/>
          </p:nvPr>
        </p:nvSpPr>
        <p:spPr>
          <a:xfrm>
            <a:off x="7605150" y="4749139"/>
            <a:ext cx="2857283" cy="636823"/>
          </a:xfrm>
        </p:spPr>
        <p:txBody>
          <a:bodyPr anchor="b">
            <a:noAutofit/>
          </a:bodyPr>
          <a:lstStyle>
            <a:lvl1pPr marL="0" indent="0">
              <a:buNone/>
              <a:defRPr sz="2339"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45541" indent="0">
              <a:buNone/>
              <a:defRPr sz="1949" b="1"/>
            </a:lvl2pPr>
            <a:lvl3pPr marL="891083" indent="0">
              <a:buNone/>
              <a:defRPr sz="1754" b="1"/>
            </a:lvl3pPr>
            <a:lvl4pPr marL="1336624" indent="0">
              <a:buNone/>
              <a:defRPr sz="1559" b="1"/>
            </a:lvl4pPr>
            <a:lvl5pPr marL="1782166" indent="0">
              <a:buNone/>
              <a:defRPr sz="1559" b="1"/>
            </a:lvl5pPr>
            <a:lvl6pPr marL="2227707" indent="0">
              <a:buNone/>
              <a:defRPr sz="1559" b="1"/>
            </a:lvl6pPr>
            <a:lvl7pPr marL="2673248" indent="0">
              <a:buNone/>
              <a:defRPr sz="1559" b="1"/>
            </a:lvl7pPr>
            <a:lvl8pPr marL="3118790" indent="0">
              <a:buNone/>
              <a:defRPr sz="1559" b="1"/>
            </a:lvl8pPr>
            <a:lvl9pPr marL="3564331" indent="0">
              <a:buNone/>
              <a:defRPr sz="1559" b="1"/>
            </a:lvl9pPr>
          </a:lstStyle>
          <a:p>
            <a:pPr lvl="0"/>
            <a:r>
              <a:rPr lang="en-US"/>
              <a:t>Click to edit Master text styles</a:t>
            </a:r>
          </a:p>
        </p:txBody>
      </p:sp>
      <p:sp>
        <p:nvSpPr>
          <p:cNvPr id="26" name="Picture Placeholder 2"/>
          <p:cNvSpPr>
            <a:spLocks noGrp="1" noChangeAspect="1"/>
          </p:cNvSpPr>
          <p:nvPr>
            <p:ph type="pic" idx="22"/>
          </p:nvPr>
        </p:nvSpPr>
        <p:spPr>
          <a:xfrm>
            <a:off x="7605149" y="2493480"/>
            <a:ext cx="2857283" cy="168416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559"/>
            </a:lvl1pPr>
            <a:lvl2pPr marL="445541" indent="0">
              <a:buNone/>
              <a:defRPr sz="1559"/>
            </a:lvl2pPr>
            <a:lvl3pPr marL="891083" indent="0">
              <a:buNone/>
              <a:defRPr sz="1559"/>
            </a:lvl3pPr>
            <a:lvl4pPr marL="1336624" indent="0">
              <a:buNone/>
              <a:defRPr sz="1559"/>
            </a:lvl4pPr>
            <a:lvl5pPr marL="1782166" indent="0">
              <a:buNone/>
              <a:defRPr sz="1559"/>
            </a:lvl5pPr>
            <a:lvl6pPr marL="2227707" indent="0">
              <a:buNone/>
              <a:defRPr sz="1559"/>
            </a:lvl6pPr>
            <a:lvl7pPr marL="2673248" indent="0">
              <a:buNone/>
              <a:defRPr sz="1559"/>
            </a:lvl7pPr>
            <a:lvl8pPr marL="3118790" indent="0">
              <a:buNone/>
              <a:defRPr sz="1559"/>
            </a:lvl8pPr>
            <a:lvl9pPr marL="3564331" indent="0">
              <a:buNone/>
              <a:defRPr sz="1559"/>
            </a:lvl9pPr>
          </a:lstStyle>
          <a:p>
            <a:r>
              <a:rPr lang="en-US"/>
              <a:t>Click icon to add picture</a:t>
            </a:r>
            <a:endParaRPr lang="en-US" dirty="0"/>
          </a:p>
        </p:txBody>
      </p:sp>
      <p:sp>
        <p:nvSpPr>
          <p:cNvPr id="27" name="Text Placeholder 3"/>
          <p:cNvSpPr>
            <a:spLocks noGrp="1"/>
          </p:cNvSpPr>
          <p:nvPr>
            <p:ph type="body" sz="half" idx="20"/>
          </p:nvPr>
        </p:nvSpPr>
        <p:spPr>
          <a:xfrm>
            <a:off x="7605028" y="5385959"/>
            <a:ext cx="2861068" cy="728465"/>
          </a:xfrm>
        </p:spPr>
        <p:txBody>
          <a:bodyPr anchor="t">
            <a:normAutofit/>
          </a:bodyPr>
          <a:lstStyle>
            <a:lvl1pPr marL="0" indent="0">
              <a:buNone/>
              <a:defRPr sz="1364"/>
            </a:lvl1pPr>
            <a:lvl2pPr marL="445541" indent="0">
              <a:buNone/>
              <a:defRPr sz="1169"/>
            </a:lvl2pPr>
            <a:lvl3pPr marL="891083" indent="0">
              <a:buNone/>
              <a:defRPr sz="974"/>
            </a:lvl3pPr>
            <a:lvl4pPr marL="1336624" indent="0">
              <a:buNone/>
              <a:defRPr sz="877"/>
            </a:lvl4pPr>
            <a:lvl5pPr marL="1782166" indent="0">
              <a:buNone/>
              <a:defRPr sz="877"/>
            </a:lvl5pPr>
            <a:lvl6pPr marL="2227707" indent="0">
              <a:buNone/>
              <a:defRPr sz="877"/>
            </a:lvl6pPr>
            <a:lvl7pPr marL="2673248" indent="0">
              <a:buNone/>
              <a:defRPr sz="877"/>
            </a:lvl7pPr>
            <a:lvl8pPr marL="3118790" indent="0">
              <a:buNone/>
              <a:defRPr sz="877"/>
            </a:lvl8pPr>
            <a:lvl9pPr marL="3564331" indent="0">
              <a:buNone/>
              <a:defRPr sz="877"/>
            </a:lvl9pPr>
          </a:lstStyle>
          <a:p>
            <a:pPr lvl="0"/>
            <a:r>
              <a:rPr lang="en-US"/>
              <a:t>Click to edit Master text styles</a:t>
            </a:r>
          </a:p>
        </p:txBody>
      </p:sp>
      <p:sp>
        <p:nvSpPr>
          <p:cNvPr id="3" name="Date Placeholder 2"/>
          <p:cNvSpPr>
            <a:spLocks noGrp="1"/>
          </p:cNvSpPr>
          <p:nvPr>
            <p:ph type="dt" sz="half" idx="10"/>
          </p:nvPr>
        </p:nvSpPr>
        <p:spPr/>
        <p:txBody>
          <a:bodyPr/>
          <a:lstStyle/>
          <a:p>
            <a:fld id="{A228CC54-BC7F-4953-ADC8-6A8E366049BB}" type="datetimeFigureOut">
              <a:rPr lang="id-ID" smtClean="0"/>
              <a:t>02/07/2020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1727038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8CC54-BC7F-4953-ADC8-6A8E366049BB}" type="datetimeFigureOut">
              <a:rPr lang="id-ID" smtClean="0"/>
              <a:t>02/07/2020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1620073047"/>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2233" y="403497"/>
            <a:ext cx="2561808" cy="642261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6809" y="403497"/>
            <a:ext cx="7536914" cy="64226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8CC54-BC7F-4953-ADC8-6A8E366049BB}" type="datetimeFigureOut">
              <a:rPr lang="id-ID" smtClean="0"/>
              <a:t>02/07/2020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3971616118"/>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8CC54-BC7F-4953-ADC8-6A8E366049BB}" type="datetimeFigureOut">
              <a:rPr lang="id-ID" smtClean="0"/>
              <a:t>02/07/2020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3183713599"/>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32723" y="4933164"/>
            <a:ext cx="8910638" cy="1813998"/>
          </a:xfrm>
        </p:spPr>
        <p:txBody>
          <a:bodyPr wrap="none" anchor="t">
            <a:normAutofit/>
          </a:bodyPr>
          <a:lstStyle>
            <a:lvl1pPr algn="l">
              <a:defRPr sz="9355" b="0" spc="-292">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32723" y="4081853"/>
            <a:ext cx="8910638" cy="833267"/>
          </a:xfrm>
        </p:spPr>
        <p:txBody>
          <a:bodyPr anchor="b">
            <a:normAutofit/>
          </a:bodyPr>
          <a:lstStyle>
            <a:lvl1pPr marL="0" indent="0" algn="l">
              <a:buNone/>
              <a:defRPr sz="3118"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45541" indent="0" algn="ctr">
              <a:buNone/>
              <a:defRPr sz="1949"/>
            </a:lvl2pPr>
            <a:lvl3pPr marL="891083" indent="0" algn="ctr">
              <a:buNone/>
              <a:defRPr sz="1754"/>
            </a:lvl3pPr>
            <a:lvl4pPr marL="1336624" indent="0" algn="ctr">
              <a:buNone/>
              <a:defRPr sz="1559"/>
            </a:lvl4pPr>
            <a:lvl5pPr marL="1782166" indent="0" algn="ctr">
              <a:buNone/>
              <a:defRPr sz="1559"/>
            </a:lvl5pPr>
            <a:lvl6pPr marL="2227707" indent="0" algn="ctr">
              <a:buNone/>
              <a:defRPr sz="1559"/>
            </a:lvl6pPr>
            <a:lvl7pPr marL="2673248" indent="0" algn="ctr">
              <a:buNone/>
              <a:defRPr sz="1559"/>
            </a:lvl7pPr>
            <a:lvl8pPr marL="3118790" indent="0" algn="ctr">
              <a:buNone/>
              <a:defRPr sz="1559"/>
            </a:lvl8pPr>
            <a:lvl9pPr marL="3564331" indent="0" algn="ctr">
              <a:buNone/>
              <a:defRPr sz="15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28CC54-BC7F-4953-ADC8-6A8E366049BB}" type="datetimeFigureOut">
              <a:rPr lang="id-ID" smtClean="0"/>
              <a:t>02/07/2020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2646388667"/>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91417" y="2017485"/>
            <a:ext cx="4896968" cy="4808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58552" y="2017485"/>
            <a:ext cx="4905489" cy="4808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28CC54-BC7F-4953-ADC8-6A8E366049BB}" type="datetimeFigureOut">
              <a:rPr lang="id-ID" smtClean="0"/>
              <a:t>02/07/2020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1208282059"/>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356" y="403497"/>
            <a:ext cx="10247233" cy="14648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1417" y="1857841"/>
            <a:ext cx="4896968" cy="910499"/>
          </a:xfrm>
        </p:spPr>
        <p:txBody>
          <a:bodyPr anchor="b"/>
          <a:lstStyle>
            <a:lvl1pPr marL="0" indent="0">
              <a:buNone/>
              <a:defRPr sz="2339"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45541" indent="0">
              <a:buNone/>
              <a:defRPr sz="1949" b="1"/>
            </a:lvl2pPr>
            <a:lvl3pPr marL="891083" indent="0">
              <a:buNone/>
              <a:defRPr sz="1754" b="1"/>
            </a:lvl3pPr>
            <a:lvl4pPr marL="1336624" indent="0">
              <a:buNone/>
              <a:defRPr sz="1559" b="1"/>
            </a:lvl4pPr>
            <a:lvl5pPr marL="1782166" indent="0">
              <a:buNone/>
              <a:defRPr sz="1559" b="1"/>
            </a:lvl5pPr>
            <a:lvl6pPr marL="2227707" indent="0">
              <a:buNone/>
              <a:defRPr sz="1559" b="1"/>
            </a:lvl6pPr>
            <a:lvl7pPr marL="2673248" indent="0">
              <a:buNone/>
              <a:defRPr sz="1559" b="1"/>
            </a:lvl7pPr>
            <a:lvl8pPr marL="3118790" indent="0">
              <a:buNone/>
              <a:defRPr sz="1559" b="1"/>
            </a:lvl8pPr>
            <a:lvl9pPr marL="3564331" indent="0">
              <a:buNone/>
              <a:defRPr sz="1559" b="1"/>
            </a:lvl9pPr>
          </a:lstStyle>
          <a:p>
            <a:pPr lvl="0"/>
            <a:r>
              <a:rPr lang="en-US"/>
              <a:t>Click to edit Master text styles</a:t>
            </a:r>
          </a:p>
        </p:txBody>
      </p:sp>
      <p:sp>
        <p:nvSpPr>
          <p:cNvPr id="4" name="Content Placeholder 3"/>
          <p:cNvSpPr>
            <a:spLocks noGrp="1"/>
          </p:cNvSpPr>
          <p:nvPr>
            <p:ph sz="half" idx="2"/>
          </p:nvPr>
        </p:nvSpPr>
        <p:spPr>
          <a:xfrm>
            <a:off x="1091417" y="2768340"/>
            <a:ext cx="4896968" cy="4071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58552" y="1857841"/>
            <a:ext cx="4907037" cy="910499"/>
          </a:xfrm>
        </p:spPr>
        <p:txBody>
          <a:bodyPr vert="horz" lIns="91440" tIns="45720" rIns="91440" bIns="45720" rtlCol="0" anchor="b">
            <a:normAutofit/>
          </a:bodyPr>
          <a:lstStyle>
            <a:lvl1pPr>
              <a:buNone/>
              <a:defRPr lang="en-US" sz="2339"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158552" y="2768340"/>
            <a:ext cx="4907037" cy="4071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28CC54-BC7F-4953-ADC8-6A8E366049BB}" type="datetimeFigureOut">
              <a:rPr lang="id-ID" smtClean="0"/>
              <a:t>02/07/2020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2467696626"/>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28CC54-BC7F-4953-ADC8-6A8E366049BB}" type="datetimeFigureOut">
              <a:rPr lang="id-ID" smtClean="0"/>
              <a:t>02/07/2020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2459025709"/>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8CC54-BC7F-4953-ADC8-6A8E366049BB}" type="datetimeFigureOut">
              <a:rPr lang="id-ID" smtClean="0"/>
              <a:t>02/07/2020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2093802906"/>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56" y="505248"/>
            <a:ext cx="3831883" cy="1768369"/>
          </a:xfrm>
        </p:spPr>
        <p:txBody>
          <a:bodyPr anchor="b"/>
          <a:lstStyle>
            <a:lvl1pPr>
              <a:defRPr sz="3118"/>
            </a:lvl1pPr>
          </a:lstStyle>
          <a:p>
            <a:r>
              <a:rPr lang="en-US"/>
              <a:t>Click to edit Master title style</a:t>
            </a:r>
            <a:endParaRPr lang="en-US" dirty="0"/>
          </a:p>
        </p:txBody>
      </p:sp>
      <p:sp>
        <p:nvSpPr>
          <p:cNvPr id="3" name="Content Placeholder 2"/>
          <p:cNvSpPr>
            <a:spLocks noGrp="1"/>
          </p:cNvSpPr>
          <p:nvPr>
            <p:ph idx="1"/>
          </p:nvPr>
        </p:nvSpPr>
        <p:spPr>
          <a:xfrm>
            <a:off x="5050909" y="1091197"/>
            <a:ext cx="6014680" cy="5385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91417" y="2273617"/>
            <a:ext cx="3558822" cy="4212158"/>
          </a:xfrm>
        </p:spPr>
        <p:txBody>
          <a:bodyPr/>
          <a:lstStyle>
            <a:lvl1pPr marL="0" indent="0">
              <a:buNone/>
              <a:defRPr sz="1559">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45541" indent="0">
              <a:buNone/>
              <a:defRPr sz="1364"/>
            </a:lvl2pPr>
            <a:lvl3pPr marL="891083" indent="0">
              <a:buNone/>
              <a:defRPr sz="1169"/>
            </a:lvl3pPr>
            <a:lvl4pPr marL="1336624" indent="0">
              <a:buNone/>
              <a:defRPr sz="974"/>
            </a:lvl4pPr>
            <a:lvl5pPr marL="1782166" indent="0">
              <a:buNone/>
              <a:defRPr sz="974"/>
            </a:lvl5pPr>
            <a:lvl6pPr marL="2227707" indent="0">
              <a:buNone/>
              <a:defRPr sz="974"/>
            </a:lvl6pPr>
            <a:lvl7pPr marL="2673248" indent="0">
              <a:buNone/>
              <a:defRPr sz="974"/>
            </a:lvl7pPr>
            <a:lvl8pPr marL="3118790" indent="0">
              <a:buNone/>
              <a:defRPr sz="974"/>
            </a:lvl8pPr>
            <a:lvl9pPr marL="3564331" indent="0">
              <a:buNone/>
              <a:defRPr sz="974"/>
            </a:lvl9pPr>
          </a:lstStyle>
          <a:p>
            <a:pPr lvl="0"/>
            <a:r>
              <a:rPr lang="en-US"/>
              <a:t>Click to edit Master text styles</a:t>
            </a:r>
          </a:p>
        </p:txBody>
      </p:sp>
      <p:sp>
        <p:nvSpPr>
          <p:cNvPr id="5" name="Date Placeholder 4"/>
          <p:cNvSpPr>
            <a:spLocks noGrp="1"/>
          </p:cNvSpPr>
          <p:nvPr>
            <p:ph type="dt" sz="half" idx="10"/>
          </p:nvPr>
        </p:nvSpPr>
        <p:spPr/>
        <p:txBody>
          <a:bodyPr/>
          <a:lstStyle/>
          <a:p>
            <a:fld id="{A228CC54-BC7F-4953-ADC8-6A8E366049BB}" type="datetimeFigureOut">
              <a:rPr lang="id-ID" smtClean="0"/>
              <a:t>02/07/2020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2198178091"/>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56" y="505248"/>
            <a:ext cx="3831883" cy="1768369"/>
          </a:xfrm>
        </p:spPr>
        <p:txBody>
          <a:bodyPr anchor="b"/>
          <a:lstStyle>
            <a:lvl1pPr>
              <a:defRPr sz="3118"/>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0909" y="1091197"/>
            <a:ext cx="6014680" cy="5385807"/>
          </a:xfrm>
        </p:spPr>
        <p:txBody>
          <a:bodyPr anchor="t"/>
          <a:lstStyle>
            <a:lvl1pPr marL="0" indent="0">
              <a:buNone/>
              <a:defRPr sz="3118"/>
            </a:lvl1pPr>
            <a:lvl2pPr marL="445541" indent="0">
              <a:buNone/>
              <a:defRPr sz="2729"/>
            </a:lvl2pPr>
            <a:lvl3pPr marL="891083" indent="0">
              <a:buNone/>
              <a:defRPr sz="2339"/>
            </a:lvl3pPr>
            <a:lvl4pPr marL="1336624" indent="0">
              <a:buNone/>
              <a:defRPr sz="1949"/>
            </a:lvl4pPr>
            <a:lvl5pPr marL="1782166" indent="0">
              <a:buNone/>
              <a:defRPr sz="1949"/>
            </a:lvl5pPr>
            <a:lvl6pPr marL="2227707" indent="0">
              <a:buNone/>
              <a:defRPr sz="1949"/>
            </a:lvl6pPr>
            <a:lvl7pPr marL="2673248" indent="0">
              <a:buNone/>
              <a:defRPr sz="1949"/>
            </a:lvl7pPr>
            <a:lvl8pPr marL="3118790" indent="0">
              <a:buNone/>
              <a:defRPr sz="1949"/>
            </a:lvl8pPr>
            <a:lvl9pPr marL="3564331" indent="0">
              <a:buNone/>
              <a:defRPr sz="1949"/>
            </a:lvl9pPr>
          </a:lstStyle>
          <a:p>
            <a:r>
              <a:rPr lang="en-US"/>
              <a:t>Click icon to add picture</a:t>
            </a:r>
            <a:endParaRPr lang="en-US" dirty="0"/>
          </a:p>
        </p:txBody>
      </p:sp>
      <p:sp>
        <p:nvSpPr>
          <p:cNvPr id="4" name="Text Placeholder 3"/>
          <p:cNvSpPr>
            <a:spLocks noGrp="1"/>
          </p:cNvSpPr>
          <p:nvPr>
            <p:ph type="body" sz="half" idx="2"/>
          </p:nvPr>
        </p:nvSpPr>
        <p:spPr>
          <a:xfrm>
            <a:off x="1091417" y="2273617"/>
            <a:ext cx="3558822" cy="4212158"/>
          </a:xfrm>
        </p:spPr>
        <p:txBody>
          <a:bodyPr/>
          <a:lstStyle>
            <a:lvl1pPr marL="0" indent="0">
              <a:buNone/>
              <a:defRPr sz="1559">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45541" indent="0">
              <a:buNone/>
              <a:defRPr sz="1364"/>
            </a:lvl2pPr>
            <a:lvl3pPr marL="891083" indent="0">
              <a:buNone/>
              <a:defRPr sz="1169"/>
            </a:lvl3pPr>
            <a:lvl4pPr marL="1336624" indent="0">
              <a:buNone/>
              <a:defRPr sz="974"/>
            </a:lvl4pPr>
            <a:lvl5pPr marL="1782166" indent="0">
              <a:buNone/>
              <a:defRPr sz="974"/>
            </a:lvl5pPr>
            <a:lvl6pPr marL="2227707" indent="0">
              <a:buNone/>
              <a:defRPr sz="974"/>
            </a:lvl6pPr>
            <a:lvl7pPr marL="2673248" indent="0">
              <a:buNone/>
              <a:defRPr sz="974"/>
            </a:lvl7pPr>
            <a:lvl8pPr marL="3118790" indent="0">
              <a:buNone/>
              <a:defRPr sz="974"/>
            </a:lvl8pPr>
            <a:lvl9pPr marL="3564331" indent="0">
              <a:buNone/>
              <a:defRPr sz="974"/>
            </a:lvl9pPr>
          </a:lstStyle>
          <a:p>
            <a:pPr lvl="0"/>
            <a:r>
              <a:rPr lang="en-US"/>
              <a:t>Click to edit Master text styles</a:t>
            </a:r>
          </a:p>
        </p:txBody>
      </p:sp>
      <p:sp>
        <p:nvSpPr>
          <p:cNvPr id="5" name="Date Placeholder 4"/>
          <p:cNvSpPr>
            <a:spLocks noGrp="1"/>
          </p:cNvSpPr>
          <p:nvPr>
            <p:ph type="dt" sz="half" idx="10"/>
          </p:nvPr>
        </p:nvSpPr>
        <p:spPr/>
        <p:txBody>
          <a:bodyPr/>
          <a:lstStyle/>
          <a:p>
            <a:fld id="{A228CC54-BC7F-4953-ADC8-6A8E366049BB}" type="datetimeFigureOut">
              <a:rPr lang="id-ID" smtClean="0"/>
              <a:t>02/07/2020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4F7DE6-FBE0-45E4-BA64-B0B6B9698985}" type="slidenum">
              <a:rPr lang="id-ID" smtClean="0"/>
              <a:t>‹#›</a:t>
            </a:fld>
            <a:endParaRPr lang="id-ID"/>
          </a:p>
        </p:txBody>
      </p:sp>
    </p:spTree>
    <p:extLst>
      <p:ext uri="{BB962C8B-B14F-4D97-AF65-F5344CB8AC3E}">
        <p14:creationId xmlns:p14="http://schemas.microsoft.com/office/powerpoint/2010/main" val="3325712079"/>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809" y="403497"/>
            <a:ext cx="10247233" cy="14648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91417" y="2017485"/>
            <a:ext cx="9972625" cy="48086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6809" y="7024356"/>
            <a:ext cx="2673191" cy="403497"/>
          </a:xfrm>
          <a:prstGeom prst="rect">
            <a:avLst/>
          </a:prstGeom>
        </p:spPr>
        <p:txBody>
          <a:bodyPr vert="horz" lIns="91440" tIns="45720" rIns="91440" bIns="45720" rtlCol="0" anchor="ctr"/>
          <a:lstStyle>
            <a:lvl1pPr algn="l">
              <a:defRPr sz="1169">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228CC54-BC7F-4953-ADC8-6A8E366049BB}" type="datetimeFigureOut">
              <a:rPr lang="id-ID" smtClean="0"/>
              <a:t>02/07/2020</a:t>
            </a:fld>
            <a:endParaRPr lang="id-ID"/>
          </a:p>
        </p:txBody>
      </p:sp>
      <p:sp>
        <p:nvSpPr>
          <p:cNvPr id="5" name="Footer Placeholder 4"/>
          <p:cNvSpPr>
            <a:spLocks noGrp="1"/>
          </p:cNvSpPr>
          <p:nvPr>
            <p:ph type="ftr" sz="quarter" idx="3"/>
          </p:nvPr>
        </p:nvSpPr>
        <p:spPr>
          <a:xfrm>
            <a:off x="3935532" y="7024356"/>
            <a:ext cx="4009787" cy="403497"/>
          </a:xfrm>
          <a:prstGeom prst="rect">
            <a:avLst/>
          </a:prstGeom>
        </p:spPr>
        <p:txBody>
          <a:bodyPr vert="horz" lIns="91440" tIns="45720" rIns="91440" bIns="45720" rtlCol="0" anchor="ctr"/>
          <a:lstStyle>
            <a:lvl1pPr algn="ctr">
              <a:defRPr sz="1169">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id-ID"/>
          </a:p>
        </p:txBody>
      </p:sp>
      <p:sp>
        <p:nvSpPr>
          <p:cNvPr id="6" name="Slide Number Placeholder 5"/>
          <p:cNvSpPr>
            <a:spLocks noGrp="1"/>
          </p:cNvSpPr>
          <p:nvPr>
            <p:ph type="sldNum" sz="quarter" idx="4"/>
          </p:nvPr>
        </p:nvSpPr>
        <p:spPr>
          <a:xfrm>
            <a:off x="8390850" y="7024356"/>
            <a:ext cx="2673191" cy="403497"/>
          </a:xfrm>
          <a:prstGeom prst="rect">
            <a:avLst/>
          </a:prstGeom>
        </p:spPr>
        <p:txBody>
          <a:bodyPr vert="horz" lIns="91440" tIns="45720" rIns="91440" bIns="45720" rtlCol="0" anchor="ctr"/>
          <a:lstStyle>
            <a:lvl1pPr algn="r">
              <a:defRPr sz="1169">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F4F7DE6-FBE0-45E4-BA64-B0B6B9698985}" type="slidenum">
              <a:rPr lang="id-ID" smtClean="0"/>
              <a:t>‹#›</a:t>
            </a:fld>
            <a:endParaRPr lang="id-ID"/>
          </a:p>
        </p:txBody>
      </p:sp>
    </p:spTree>
    <p:extLst>
      <p:ext uri="{BB962C8B-B14F-4D97-AF65-F5344CB8AC3E}">
        <p14:creationId xmlns:p14="http://schemas.microsoft.com/office/powerpoint/2010/main" val="828813825"/>
      </p:ext>
    </p:extLst>
  </p:cSld>
  <p:clrMap bg1="dk1" tx1="lt1" bg2="dk2" tx2="lt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 id="2147484168" r:id="rId14"/>
    <p:sldLayoutId id="2147484169" r:id="rId15"/>
    <p:sldLayoutId id="2147484170" r:id="rId16"/>
    <p:sldLayoutId id="2147484171" r:id="rId17"/>
  </p:sldLayoutIdLst>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xStyles>
    <p:titleStyle>
      <a:lvl1pPr algn="l" defTabSz="891083" rtl="0" eaLnBrk="1" latinLnBrk="0" hangingPunct="1">
        <a:lnSpc>
          <a:spcPct val="90000"/>
        </a:lnSpc>
        <a:spcBef>
          <a:spcPct val="0"/>
        </a:spcBef>
        <a:buNone/>
        <a:defRPr sz="5262"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2771" indent="-222771" algn="l" defTabSz="891083" rtl="0" eaLnBrk="1" latinLnBrk="0" hangingPunct="1">
        <a:lnSpc>
          <a:spcPct val="90000"/>
        </a:lnSpc>
        <a:spcBef>
          <a:spcPts val="974"/>
        </a:spcBef>
        <a:buFont typeface="Arial" panose="020B0604020202020204" pitchFamily="34" charset="0"/>
        <a:buChar char="•"/>
        <a:defRPr sz="2729"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68312" indent="-222771" algn="l" defTabSz="891083" rtl="0" eaLnBrk="1" latinLnBrk="0" hangingPunct="1">
        <a:lnSpc>
          <a:spcPct val="90000"/>
        </a:lnSpc>
        <a:spcBef>
          <a:spcPts val="487"/>
        </a:spcBef>
        <a:buFont typeface="Arial" panose="020B0604020202020204" pitchFamily="34" charset="0"/>
        <a:buChar char="•"/>
        <a:defRPr sz="2339"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13854" indent="-222771" algn="l" defTabSz="891083" rtl="0" eaLnBrk="1" latinLnBrk="0" hangingPunct="1">
        <a:lnSpc>
          <a:spcPct val="90000"/>
        </a:lnSpc>
        <a:spcBef>
          <a:spcPts val="487"/>
        </a:spcBef>
        <a:buFont typeface="Arial" panose="020B0604020202020204" pitchFamily="34" charset="0"/>
        <a:buChar char="•"/>
        <a:defRPr sz="1949"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559395" indent="-222771" algn="l" defTabSz="891083" rtl="0" eaLnBrk="1" latinLnBrk="0" hangingPunct="1">
        <a:lnSpc>
          <a:spcPct val="90000"/>
        </a:lnSpc>
        <a:spcBef>
          <a:spcPts val="487"/>
        </a:spcBef>
        <a:buFont typeface="Arial" panose="020B0604020202020204" pitchFamily="34" charset="0"/>
        <a:buChar char="•"/>
        <a:defRPr sz="1754"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04936" indent="-222771" algn="l" defTabSz="891083" rtl="0" eaLnBrk="1" latinLnBrk="0" hangingPunct="1">
        <a:lnSpc>
          <a:spcPct val="90000"/>
        </a:lnSpc>
        <a:spcBef>
          <a:spcPts val="487"/>
        </a:spcBef>
        <a:buFont typeface="Arial" panose="020B0604020202020204" pitchFamily="34" charset="0"/>
        <a:buChar char="•"/>
        <a:defRPr sz="1754"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450478" indent="-222771" algn="l" defTabSz="891083"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6pPr>
      <a:lvl7pPr marL="2896019" indent="-222771" algn="l" defTabSz="891083"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7pPr>
      <a:lvl8pPr marL="3341561" indent="-222771" algn="l" defTabSz="891083"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8pPr>
      <a:lvl9pPr marL="3787102" indent="-222771" algn="l" defTabSz="891083"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9pPr>
    </p:bodyStyle>
    <p:otherStyle>
      <a:defPPr>
        <a:defRPr lang="en-US"/>
      </a:defPPr>
      <a:lvl1pPr marL="0" algn="l" defTabSz="891083" rtl="0" eaLnBrk="1" latinLnBrk="0" hangingPunct="1">
        <a:defRPr sz="1754" kern="1200">
          <a:solidFill>
            <a:schemeClr val="tx1"/>
          </a:solidFill>
          <a:latin typeface="+mn-lt"/>
          <a:ea typeface="+mn-ea"/>
          <a:cs typeface="+mn-cs"/>
        </a:defRPr>
      </a:lvl1pPr>
      <a:lvl2pPr marL="445541" algn="l" defTabSz="891083" rtl="0" eaLnBrk="1" latinLnBrk="0" hangingPunct="1">
        <a:defRPr sz="1754" kern="1200">
          <a:solidFill>
            <a:schemeClr val="tx1"/>
          </a:solidFill>
          <a:latin typeface="+mn-lt"/>
          <a:ea typeface="+mn-ea"/>
          <a:cs typeface="+mn-cs"/>
        </a:defRPr>
      </a:lvl2pPr>
      <a:lvl3pPr marL="891083" algn="l" defTabSz="891083" rtl="0" eaLnBrk="1" latinLnBrk="0" hangingPunct="1">
        <a:defRPr sz="1754" kern="1200">
          <a:solidFill>
            <a:schemeClr val="tx1"/>
          </a:solidFill>
          <a:latin typeface="+mn-lt"/>
          <a:ea typeface="+mn-ea"/>
          <a:cs typeface="+mn-cs"/>
        </a:defRPr>
      </a:lvl3pPr>
      <a:lvl4pPr marL="1336624" algn="l" defTabSz="891083" rtl="0" eaLnBrk="1" latinLnBrk="0" hangingPunct="1">
        <a:defRPr sz="1754" kern="1200">
          <a:solidFill>
            <a:schemeClr val="tx1"/>
          </a:solidFill>
          <a:latin typeface="+mn-lt"/>
          <a:ea typeface="+mn-ea"/>
          <a:cs typeface="+mn-cs"/>
        </a:defRPr>
      </a:lvl4pPr>
      <a:lvl5pPr marL="1782166" algn="l" defTabSz="891083" rtl="0" eaLnBrk="1" latinLnBrk="0" hangingPunct="1">
        <a:defRPr sz="1754" kern="1200">
          <a:solidFill>
            <a:schemeClr val="tx1"/>
          </a:solidFill>
          <a:latin typeface="+mn-lt"/>
          <a:ea typeface="+mn-ea"/>
          <a:cs typeface="+mn-cs"/>
        </a:defRPr>
      </a:lvl5pPr>
      <a:lvl6pPr marL="2227707" algn="l" defTabSz="891083" rtl="0" eaLnBrk="1" latinLnBrk="0" hangingPunct="1">
        <a:defRPr sz="1754" kern="1200">
          <a:solidFill>
            <a:schemeClr val="tx1"/>
          </a:solidFill>
          <a:latin typeface="+mn-lt"/>
          <a:ea typeface="+mn-ea"/>
          <a:cs typeface="+mn-cs"/>
        </a:defRPr>
      </a:lvl6pPr>
      <a:lvl7pPr marL="2673248" algn="l" defTabSz="891083" rtl="0" eaLnBrk="1" latinLnBrk="0" hangingPunct="1">
        <a:defRPr sz="1754" kern="1200">
          <a:solidFill>
            <a:schemeClr val="tx1"/>
          </a:solidFill>
          <a:latin typeface="+mn-lt"/>
          <a:ea typeface="+mn-ea"/>
          <a:cs typeface="+mn-cs"/>
        </a:defRPr>
      </a:lvl7pPr>
      <a:lvl8pPr marL="3118790" algn="l" defTabSz="891083" rtl="0" eaLnBrk="1" latinLnBrk="0" hangingPunct="1">
        <a:defRPr sz="1754" kern="1200">
          <a:solidFill>
            <a:schemeClr val="tx1"/>
          </a:solidFill>
          <a:latin typeface="+mn-lt"/>
          <a:ea typeface="+mn-ea"/>
          <a:cs typeface="+mn-cs"/>
        </a:defRPr>
      </a:lvl8pPr>
      <a:lvl9pPr marL="3564331" algn="l" defTabSz="891083" rtl="0" eaLnBrk="1" latinLnBrk="0" hangingPunct="1">
        <a:defRPr sz="175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3" Type="http://schemas.openxmlformats.org/officeDocument/2006/relationships/image" Target="../media/image44.emf"/><Relationship Id="rId18" Type="http://schemas.openxmlformats.org/officeDocument/2006/relationships/image" Target="../media/image49.emf"/><Relationship Id="rId26" Type="http://schemas.openxmlformats.org/officeDocument/2006/relationships/image" Target="../media/image57.emf"/><Relationship Id="rId39" Type="http://schemas.openxmlformats.org/officeDocument/2006/relationships/image" Target="../media/image70.emf"/><Relationship Id="rId21" Type="http://schemas.openxmlformats.org/officeDocument/2006/relationships/image" Target="../media/image52.emf"/><Relationship Id="rId34" Type="http://schemas.openxmlformats.org/officeDocument/2006/relationships/image" Target="../media/image65.emf"/><Relationship Id="rId7" Type="http://schemas.openxmlformats.org/officeDocument/2006/relationships/image" Target="../media/image38.emf"/><Relationship Id="rId2" Type="http://schemas.openxmlformats.org/officeDocument/2006/relationships/image" Target="../media/image33.png"/><Relationship Id="rId16" Type="http://schemas.openxmlformats.org/officeDocument/2006/relationships/image" Target="../media/image47.emf"/><Relationship Id="rId20" Type="http://schemas.openxmlformats.org/officeDocument/2006/relationships/image" Target="../media/image51.emf"/><Relationship Id="rId29" Type="http://schemas.openxmlformats.org/officeDocument/2006/relationships/image" Target="../media/image60.emf"/><Relationship Id="rId41"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37.emf"/><Relationship Id="rId11" Type="http://schemas.openxmlformats.org/officeDocument/2006/relationships/image" Target="../media/image42.emf"/><Relationship Id="rId24" Type="http://schemas.openxmlformats.org/officeDocument/2006/relationships/image" Target="../media/image55.emf"/><Relationship Id="rId32" Type="http://schemas.openxmlformats.org/officeDocument/2006/relationships/image" Target="../media/image63.emf"/><Relationship Id="rId37" Type="http://schemas.openxmlformats.org/officeDocument/2006/relationships/image" Target="../media/image68.emf"/><Relationship Id="rId40" Type="http://schemas.openxmlformats.org/officeDocument/2006/relationships/image" Target="../media/image71.emf"/><Relationship Id="rId5" Type="http://schemas.openxmlformats.org/officeDocument/2006/relationships/image" Target="../media/image36.emf"/><Relationship Id="rId15" Type="http://schemas.openxmlformats.org/officeDocument/2006/relationships/image" Target="../media/image46.emf"/><Relationship Id="rId23" Type="http://schemas.openxmlformats.org/officeDocument/2006/relationships/image" Target="../media/image54.emf"/><Relationship Id="rId28" Type="http://schemas.openxmlformats.org/officeDocument/2006/relationships/image" Target="../media/image59.emf"/><Relationship Id="rId36" Type="http://schemas.openxmlformats.org/officeDocument/2006/relationships/image" Target="../media/image67.emf"/><Relationship Id="rId10" Type="http://schemas.openxmlformats.org/officeDocument/2006/relationships/image" Target="../media/image41.emf"/><Relationship Id="rId19" Type="http://schemas.openxmlformats.org/officeDocument/2006/relationships/image" Target="../media/image50.emf"/><Relationship Id="rId31" Type="http://schemas.openxmlformats.org/officeDocument/2006/relationships/image" Target="../media/image62.emf"/><Relationship Id="rId4" Type="http://schemas.openxmlformats.org/officeDocument/2006/relationships/image" Target="../media/image35.png"/><Relationship Id="rId9" Type="http://schemas.openxmlformats.org/officeDocument/2006/relationships/image" Target="../media/image40.emf"/><Relationship Id="rId14" Type="http://schemas.openxmlformats.org/officeDocument/2006/relationships/image" Target="../media/image45.emf"/><Relationship Id="rId22" Type="http://schemas.openxmlformats.org/officeDocument/2006/relationships/image" Target="../media/image53.emf"/><Relationship Id="rId27" Type="http://schemas.openxmlformats.org/officeDocument/2006/relationships/image" Target="../media/image58.emf"/><Relationship Id="rId30" Type="http://schemas.openxmlformats.org/officeDocument/2006/relationships/image" Target="../media/image61.emf"/><Relationship Id="rId35" Type="http://schemas.openxmlformats.org/officeDocument/2006/relationships/image" Target="../media/image66.emf"/><Relationship Id="rId8" Type="http://schemas.openxmlformats.org/officeDocument/2006/relationships/image" Target="../media/image39.emf"/><Relationship Id="rId3" Type="http://schemas.openxmlformats.org/officeDocument/2006/relationships/image" Target="../media/image34.png"/><Relationship Id="rId12" Type="http://schemas.openxmlformats.org/officeDocument/2006/relationships/image" Target="../media/image43.emf"/><Relationship Id="rId17" Type="http://schemas.openxmlformats.org/officeDocument/2006/relationships/image" Target="../media/image48.emf"/><Relationship Id="rId25" Type="http://schemas.openxmlformats.org/officeDocument/2006/relationships/image" Target="../media/image56.emf"/><Relationship Id="rId33" Type="http://schemas.openxmlformats.org/officeDocument/2006/relationships/image" Target="../media/image64.emf"/><Relationship Id="rId38" Type="http://schemas.openxmlformats.org/officeDocument/2006/relationships/image" Target="../media/image69.emf"/></Relationships>
</file>

<file path=ppt/slides/_rels/slide13.xml.rels><?xml version="1.0" encoding="UTF-8" standalone="yes"?>
<Relationships xmlns="http://schemas.openxmlformats.org/package/2006/relationships"><Relationship Id="rId8" Type="http://schemas.openxmlformats.org/officeDocument/2006/relationships/image" Target="../media/image77.emf"/><Relationship Id="rId13" Type="http://schemas.openxmlformats.org/officeDocument/2006/relationships/image" Target="../media/image82.png"/><Relationship Id="rId3" Type="http://schemas.openxmlformats.org/officeDocument/2006/relationships/image" Target="../media/image33.png"/><Relationship Id="rId7" Type="http://schemas.openxmlformats.org/officeDocument/2006/relationships/image" Target="../media/image76.emf"/><Relationship Id="rId12" Type="http://schemas.openxmlformats.org/officeDocument/2006/relationships/image" Target="../media/image81.emf"/><Relationship Id="rId2" Type="http://schemas.openxmlformats.org/officeDocument/2006/relationships/image" Target="../media/image35.png"/><Relationship Id="rId16"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5.emf"/><Relationship Id="rId11" Type="http://schemas.openxmlformats.org/officeDocument/2006/relationships/image" Target="../media/image80.emf"/><Relationship Id="rId5" Type="http://schemas.openxmlformats.org/officeDocument/2006/relationships/image" Target="../media/image74.emf"/><Relationship Id="rId15" Type="http://schemas.openxmlformats.org/officeDocument/2006/relationships/image" Target="../media/image84.png"/><Relationship Id="rId10" Type="http://schemas.openxmlformats.org/officeDocument/2006/relationships/image" Target="../media/image79.emf"/><Relationship Id="rId4" Type="http://schemas.openxmlformats.org/officeDocument/2006/relationships/image" Target="../media/image73.png"/><Relationship Id="rId9" Type="http://schemas.openxmlformats.org/officeDocument/2006/relationships/image" Target="../media/image78.emf"/><Relationship Id="rId14" Type="http://schemas.openxmlformats.org/officeDocument/2006/relationships/image" Target="../media/image8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emf"/><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4.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0" name="Picture 19" descr="C:\Users\acer id\Downloads\WhatsApp Image 2018-03-28 at 08.52.54.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2091" y="220303"/>
            <a:ext cx="2434895" cy="1398339"/>
          </a:xfrm>
          <a:prstGeom prst="rect">
            <a:avLst/>
          </a:prstGeom>
          <a:noFill/>
          <a:ln>
            <a:noFill/>
          </a:ln>
        </p:spPr>
      </p:pic>
      <p:sp>
        <p:nvSpPr>
          <p:cNvPr id="7" name="Rectangle 6"/>
          <p:cNvSpPr/>
          <p:nvPr/>
        </p:nvSpPr>
        <p:spPr>
          <a:xfrm>
            <a:off x="176075" y="6309643"/>
            <a:ext cx="11524990" cy="1080119"/>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endParaRPr lang="id-ID"/>
          </a:p>
        </p:txBody>
      </p:sp>
      <p:pic>
        <p:nvPicPr>
          <p:cNvPr id="4" name="Picture 9" descr="http://www.radarjogja.co.id/wp-content/uploads/2016/04/magelang-taman-kota-ikon.jpg"/>
          <p:cNvPicPr>
            <a:picLocks noChangeAspect="1" noChangeArrowheads="1"/>
          </p:cNvPicPr>
          <p:nvPr/>
        </p:nvPicPr>
        <p:blipFill>
          <a:blip r:embed="rId4" cstate="print">
            <a:extLst>
              <a:ext uri="{28A0092B-C50C-407E-A947-70E740481C1C}">
                <a14:useLocalDpi xmlns:a14="http://schemas.microsoft.com/office/drawing/2010/main" val="0"/>
              </a:ext>
            </a:extLst>
          </a:blip>
          <a:srcRect t="16322" r="711" b="15907"/>
          <a:stretch>
            <a:fillRect/>
          </a:stretch>
        </p:blipFill>
        <p:spPr bwMode="auto">
          <a:xfrm>
            <a:off x="287797" y="6381650"/>
            <a:ext cx="3352082" cy="95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dokumentasi-magelang-01.jpg"/>
          <p:cNvPicPr>
            <a:picLocks noChangeAspect="1"/>
          </p:cNvPicPr>
          <p:nvPr/>
        </p:nvPicPr>
        <p:blipFill>
          <a:blip r:embed="rId5">
            <a:lum bright="4000" contrast="12000"/>
            <a:extLst>
              <a:ext uri="{28A0092B-C50C-407E-A947-70E740481C1C}">
                <a14:useLocalDpi xmlns:a14="http://schemas.microsoft.com/office/drawing/2010/main" val="0"/>
              </a:ext>
            </a:extLst>
          </a:blip>
          <a:srcRect/>
          <a:stretch>
            <a:fillRect/>
          </a:stretch>
        </p:blipFill>
        <p:spPr bwMode="auto">
          <a:xfrm>
            <a:off x="3888197" y="6381650"/>
            <a:ext cx="1541243" cy="95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6" cstate="print">
            <a:lum bright="-16000" contrast="12000"/>
            <a:extLst>
              <a:ext uri="{28A0092B-C50C-407E-A947-70E740481C1C}">
                <a14:useLocalDpi xmlns:a14="http://schemas.microsoft.com/office/drawing/2010/main" val="0"/>
              </a:ext>
            </a:extLst>
          </a:blip>
          <a:srcRect/>
          <a:stretch>
            <a:fillRect/>
          </a:stretch>
        </p:blipFill>
        <p:spPr bwMode="auto">
          <a:xfrm>
            <a:off x="5622033" y="6381650"/>
            <a:ext cx="1506524" cy="95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475929" y="220303"/>
            <a:ext cx="7324724" cy="1269083"/>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endParaRPr lang="id-ID" dirty="0"/>
          </a:p>
        </p:txBody>
      </p:sp>
      <p:pic>
        <p:nvPicPr>
          <p:cNvPr id="8" name="Picture 1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797" y="224966"/>
            <a:ext cx="1116124" cy="13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748049" y="377808"/>
            <a:ext cx="6856672" cy="830960"/>
          </a:xfrm>
          <a:prstGeom prst="rect">
            <a:avLst/>
          </a:prstGeom>
          <a:noFill/>
          <a:ln>
            <a:noFill/>
          </a:ln>
        </p:spPr>
        <p:txBody>
          <a:bodyPr wrap="square" lIns="91406" tIns="45702" rIns="91406" bIns="45702" rtlCol="0">
            <a:spAutoFit/>
          </a:bodyPr>
          <a:lstStyle/>
          <a:p>
            <a:pPr algn="r"/>
            <a:r>
              <a:rPr lang="id-ID" sz="2400" b="1" i="1" u="sng" dirty="0">
                <a:solidFill>
                  <a:schemeClr val="bg1"/>
                </a:solidFill>
                <a:cs typeface="Arial" panose="020B0604020202020204" pitchFamily="34" charset="0"/>
              </a:rPr>
              <a:t>DINAS PERPUSTAKAAN DAN</a:t>
            </a:r>
            <a:r>
              <a:rPr lang="en-US" sz="2400" b="1" i="1" u="sng" dirty="0">
                <a:solidFill>
                  <a:schemeClr val="bg1"/>
                </a:solidFill>
                <a:cs typeface="Arial" panose="020B0604020202020204" pitchFamily="34" charset="0"/>
              </a:rPr>
              <a:t> KEARSIPAN</a:t>
            </a:r>
            <a:endParaRPr lang="id-ID" sz="2400" b="1" i="1" u="sng" dirty="0">
              <a:solidFill>
                <a:schemeClr val="bg1"/>
              </a:solidFill>
              <a:cs typeface="Arial" panose="020B0604020202020204" pitchFamily="34" charset="0"/>
            </a:endParaRPr>
          </a:p>
          <a:p>
            <a:pPr algn="ctr"/>
            <a:r>
              <a:rPr lang="id-ID" sz="2400" b="1" i="1" u="sng" dirty="0">
                <a:solidFill>
                  <a:schemeClr val="bg1"/>
                </a:solidFill>
                <a:cs typeface="Arial" panose="020B0604020202020204" pitchFamily="34" charset="0"/>
              </a:rPr>
              <a:t>KOTA MAGELANG</a:t>
            </a:r>
          </a:p>
        </p:txBody>
      </p:sp>
      <p:sp>
        <p:nvSpPr>
          <p:cNvPr id="11" name="TextBox 10"/>
          <p:cNvSpPr txBox="1"/>
          <p:nvPr/>
        </p:nvSpPr>
        <p:spPr>
          <a:xfrm>
            <a:off x="4264657" y="3922765"/>
            <a:ext cx="6660739" cy="1323403"/>
          </a:xfrm>
          <a:prstGeom prst="rect">
            <a:avLst/>
          </a:prstGeom>
          <a:noFill/>
          <a:ln>
            <a:noFill/>
          </a:ln>
        </p:spPr>
        <p:txBody>
          <a:bodyPr wrap="square" lIns="91406" tIns="45702" rIns="91406" bIns="45702" rtlCol="0">
            <a:spAutoFit/>
          </a:bodyPr>
          <a:lstStyle/>
          <a:p>
            <a:pPr marL="2336606" indent="-2336606" algn="just">
              <a:tabLst>
                <a:tab pos="1973099" algn="l"/>
                <a:tab pos="2336606" algn="l"/>
              </a:tabLst>
            </a:pPr>
            <a:r>
              <a:rPr lang="id-ID" sz="2000" b="1" dirty="0">
                <a:solidFill>
                  <a:schemeClr val="bg1"/>
                </a:solidFill>
                <a:latin typeface="Arial" panose="020B0604020202020204" pitchFamily="34" charset="0"/>
                <a:cs typeface="Arial" panose="020B0604020202020204" pitchFamily="34" charset="0"/>
              </a:rPr>
              <a:t>Nama  	: 	</a:t>
            </a:r>
            <a:r>
              <a:rPr lang="en-US" sz="2000" b="1" dirty="0" smtClean="0">
                <a:solidFill>
                  <a:schemeClr val="bg1"/>
                </a:solidFill>
                <a:latin typeface="Arial" panose="020B0604020202020204" pitchFamily="34" charset="0"/>
                <a:cs typeface="Arial" panose="020B0604020202020204" pitchFamily="34" charset="0"/>
              </a:rPr>
              <a:t>Drs. ISA ASHARI, </a:t>
            </a:r>
            <a:r>
              <a:rPr lang="en-US" sz="2000" b="1" dirty="0" err="1" smtClean="0">
                <a:solidFill>
                  <a:schemeClr val="bg1"/>
                </a:solidFill>
                <a:latin typeface="Arial" panose="020B0604020202020204" pitchFamily="34" charset="0"/>
                <a:cs typeface="Arial" panose="020B0604020202020204" pitchFamily="34" charset="0"/>
              </a:rPr>
              <a:t>MSi</a:t>
            </a:r>
            <a:endParaRPr lang="id-ID" sz="2000" b="1" dirty="0">
              <a:solidFill>
                <a:schemeClr val="bg1"/>
              </a:solidFill>
              <a:latin typeface="Arial" panose="020B0604020202020204" pitchFamily="34" charset="0"/>
              <a:cs typeface="Arial" panose="020B0604020202020204" pitchFamily="34" charset="0"/>
            </a:endParaRPr>
          </a:p>
          <a:p>
            <a:pPr marL="2336606" indent="-2336606" algn="just">
              <a:tabLst>
                <a:tab pos="1973099" algn="l"/>
                <a:tab pos="2336606" algn="l"/>
              </a:tabLst>
            </a:pPr>
            <a:r>
              <a:rPr lang="id-ID" sz="2000" b="1" dirty="0">
                <a:solidFill>
                  <a:schemeClr val="bg1"/>
                </a:solidFill>
                <a:latin typeface="Arial" panose="020B0604020202020204" pitchFamily="34" charset="0"/>
                <a:cs typeface="Arial" panose="020B0604020202020204" pitchFamily="34" charset="0"/>
              </a:rPr>
              <a:t>Jabatan 	: 	</a:t>
            </a:r>
            <a:r>
              <a:rPr lang="id-ID" sz="2000" b="1" dirty="0" smtClean="0">
                <a:solidFill>
                  <a:schemeClr val="bg1"/>
                </a:solidFill>
                <a:latin typeface="Arial" panose="020B0604020202020204" pitchFamily="34" charset="0"/>
                <a:cs typeface="Arial" panose="020B0604020202020204" pitchFamily="34" charset="0"/>
              </a:rPr>
              <a:t>Kepala </a:t>
            </a:r>
            <a:r>
              <a:rPr lang="id-ID" sz="2000" b="1" dirty="0">
                <a:solidFill>
                  <a:schemeClr val="bg1"/>
                </a:solidFill>
                <a:latin typeface="Arial" panose="020B0604020202020204" pitchFamily="34" charset="0"/>
                <a:cs typeface="Arial" panose="020B0604020202020204" pitchFamily="34" charset="0"/>
              </a:rPr>
              <a:t>Dinas</a:t>
            </a:r>
          </a:p>
          <a:p>
            <a:pPr marL="2336606" indent="-2336606" algn="just">
              <a:tabLst>
                <a:tab pos="1973099" algn="l"/>
                <a:tab pos="2336606" algn="l"/>
              </a:tabLst>
            </a:pPr>
            <a:r>
              <a:rPr lang="id-ID" sz="2000" b="1" dirty="0">
                <a:solidFill>
                  <a:schemeClr val="bg1"/>
                </a:solidFill>
                <a:latin typeface="Arial" panose="020B0604020202020204" pitchFamily="34" charset="0"/>
                <a:cs typeface="Arial" panose="020B0604020202020204" pitchFamily="34" charset="0"/>
              </a:rPr>
              <a:t>Instansi 	: 	Dinas Perpustakaan dan Kearsipan Kota Magelang</a:t>
            </a:r>
          </a:p>
        </p:txBody>
      </p:sp>
      <p:sp>
        <p:nvSpPr>
          <p:cNvPr id="12" name="Rectangle 11"/>
          <p:cNvSpPr/>
          <p:nvPr/>
        </p:nvSpPr>
        <p:spPr>
          <a:xfrm>
            <a:off x="7272573" y="6381650"/>
            <a:ext cx="4824536" cy="954101"/>
          </a:xfrm>
          <a:prstGeom prst="rect">
            <a:avLst/>
          </a:prstGeom>
        </p:spPr>
        <p:txBody>
          <a:bodyPr wrap="square" lIns="91432" tIns="45717" rIns="91432" bIns="45717">
            <a:spAutoFit/>
          </a:bodyPr>
          <a:lstStyle/>
          <a:p>
            <a:r>
              <a:rPr lang="id-ID" sz="1400" b="1" dirty="0"/>
              <a:t>VISI:</a:t>
            </a:r>
          </a:p>
          <a:p>
            <a:r>
              <a:rPr lang="id-ID" sz="1400" b="1" dirty="0"/>
              <a:t>MAGELANG SEBAGAI KOTA JASA YANG MODERN DAN CERDAS DILANDASI MASYARAKAT SEJAHTERA DAN RELIGIUS</a:t>
            </a:r>
            <a:endParaRPr lang="id-ID" sz="1400" dirty="0"/>
          </a:p>
        </p:txBody>
      </p:sp>
      <p:cxnSp>
        <p:nvCxnSpPr>
          <p:cNvPr id="17" name="Straight Connector 16"/>
          <p:cNvCxnSpPr/>
          <p:nvPr/>
        </p:nvCxnSpPr>
        <p:spPr>
          <a:xfrm>
            <a:off x="329920" y="1737134"/>
            <a:ext cx="11307066"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4284241" y="3147714"/>
            <a:ext cx="3240360" cy="461628"/>
          </a:xfrm>
          <a:prstGeom prst="rect">
            <a:avLst/>
          </a:prstGeom>
          <a:noFill/>
          <a:ln>
            <a:noFill/>
          </a:ln>
        </p:spPr>
        <p:txBody>
          <a:bodyPr wrap="square" lIns="91406" tIns="45702" rIns="91406" bIns="45702" rtlCol="0">
            <a:spAutoFit/>
          </a:bodyPr>
          <a:lstStyle/>
          <a:p>
            <a:pPr algn="just"/>
            <a:r>
              <a:rPr lang="id-ID" sz="2400" dirty="0">
                <a:solidFill>
                  <a:schemeClr val="bg1"/>
                </a:solidFill>
                <a:latin typeface="Arial" panose="020B0604020202020204" pitchFamily="34" charset="0"/>
                <a:cs typeface="Arial" panose="020B0604020202020204" pitchFamily="34" charset="0"/>
              </a:rPr>
              <a:t>Data Penyaji Paparan</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920" y="2015031"/>
            <a:ext cx="3564397" cy="188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I:\SUBAG PROGRAM &amp; KEU 2017..NITA\TAHUN 2018\ORGANISASI\ESR BAHAN EVALUASI SAKIP\IMG-20181031-WA002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9805" y="4114999"/>
            <a:ext cx="3564397" cy="189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98355"/>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9" name="Rectangle 8"/>
          <p:cNvSpPr/>
          <p:nvPr/>
        </p:nvSpPr>
        <p:spPr>
          <a:xfrm>
            <a:off x="2025006" y="224967"/>
            <a:ext cx="8271903" cy="776229"/>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endParaRPr lang="id-ID" dirty="0"/>
          </a:p>
        </p:txBody>
      </p:sp>
      <p:pic>
        <p:nvPicPr>
          <p:cNvPr id="8" name="Picture 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177" y="196484"/>
            <a:ext cx="1008112" cy="124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537564" y="7065519"/>
            <a:ext cx="8640021" cy="338554"/>
            <a:chOff x="599181" y="7200585"/>
            <a:chExt cx="10129043" cy="253915"/>
          </a:xfrm>
        </p:grpSpPr>
        <p:cxnSp>
          <p:nvCxnSpPr>
            <p:cNvPr id="11" name="Straight Connector 10"/>
            <p:cNvCxnSpPr/>
            <p:nvPr/>
          </p:nvCxnSpPr>
          <p:spPr>
            <a:xfrm>
              <a:off x="665135" y="7200585"/>
              <a:ext cx="1006308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599181" y="7200585"/>
              <a:ext cx="9649072" cy="253915"/>
            </a:xfrm>
            <a:prstGeom prst="rect">
              <a:avLst/>
            </a:prstGeom>
          </p:spPr>
          <p:txBody>
            <a:bodyPr wrap="square">
              <a:spAutoFit/>
            </a:bodyPr>
            <a:lstStyle/>
            <a:p>
              <a:r>
                <a:rPr lang="id-ID" sz="1600" b="1" dirty="0">
                  <a:solidFill>
                    <a:schemeClr val="bg1"/>
                  </a:solidFill>
                  <a:latin typeface="Ink Free" panose="03080402000500000000" pitchFamily="66" charset="0"/>
                </a:rPr>
                <a:t>Implementasi SAKIP Kota Magelang</a:t>
              </a:r>
              <a:endParaRPr lang="id-ID" sz="1600" dirty="0">
                <a:solidFill>
                  <a:schemeClr val="bg1"/>
                </a:solidFill>
                <a:latin typeface="Ink Free" panose="03080402000500000000" pitchFamily="66" charset="0"/>
              </a:endParaRPr>
            </a:p>
          </p:txBody>
        </p:sp>
      </p:grpSp>
      <p:grpSp>
        <p:nvGrpSpPr>
          <p:cNvPr id="14" name="Group 13"/>
          <p:cNvGrpSpPr/>
          <p:nvPr/>
        </p:nvGrpSpPr>
        <p:grpSpPr>
          <a:xfrm>
            <a:off x="593822" y="1073344"/>
            <a:ext cx="11060590" cy="5884370"/>
            <a:chOff x="-130826" y="-312865"/>
            <a:chExt cx="13034085" cy="6433756"/>
          </a:xfrm>
        </p:grpSpPr>
        <p:sp>
          <p:nvSpPr>
            <p:cNvPr id="15" name="Rounded Rectangle 14"/>
            <p:cNvSpPr/>
            <p:nvPr/>
          </p:nvSpPr>
          <p:spPr>
            <a:xfrm>
              <a:off x="4394579" y="1402021"/>
              <a:ext cx="4461510" cy="305293"/>
            </a:xfrm>
            <a:prstGeom prst="roundRect">
              <a:avLst/>
            </a:prstGeom>
            <a:solidFill>
              <a:srgbClr val="8064A2">
                <a:lumMod val="40000"/>
                <a:lumOff val="6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400" b="1" kern="0" dirty="0">
                  <a:solidFill>
                    <a:srgbClr val="000000"/>
                  </a:solidFill>
                  <a:latin typeface="Comic Sans MS"/>
                  <a:ea typeface="Calibri"/>
                  <a:cs typeface="Times New Roman"/>
                </a:rPr>
                <a:t>Prosentase kunjungan perpustakaan</a:t>
              </a:r>
              <a:endParaRPr lang="id-ID" sz="1400" kern="0" dirty="0">
                <a:solidFill>
                  <a:sysClr val="window" lastClr="FFFFFF"/>
                </a:solidFill>
                <a:latin typeface="Calibri"/>
                <a:ea typeface="Calibri"/>
                <a:cs typeface="Times New Roman"/>
              </a:endParaRPr>
            </a:p>
          </p:txBody>
        </p:sp>
        <p:grpSp>
          <p:nvGrpSpPr>
            <p:cNvPr id="16" name="Group 15"/>
            <p:cNvGrpSpPr/>
            <p:nvPr/>
          </p:nvGrpSpPr>
          <p:grpSpPr>
            <a:xfrm>
              <a:off x="-130826" y="-312865"/>
              <a:ext cx="13034085" cy="6433756"/>
              <a:chOff x="-130826" y="-312865"/>
              <a:chExt cx="13034085" cy="6433756"/>
            </a:xfrm>
          </p:grpSpPr>
          <p:sp>
            <p:nvSpPr>
              <p:cNvPr id="17" name="Rounded Rectangle 16"/>
              <p:cNvSpPr/>
              <p:nvPr/>
            </p:nvSpPr>
            <p:spPr>
              <a:xfrm>
                <a:off x="2941321" y="671272"/>
                <a:ext cx="7116002" cy="562578"/>
              </a:xfrm>
              <a:prstGeom prst="roundRect">
                <a:avLst/>
              </a:prstGeom>
              <a:solidFill>
                <a:srgbClr val="92D050"/>
              </a:solidFill>
              <a:ln w="254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600" b="1" kern="0" dirty="0">
                    <a:solidFill>
                      <a:sysClr val="windowText" lastClr="000000"/>
                    </a:solidFill>
                    <a:latin typeface="Calibri"/>
                    <a:ea typeface="Calibri"/>
                    <a:cs typeface="Times New Roman"/>
                  </a:rPr>
                  <a:t>meningkatnya koleksi, kualitas layanan dan penyelenggaraan perpustakaan Umum Daerah</a:t>
                </a:r>
                <a:endParaRPr lang="id-ID" sz="1100" kern="0" dirty="0">
                  <a:solidFill>
                    <a:sysClr val="windowText" lastClr="000000"/>
                  </a:solidFill>
                  <a:latin typeface="Calibri"/>
                  <a:ea typeface="Calibri"/>
                  <a:cs typeface="Times New Roman"/>
                </a:endParaRPr>
              </a:p>
            </p:txBody>
          </p:sp>
          <p:sp>
            <p:nvSpPr>
              <p:cNvPr id="18" name="Rounded Rectangle 17"/>
              <p:cNvSpPr/>
              <p:nvPr/>
            </p:nvSpPr>
            <p:spPr>
              <a:xfrm>
                <a:off x="2505072" y="-312865"/>
                <a:ext cx="8116704" cy="740666"/>
              </a:xfrm>
              <a:prstGeom prst="roundRect">
                <a:avLst/>
              </a:prstGeom>
              <a:solidFill>
                <a:srgbClr val="F7964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600" b="1" kern="0" dirty="0">
                    <a:solidFill>
                      <a:srgbClr val="000000"/>
                    </a:solidFill>
                    <a:latin typeface="Comic Sans MS"/>
                    <a:ea typeface="Calibri"/>
                    <a:cs typeface="Times New Roman"/>
                  </a:rPr>
                  <a:t>Terwujudnya kualitas layanan perpustakaan menuju Standar Nasional Perpustakaan</a:t>
                </a:r>
                <a:endParaRPr lang="id-ID" sz="1100" kern="0" dirty="0">
                  <a:solidFill>
                    <a:sysClr val="window" lastClr="FFFFFF"/>
                  </a:solidFill>
                  <a:latin typeface="Calibri"/>
                  <a:ea typeface="Calibri"/>
                  <a:cs typeface="Times New Roman"/>
                </a:endParaRPr>
              </a:p>
            </p:txBody>
          </p:sp>
          <p:sp>
            <p:nvSpPr>
              <p:cNvPr id="19" name="Down Arrow 18"/>
              <p:cNvSpPr/>
              <p:nvPr/>
            </p:nvSpPr>
            <p:spPr>
              <a:xfrm>
                <a:off x="6032305" y="435079"/>
                <a:ext cx="1013460" cy="217169"/>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grpSp>
            <p:nvGrpSpPr>
              <p:cNvPr id="20" name="Group 19"/>
              <p:cNvGrpSpPr/>
              <p:nvPr/>
            </p:nvGrpSpPr>
            <p:grpSpPr>
              <a:xfrm>
                <a:off x="900752" y="1200208"/>
                <a:ext cx="12002507" cy="4920683"/>
                <a:chOff x="0" y="-240378"/>
                <a:chExt cx="12433268" cy="4320850"/>
              </a:xfrm>
            </p:grpSpPr>
            <p:sp>
              <p:nvSpPr>
                <p:cNvPr id="24" name="Oval 23"/>
                <p:cNvSpPr/>
                <p:nvPr/>
              </p:nvSpPr>
              <p:spPr>
                <a:xfrm>
                  <a:off x="4120679" y="1669198"/>
                  <a:ext cx="3527885" cy="478142"/>
                </a:xfrm>
                <a:prstGeom prst="ellipse">
                  <a:avLst/>
                </a:prstGeom>
                <a:solidFill>
                  <a:srgbClr val="C0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800" b="1" kern="0" dirty="0">
                      <a:solidFill>
                        <a:srgbClr val="FFFFFF"/>
                      </a:solidFill>
                      <a:latin typeface="Comic Sans MS"/>
                      <a:ea typeface="Calibri"/>
                      <a:cs typeface="Times New Roman"/>
                    </a:rPr>
                    <a:t>PROGRAM PENGEMBANGAN BUDAYA BACA DAN PEMBINAAN PERPUSTAKAAN  </a:t>
                  </a:r>
                  <a:endParaRPr lang="id-ID" sz="800" kern="0" dirty="0">
                    <a:solidFill>
                      <a:sysClr val="window" lastClr="FFFFFF"/>
                    </a:solidFill>
                    <a:latin typeface="Calibri"/>
                    <a:ea typeface="Calibri"/>
                    <a:cs typeface="Times New Roman"/>
                  </a:endParaRPr>
                </a:p>
              </p:txBody>
            </p:sp>
            <p:sp>
              <p:nvSpPr>
                <p:cNvPr id="25" name="Rounded Rectangle 24"/>
                <p:cNvSpPr/>
                <p:nvPr/>
              </p:nvSpPr>
              <p:spPr>
                <a:xfrm>
                  <a:off x="9339395" y="579914"/>
                  <a:ext cx="2720341" cy="1309673"/>
                </a:xfrm>
                <a:prstGeom prst="roundRect">
                  <a:avLst/>
                </a:prstGeom>
                <a:solidFill>
                  <a:srgbClr val="C0504D"/>
                </a:solidFill>
                <a:ln w="25400" cap="flat" cmpd="sng" algn="ctr">
                  <a:solidFill>
                    <a:srgbClr val="C0504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872" indent="-342872" algn="just" defTabSz="914324">
                    <a:lnSpc>
                      <a:spcPct val="115000"/>
                    </a:lnSpc>
                    <a:buFont typeface="+mj-lt"/>
                    <a:buAutoNum type="arabicPeriod"/>
                    <a:defRPr/>
                  </a:pPr>
                  <a:r>
                    <a:rPr lang="id-ID" sz="1100" kern="0" dirty="0">
                      <a:solidFill>
                        <a:srgbClr val="FFFFFF"/>
                      </a:solidFill>
                      <a:latin typeface="Calibri"/>
                      <a:ea typeface="Calibri"/>
                      <a:cs typeface="Times New Roman"/>
                    </a:rPr>
                    <a:t>Meningkatnya jumlah koleksi bahan bacaan</a:t>
                  </a:r>
                  <a:endParaRPr lang="id-ID" sz="1100" kern="0" dirty="0">
                    <a:solidFill>
                      <a:sysClr val="window" lastClr="FFFFFF"/>
                    </a:solidFill>
                    <a:latin typeface="Calibri"/>
                    <a:ea typeface="Calibri"/>
                    <a:cs typeface="Times New Roman"/>
                  </a:endParaRPr>
                </a:p>
                <a:p>
                  <a:pPr marL="342872" indent="-342872" algn="just" defTabSz="914324">
                    <a:lnSpc>
                      <a:spcPct val="115000"/>
                    </a:lnSpc>
                    <a:buFont typeface="+mj-lt"/>
                    <a:buAutoNum type="arabicPeriod"/>
                    <a:defRPr/>
                  </a:pPr>
                  <a:r>
                    <a:rPr lang="id-ID" sz="1100" kern="0" dirty="0">
                      <a:solidFill>
                        <a:srgbClr val="FFFFFF"/>
                      </a:solidFill>
                      <a:latin typeface="Calibri"/>
                      <a:ea typeface="Calibri"/>
                      <a:cs typeface="Times New Roman"/>
                    </a:rPr>
                    <a:t>Meningkatnya jumlah pengunjung perpustakaan </a:t>
                  </a:r>
                  <a:endParaRPr lang="id-ID" sz="1100" kern="0" dirty="0">
                    <a:solidFill>
                      <a:sysClr val="window" lastClr="FFFFFF"/>
                    </a:solidFill>
                    <a:latin typeface="Calibri"/>
                    <a:ea typeface="Calibri"/>
                    <a:cs typeface="Times New Roman"/>
                  </a:endParaRPr>
                </a:p>
              </p:txBody>
            </p:sp>
            <p:cxnSp>
              <p:nvCxnSpPr>
                <p:cNvPr id="73" name="Straight Arrow Connector 72"/>
                <p:cNvCxnSpPr/>
                <p:nvPr/>
              </p:nvCxnSpPr>
              <p:spPr>
                <a:xfrm>
                  <a:off x="6673755" y="659892"/>
                  <a:ext cx="0" cy="80108"/>
                </a:xfrm>
                <a:prstGeom prst="straightConnector1">
                  <a:avLst/>
                </a:prstGeom>
                <a:noFill/>
                <a:ln w="9525" cap="flat" cmpd="sng" algn="ctr">
                  <a:solidFill>
                    <a:srgbClr val="4F81BD">
                      <a:shade val="95000"/>
                      <a:satMod val="105000"/>
                    </a:srgbClr>
                  </a:solidFill>
                  <a:prstDash val="solid"/>
                  <a:tailEnd type="arrow"/>
                </a:ln>
                <a:effectLst/>
              </p:spPr>
            </p:cxnSp>
            <p:grpSp>
              <p:nvGrpSpPr>
                <p:cNvPr id="27" name="Group 26"/>
                <p:cNvGrpSpPr/>
                <p:nvPr/>
              </p:nvGrpSpPr>
              <p:grpSpPr>
                <a:xfrm>
                  <a:off x="0" y="-240378"/>
                  <a:ext cx="12433268" cy="4320850"/>
                  <a:chOff x="0" y="-2519554"/>
                  <a:chExt cx="12433268" cy="4320850"/>
                </a:xfrm>
              </p:grpSpPr>
              <p:grpSp>
                <p:nvGrpSpPr>
                  <p:cNvPr id="28" name="Group 27"/>
                  <p:cNvGrpSpPr/>
                  <p:nvPr/>
                </p:nvGrpSpPr>
                <p:grpSpPr>
                  <a:xfrm>
                    <a:off x="341332" y="-6244"/>
                    <a:ext cx="11866453" cy="1317073"/>
                    <a:chOff x="54729" y="-6244"/>
                    <a:chExt cx="11866453" cy="1317073"/>
                  </a:xfrm>
                </p:grpSpPr>
                <p:sp>
                  <p:nvSpPr>
                    <p:cNvPr id="49" name="Rounded Rectangle 48"/>
                    <p:cNvSpPr/>
                    <p:nvPr/>
                  </p:nvSpPr>
                  <p:spPr>
                    <a:xfrm>
                      <a:off x="3844148" y="235388"/>
                      <a:ext cx="927735" cy="955675"/>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Pameran dan Bursa Buku</a:t>
                      </a:r>
                      <a:endParaRPr lang="id-ID" sz="1000" kern="0" dirty="0">
                        <a:solidFill>
                          <a:sysClr val="window" lastClr="FFFFFF"/>
                        </a:solidFill>
                        <a:latin typeface="Calibri"/>
                        <a:ea typeface="Calibri"/>
                        <a:cs typeface="Times New Roman"/>
                      </a:endParaRPr>
                    </a:p>
                  </p:txBody>
                </p:sp>
                <p:sp>
                  <p:nvSpPr>
                    <p:cNvPr id="50" name="Rounded Rectangle 49"/>
                    <p:cNvSpPr/>
                    <p:nvPr/>
                  </p:nvSpPr>
                  <p:spPr>
                    <a:xfrm>
                      <a:off x="4817803" y="213261"/>
                      <a:ext cx="1303956" cy="928370"/>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100" b="1" kern="0" dirty="0">
                          <a:solidFill>
                            <a:srgbClr val="000000"/>
                          </a:solidFill>
                          <a:latin typeface="Calibri"/>
                          <a:ea typeface="Calibri"/>
                          <a:cs typeface="Times New Roman"/>
                        </a:rPr>
                        <a:t>Pengelolaan Buku perpustakaan</a:t>
                      </a:r>
                      <a:endParaRPr lang="id-ID" sz="1100" kern="0" dirty="0">
                        <a:solidFill>
                          <a:sysClr val="window" lastClr="FFFFFF"/>
                        </a:solidFill>
                        <a:latin typeface="Calibri"/>
                        <a:ea typeface="Calibri"/>
                        <a:cs typeface="Times New Roman"/>
                      </a:endParaRPr>
                    </a:p>
                  </p:txBody>
                </p:sp>
                <p:sp>
                  <p:nvSpPr>
                    <p:cNvPr id="51" name="Rounded Rectangle 50"/>
                    <p:cNvSpPr/>
                    <p:nvPr/>
                  </p:nvSpPr>
                  <p:spPr>
                    <a:xfrm>
                      <a:off x="6170540" y="196179"/>
                      <a:ext cx="1118870" cy="928370"/>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100" b="1" kern="0">
                          <a:solidFill>
                            <a:srgbClr val="000000"/>
                          </a:solidFill>
                          <a:latin typeface="Calibri"/>
                          <a:ea typeface="Calibri"/>
                          <a:cs typeface="Times New Roman"/>
                        </a:rPr>
                        <a:t>Layanan Perpustakaan Keliling</a:t>
                      </a:r>
                      <a:endParaRPr lang="id-ID" sz="1100" kern="0">
                        <a:solidFill>
                          <a:sysClr val="window" lastClr="FFFFFF"/>
                        </a:solidFill>
                        <a:latin typeface="Calibri"/>
                        <a:ea typeface="Calibri"/>
                        <a:cs typeface="Times New Roman"/>
                      </a:endParaRPr>
                    </a:p>
                  </p:txBody>
                </p:sp>
                <p:sp>
                  <p:nvSpPr>
                    <p:cNvPr id="52" name="Rounded Rectangle 51"/>
                    <p:cNvSpPr/>
                    <p:nvPr/>
                  </p:nvSpPr>
                  <p:spPr>
                    <a:xfrm>
                      <a:off x="7325566" y="227767"/>
                      <a:ext cx="1310663" cy="914400"/>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100" b="1" kern="0" dirty="0">
                          <a:solidFill>
                            <a:srgbClr val="000000"/>
                          </a:solidFill>
                          <a:latin typeface="Calibri"/>
                          <a:ea typeface="Calibri"/>
                          <a:cs typeface="Times New Roman"/>
                        </a:rPr>
                        <a:t>Peningkatan pelayanan perpustakaan</a:t>
                      </a:r>
                      <a:endParaRPr lang="id-ID" sz="1100" kern="0" dirty="0">
                        <a:solidFill>
                          <a:sysClr val="window" lastClr="FFFFFF"/>
                        </a:solidFill>
                        <a:latin typeface="Calibri"/>
                        <a:ea typeface="Calibri"/>
                        <a:cs typeface="Times New Roman"/>
                      </a:endParaRPr>
                    </a:p>
                  </p:txBody>
                </p:sp>
                <p:sp>
                  <p:nvSpPr>
                    <p:cNvPr id="53" name="Rounded Rectangle 52"/>
                    <p:cNvSpPr/>
                    <p:nvPr/>
                  </p:nvSpPr>
                  <p:spPr>
                    <a:xfrm>
                      <a:off x="8678467" y="223970"/>
                      <a:ext cx="1036955" cy="927735"/>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100" b="1" kern="0">
                          <a:solidFill>
                            <a:srgbClr val="000000"/>
                          </a:solidFill>
                          <a:latin typeface="Calibri"/>
                          <a:ea typeface="Calibri"/>
                          <a:cs typeface="Times New Roman"/>
                        </a:rPr>
                        <a:t>Promosi Minat Baca</a:t>
                      </a:r>
                      <a:endParaRPr lang="id-ID" sz="1100" kern="0">
                        <a:solidFill>
                          <a:sysClr val="window" lastClr="FFFFFF"/>
                        </a:solidFill>
                        <a:latin typeface="Calibri"/>
                        <a:ea typeface="Calibri"/>
                        <a:cs typeface="Times New Roman"/>
                      </a:endParaRPr>
                    </a:p>
                  </p:txBody>
                </p:sp>
                <p:sp>
                  <p:nvSpPr>
                    <p:cNvPr id="54" name="Rounded Rectangle 53"/>
                    <p:cNvSpPr/>
                    <p:nvPr/>
                  </p:nvSpPr>
                  <p:spPr>
                    <a:xfrm>
                      <a:off x="9777592" y="222475"/>
                      <a:ext cx="1050290" cy="927735"/>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100" b="1" kern="0" dirty="0">
                          <a:solidFill>
                            <a:srgbClr val="000000"/>
                          </a:solidFill>
                          <a:latin typeface="Calibri"/>
                          <a:ea typeface="Calibri"/>
                          <a:cs typeface="Times New Roman"/>
                        </a:rPr>
                        <a:t>Penyusunan Buletin</a:t>
                      </a:r>
                      <a:endParaRPr lang="id-ID" sz="1100" kern="0" dirty="0">
                        <a:solidFill>
                          <a:sysClr val="window" lastClr="FFFFFF"/>
                        </a:solidFill>
                        <a:latin typeface="Calibri"/>
                        <a:ea typeface="Calibri"/>
                        <a:cs typeface="Times New Roman"/>
                      </a:endParaRPr>
                    </a:p>
                  </p:txBody>
                </p:sp>
                <p:sp>
                  <p:nvSpPr>
                    <p:cNvPr id="55" name="Rounded Rectangle 54"/>
                    <p:cNvSpPr/>
                    <p:nvPr/>
                  </p:nvSpPr>
                  <p:spPr>
                    <a:xfrm>
                      <a:off x="2505490" y="226273"/>
                      <a:ext cx="1296033" cy="929005"/>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Pengadaan peralatan kerja perpustakaan</a:t>
                      </a:r>
                      <a:endParaRPr lang="id-ID" sz="1000" kern="0" dirty="0">
                        <a:solidFill>
                          <a:sysClr val="window" lastClr="FFFFFF"/>
                        </a:solidFill>
                        <a:latin typeface="Calibri"/>
                        <a:ea typeface="Calibri"/>
                        <a:cs typeface="Times New Roman"/>
                      </a:endParaRPr>
                    </a:p>
                  </p:txBody>
                </p:sp>
                <p:sp>
                  <p:nvSpPr>
                    <p:cNvPr id="56" name="Rounded Rectangle 55"/>
                    <p:cNvSpPr/>
                    <p:nvPr/>
                  </p:nvSpPr>
                  <p:spPr>
                    <a:xfrm>
                      <a:off x="1146412" y="212128"/>
                      <a:ext cx="1296035" cy="1098701"/>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Penyediaan bahan pustaka perpustakaan umum daerah</a:t>
                      </a:r>
                      <a:endParaRPr lang="id-ID" sz="1000" kern="0" dirty="0">
                        <a:solidFill>
                          <a:sysClr val="window" lastClr="FFFFFF"/>
                        </a:solidFill>
                        <a:latin typeface="Calibri"/>
                        <a:ea typeface="Calibri"/>
                        <a:cs typeface="Times New Roman"/>
                      </a:endParaRPr>
                    </a:p>
                  </p:txBody>
                </p:sp>
                <p:sp>
                  <p:nvSpPr>
                    <p:cNvPr id="57" name="Rounded Rectangle 56"/>
                    <p:cNvSpPr/>
                    <p:nvPr/>
                  </p:nvSpPr>
                  <p:spPr>
                    <a:xfrm>
                      <a:off x="54729" y="226273"/>
                      <a:ext cx="1036955" cy="929005"/>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Pengembangan minat dan budaya baca</a:t>
                      </a:r>
                      <a:endParaRPr lang="id-ID" sz="1000" b="1" kern="0" dirty="0">
                        <a:solidFill>
                          <a:sysClr val="window" lastClr="FFFFFF"/>
                        </a:solidFill>
                        <a:latin typeface="Calibri"/>
                        <a:ea typeface="Calibri"/>
                        <a:cs typeface="Times New Roman"/>
                      </a:endParaRPr>
                    </a:p>
                  </p:txBody>
                </p:sp>
                <p:sp>
                  <p:nvSpPr>
                    <p:cNvPr id="58" name="Rounded Rectangle 57"/>
                    <p:cNvSpPr/>
                    <p:nvPr/>
                  </p:nvSpPr>
                  <p:spPr>
                    <a:xfrm>
                      <a:off x="10870892" y="205208"/>
                      <a:ext cx="1050290" cy="927735"/>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100" b="1" kern="0">
                          <a:solidFill>
                            <a:srgbClr val="000000"/>
                          </a:solidFill>
                          <a:latin typeface="Calibri"/>
                          <a:ea typeface="Calibri"/>
                          <a:cs typeface="Times New Roman"/>
                        </a:rPr>
                        <a:t>Resensi Buku</a:t>
                      </a:r>
                      <a:endParaRPr lang="id-ID" sz="1100" kern="0">
                        <a:solidFill>
                          <a:sysClr val="window" lastClr="FFFFFF"/>
                        </a:solidFill>
                        <a:latin typeface="Calibri"/>
                        <a:ea typeface="Calibri"/>
                        <a:cs typeface="Times New Roman"/>
                      </a:endParaRPr>
                    </a:p>
                  </p:txBody>
                </p:sp>
                <p:grpSp>
                  <p:nvGrpSpPr>
                    <p:cNvPr id="59" name="Group 58"/>
                    <p:cNvGrpSpPr/>
                    <p:nvPr/>
                  </p:nvGrpSpPr>
                  <p:grpSpPr>
                    <a:xfrm>
                      <a:off x="695743" y="-6244"/>
                      <a:ext cx="10768085" cy="232517"/>
                      <a:chOff x="-293" y="-6244"/>
                      <a:chExt cx="10768085" cy="232517"/>
                    </a:xfrm>
                  </p:grpSpPr>
                  <p:cxnSp>
                    <p:nvCxnSpPr>
                      <p:cNvPr id="61" name="Straight Connector 60"/>
                      <p:cNvCxnSpPr/>
                      <p:nvPr/>
                    </p:nvCxnSpPr>
                    <p:spPr>
                      <a:xfrm>
                        <a:off x="-292" y="9670"/>
                        <a:ext cx="10768084" cy="0"/>
                      </a:xfrm>
                      <a:prstGeom prst="line">
                        <a:avLst/>
                      </a:prstGeom>
                      <a:noFill/>
                      <a:ln w="9525" cap="flat" cmpd="sng" algn="ctr">
                        <a:solidFill>
                          <a:srgbClr val="4F81BD">
                            <a:shade val="95000"/>
                            <a:satMod val="105000"/>
                          </a:srgbClr>
                        </a:solidFill>
                        <a:prstDash val="solid"/>
                      </a:ln>
                      <a:effectLst/>
                    </p:spPr>
                  </p:cxnSp>
                  <p:cxnSp>
                    <p:nvCxnSpPr>
                      <p:cNvPr id="62" name="Straight Arrow Connector 61"/>
                      <p:cNvCxnSpPr/>
                      <p:nvPr/>
                    </p:nvCxnSpPr>
                    <p:spPr>
                      <a:xfrm>
                        <a:off x="1259904" y="21628"/>
                        <a:ext cx="0" cy="190500"/>
                      </a:xfrm>
                      <a:prstGeom prst="straightConnector1">
                        <a:avLst/>
                      </a:prstGeom>
                      <a:noFill/>
                      <a:ln w="9525" cap="flat" cmpd="sng" algn="ctr">
                        <a:solidFill>
                          <a:srgbClr val="4F81BD">
                            <a:shade val="95000"/>
                            <a:satMod val="105000"/>
                          </a:srgbClr>
                        </a:solidFill>
                        <a:prstDash val="solid"/>
                        <a:tailEnd type="arrow"/>
                      </a:ln>
                      <a:effectLst/>
                    </p:spPr>
                  </p:cxnSp>
                  <p:cxnSp>
                    <p:nvCxnSpPr>
                      <p:cNvPr id="63" name="Straight Arrow Connector 62"/>
                      <p:cNvCxnSpPr/>
                      <p:nvPr/>
                    </p:nvCxnSpPr>
                    <p:spPr>
                      <a:xfrm>
                        <a:off x="2636579" y="21627"/>
                        <a:ext cx="0" cy="190500"/>
                      </a:xfrm>
                      <a:prstGeom prst="straightConnector1">
                        <a:avLst/>
                      </a:prstGeom>
                      <a:noFill/>
                      <a:ln w="9525" cap="flat" cmpd="sng" algn="ctr">
                        <a:solidFill>
                          <a:srgbClr val="4F81BD">
                            <a:shade val="95000"/>
                            <a:satMod val="105000"/>
                          </a:srgbClr>
                        </a:solidFill>
                        <a:prstDash val="solid"/>
                        <a:tailEnd type="arrow"/>
                      </a:ln>
                      <a:effectLst/>
                    </p:spPr>
                  </p:cxnSp>
                  <p:cxnSp>
                    <p:nvCxnSpPr>
                      <p:cNvPr id="64" name="Straight Arrow Connector 63"/>
                      <p:cNvCxnSpPr/>
                      <p:nvPr/>
                    </p:nvCxnSpPr>
                    <p:spPr>
                      <a:xfrm>
                        <a:off x="3646922" y="35773"/>
                        <a:ext cx="0" cy="190500"/>
                      </a:xfrm>
                      <a:prstGeom prst="straightConnector1">
                        <a:avLst/>
                      </a:prstGeom>
                      <a:noFill/>
                      <a:ln w="9525" cap="flat" cmpd="sng" algn="ctr">
                        <a:solidFill>
                          <a:srgbClr val="4F81BD">
                            <a:shade val="95000"/>
                            <a:satMod val="105000"/>
                          </a:srgbClr>
                        </a:solidFill>
                        <a:prstDash val="solid"/>
                        <a:tailEnd type="arrow"/>
                      </a:ln>
                      <a:effectLst/>
                    </p:spPr>
                  </p:cxnSp>
                  <p:cxnSp>
                    <p:nvCxnSpPr>
                      <p:cNvPr id="65" name="Straight Arrow Connector 64"/>
                      <p:cNvCxnSpPr/>
                      <p:nvPr/>
                    </p:nvCxnSpPr>
                    <p:spPr>
                      <a:xfrm>
                        <a:off x="4878084" y="21626"/>
                        <a:ext cx="0" cy="190500"/>
                      </a:xfrm>
                      <a:prstGeom prst="straightConnector1">
                        <a:avLst/>
                      </a:prstGeom>
                      <a:noFill/>
                      <a:ln w="9525" cap="flat" cmpd="sng" algn="ctr">
                        <a:solidFill>
                          <a:srgbClr val="4F81BD">
                            <a:shade val="95000"/>
                            <a:satMod val="105000"/>
                          </a:srgbClr>
                        </a:solidFill>
                        <a:prstDash val="solid"/>
                        <a:tailEnd type="arrow"/>
                      </a:ln>
                      <a:effectLst/>
                    </p:spPr>
                  </p:cxnSp>
                  <p:cxnSp>
                    <p:nvCxnSpPr>
                      <p:cNvPr id="66" name="Straight Arrow Connector 65"/>
                      <p:cNvCxnSpPr/>
                      <p:nvPr/>
                    </p:nvCxnSpPr>
                    <p:spPr>
                      <a:xfrm>
                        <a:off x="6004722" y="4532"/>
                        <a:ext cx="0" cy="190500"/>
                      </a:xfrm>
                      <a:prstGeom prst="straightConnector1">
                        <a:avLst/>
                      </a:prstGeom>
                      <a:noFill/>
                      <a:ln w="9525" cap="flat" cmpd="sng" algn="ctr">
                        <a:solidFill>
                          <a:srgbClr val="4F81BD">
                            <a:shade val="95000"/>
                            <a:satMod val="105000"/>
                          </a:srgbClr>
                        </a:solidFill>
                        <a:prstDash val="solid"/>
                        <a:tailEnd type="arrow"/>
                      </a:ln>
                      <a:effectLst/>
                    </p:spPr>
                  </p:cxnSp>
                  <p:cxnSp>
                    <p:nvCxnSpPr>
                      <p:cNvPr id="67" name="Straight Arrow Connector 66"/>
                      <p:cNvCxnSpPr/>
                      <p:nvPr/>
                    </p:nvCxnSpPr>
                    <p:spPr>
                      <a:xfrm>
                        <a:off x="7205724" y="4532"/>
                        <a:ext cx="0" cy="190500"/>
                      </a:xfrm>
                      <a:prstGeom prst="straightConnector1">
                        <a:avLst/>
                      </a:prstGeom>
                      <a:noFill/>
                      <a:ln w="9525" cap="flat" cmpd="sng" algn="ctr">
                        <a:solidFill>
                          <a:srgbClr val="4F81BD">
                            <a:shade val="95000"/>
                            <a:satMod val="105000"/>
                          </a:srgbClr>
                        </a:solidFill>
                        <a:prstDash val="solid"/>
                        <a:tailEnd type="arrow"/>
                      </a:ln>
                      <a:effectLst/>
                    </p:spPr>
                  </p:cxnSp>
                  <p:cxnSp>
                    <p:nvCxnSpPr>
                      <p:cNvPr id="69" name="Straight Arrow Connector 68"/>
                      <p:cNvCxnSpPr/>
                      <p:nvPr/>
                    </p:nvCxnSpPr>
                    <p:spPr>
                      <a:xfrm>
                        <a:off x="9628206" y="35773"/>
                        <a:ext cx="0" cy="190500"/>
                      </a:xfrm>
                      <a:prstGeom prst="straightConnector1">
                        <a:avLst/>
                      </a:prstGeom>
                      <a:noFill/>
                      <a:ln w="9525" cap="flat" cmpd="sng" algn="ctr">
                        <a:solidFill>
                          <a:srgbClr val="4F81BD">
                            <a:shade val="95000"/>
                            <a:satMod val="105000"/>
                          </a:srgbClr>
                        </a:solidFill>
                        <a:prstDash val="solid"/>
                        <a:tailEnd type="arrow"/>
                      </a:ln>
                      <a:effectLst/>
                    </p:spPr>
                  </p:cxnSp>
                  <p:cxnSp>
                    <p:nvCxnSpPr>
                      <p:cNvPr id="70" name="Straight Arrow Connector 69"/>
                      <p:cNvCxnSpPr/>
                      <p:nvPr/>
                    </p:nvCxnSpPr>
                    <p:spPr>
                      <a:xfrm>
                        <a:off x="10767791" y="-6244"/>
                        <a:ext cx="0" cy="190500"/>
                      </a:xfrm>
                      <a:prstGeom prst="straightConnector1">
                        <a:avLst/>
                      </a:prstGeom>
                      <a:noFill/>
                      <a:ln w="9525" cap="flat" cmpd="sng" algn="ctr">
                        <a:solidFill>
                          <a:srgbClr val="4F81BD">
                            <a:shade val="95000"/>
                            <a:satMod val="105000"/>
                          </a:srgbClr>
                        </a:solidFill>
                        <a:prstDash val="solid"/>
                        <a:tailEnd type="arrow"/>
                      </a:ln>
                      <a:effectLst/>
                    </p:spPr>
                  </p:cxnSp>
                  <p:cxnSp>
                    <p:nvCxnSpPr>
                      <p:cNvPr id="71" name="Straight Arrow Connector 70"/>
                      <p:cNvCxnSpPr/>
                      <p:nvPr/>
                    </p:nvCxnSpPr>
                    <p:spPr>
                      <a:xfrm>
                        <a:off x="-293" y="23318"/>
                        <a:ext cx="0" cy="190500"/>
                      </a:xfrm>
                      <a:prstGeom prst="straightConnector1">
                        <a:avLst/>
                      </a:prstGeom>
                      <a:noFill/>
                      <a:ln w="9525" cap="flat" cmpd="sng" algn="ctr">
                        <a:solidFill>
                          <a:srgbClr val="4F81BD">
                            <a:shade val="95000"/>
                            <a:satMod val="105000"/>
                          </a:srgbClr>
                        </a:solidFill>
                        <a:prstDash val="solid"/>
                        <a:tailEnd type="arrow"/>
                      </a:ln>
                      <a:effectLst/>
                    </p:spPr>
                  </p:cxnSp>
                  <p:cxnSp>
                    <p:nvCxnSpPr>
                      <p:cNvPr id="74" name="Straight Arrow Connector 73">
                        <a:extLst>
                          <a:ext uri="{FF2B5EF4-FFF2-40B4-BE49-F238E27FC236}">
                            <a16:creationId xmlns="" xmlns:a16="http://schemas.microsoft.com/office/drawing/2014/main" id="{28899541-D07E-482D-AACF-62E51837FC2A}"/>
                          </a:ext>
                        </a:extLst>
                      </p:cNvPr>
                      <p:cNvCxnSpPr/>
                      <p:nvPr/>
                    </p:nvCxnSpPr>
                    <p:spPr>
                      <a:xfrm>
                        <a:off x="8365785" y="23397"/>
                        <a:ext cx="0" cy="190500"/>
                      </a:xfrm>
                      <a:prstGeom prst="straightConnector1">
                        <a:avLst/>
                      </a:prstGeom>
                      <a:noFill/>
                      <a:ln w="9525" cap="flat" cmpd="sng" algn="ctr">
                        <a:solidFill>
                          <a:srgbClr val="4F81BD">
                            <a:shade val="95000"/>
                            <a:satMod val="105000"/>
                          </a:srgbClr>
                        </a:solidFill>
                        <a:prstDash val="solid"/>
                        <a:tailEnd type="arrow"/>
                      </a:ln>
                      <a:effectLst/>
                    </p:spPr>
                  </p:cxnSp>
                </p:grpSp>
              </p:grpSp>
              <p:sp>
                <p:nvSpPr>
                  <p:cNvPr id="29" name="Down Arrow 28"/>
                  <p:cNvSpPr/>
                  <p:nvPr/>
                </p:nvSpPr>
                <p:spPr>
                  <a:xfrm>
                    <a:off x="723332" y="1278753"/>
                    <a:ext cx="68239" cy="136477"/>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30" name="Down Arrow 29"/>
                  <p:cNvSpPr/>
                  <p:nvPr/>
                </p:nvSpPr>
                <p:spPr>
                  <a:xfrm>
                    <a:off x="1978926" y="1323833"/>
                    <a:ext cx="68238" cy="136477"/>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31" name="Down Arrow 30"/>
                  <p:cNvSpPr/>
                  <p:nvPr/>
                </p:nvSpPr>
                <p:spPr>
                  <a:xfrm>
                    <a:off x="3411940" y="1278753"/>
                    <a:ext cx="67945" cy="13589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32" name="Down Arrow 31"/>
                  <p:cNvSpPr/>
                  <p:nvPr/>
                </p:nvSpPr>
                <p:spPr>
                  <a:xfrm>
                    <a:off x="4517409" y="1266465"/>
                    <a:ext cx="67945" cy="13589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33" name="Down Arrow 32"/>
                  <p:cNvSpPr/>
                  <p:nvPr/>
                </p:nvSpPr>
                <p:spPr>
                  <a:xfrm>
                    <a:off x="5729439" y="1263429"/>
                    <a:ext cx="67945" cy="13589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34" name="Down Arrow 33"/>
                  <p:cNvSpPr/>
                  <p:nvPr/>
                </p:nvSpPr>
                <p:spPr>
                  <a:xfrm>
                    <a:off x="6919416" y="1248889"/>
                    <a:ext cx="67945" cy="13589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35" name="Down Arrow 34"/>
                  <p:cNvSpPr/>
                  <p:nvPr/>
                </p:nvSpPr>
                <p:spPr>
                  <a:xfrm>
                    <a:off x="8120417" y="1248889"/>
                    <a:ext cx="67945" cy="13589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36" name="Down Arrow 35"/>
                  <p:cNvSpPr/>
                  <p:nvPr/>
                </p:nvSpPr>
                <p:spPr>
                  <a:xfrm>
                    <a:off x="9404269" y="1248889"/>
                    <a:ext cx="67945" cy="13589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37" name="Down Arrow 36"/>
                  <p:cNvSpPr/>
                  <p:nvPr/>
                </p:nvSpPr>
                <p:spPr>
                  <a:xfrm>
                    <a:off x="10454185" y="1208069"/>
                    <a:ext cx="67945" cy="13589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38" name="Down Arrow 37"/>
                  <p:cNvSpPr/>
                  <p:nvPr/>
                </p:nvSpPr>
                <p:spPr>
                  <a:xfrm>
                    <a:off x="11682484" y="1208069"/>
                    <a:ext cx="67945" cy="13589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39" name="Rounded Rectangle 38"/>
                  <p:cNvSpPr/>
                  <p:nvPr/>
                </p:nvSpPr>
                <p:spPr>
                  <a:xfrm>
                    <a:off x="0" y="1473958"/>
                    <a:ext cx="1254760" cy="31369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68.454.000</a:t>
                    </a:r>
                    <a:endParaRPr lang="id-ID" sz="1000" kern="0" dirty="0">
                      <a:solidFill>
                        <a:sysClr val="window" lastClr="FFFFFF"/>
                      </a:solidFill>
                      <a:latin typeface="Calibri"/>
                      <a:ea typeface="Calibri"/>
                      <a:cs typeface="Times New Roman"/>
                    </a:endParaRPr>
                  </a:p>
                </p:txBody>
              </p:sp>
              <p:sp>
                <p:nvSpPr>
                  <p:cNvPr id="40" name="Rounded Rectangle 39"/>
                  <p:cNvSpPr/>
                  <p:nvPr/>
                </p:nvSpPr>
                <p:spPr>
                  <a:xfrm>
                    <a:off x="1337481" y="1487606"/>
                    <a:ext cx="1254760" cy="31369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133.280.000</a:t>
                    </a:r>
                    <a:endParaRPr lang="id-ID" sz="1000" kern="0" dirty="0">
                      <a:solidFill>
                        <a:sysClr val="window" lastClr="FFFFFF"/>
                      </a:solidFill>
                      <a:latin typeface="Calibri"/>
                      <a:ea typeface="Calibri"/>
                      <a:cs typeface="Times New Roman"/>
                    </a:endParaRPr>
                  </a:p>
                </p:txBody>
              </p:sp>
              <p:sp>
                <p:nvSpPr>
                  <p:cNvPr id="41" name="Rounded Rectangle 40"/>
                  <p:cNvSpPr/>
                  <p:nvPr/>
                </p:nvSpPr>
                <p:spPr>
                  <a:xfrm>
                    <a:off x="2634018" y="1487606"/>
                    <a:ext cx="1254760" cy="31369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15.000000</a:t>
                    </a:r>
                    <a:endParaRPr lang="id-ID" sz="1000" kern="0" dirty="0">
                      <a:solidFill>
                        <a:sysClr val="window" lastClr="FFFFFF"/>
                      </a:solidFill>
                      <a:latin typeface="Calibri"/>
                      <a:ea typeface="Calibri"/>
                      <a:cs typeface="Times New Roman"/>
                    </a:endParaRPr>
                  </a:p>
                </p:txBody>
              </p:sp>
              <p:sp>
                <p:nvSpPr>
                  <p:cNvPr id="42" name="Rounded Rectangle 41"/>
                  <p:cNvSpPr/>
                  <p:nvPr/>
                </p:nvSpPr>
                <p:spPr>
                  <a:xfrm>
                    <a:off x="3916908" y="1487606"/>
                    <a:ext cx="1254760" cy="31369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253.290.000</a:t>
                    </a:r>
                    <a:endParaRPr lang="id-ID" sz="1000" kern="0" dirty="0">
                      <a:solidFill>
                        <a:sysClr val="window" lastClr="FFFFFF"/>
                      </a:solidFill>
                      <a:latin typeface="Calibri"/>
                      <a:ea typeface="Calibri"/>
                      <a:cs typeface="Times New Roman"/>
                    </a:endParaRPr>
                  </a:p>
                </p:txBody>
              </p:sp>
              <p:sp>
                <p:nvSpPr>
                  <p:cNvPr id="43" name="Rounded Rectangle 42"/>
                  <p:cNvSpPr/>
                  <p:nvPr/>
                </p:nvSpPr>
                <p:spPr>
                  <a:xfrm>
                    <a:off x="5240740" y="1473958"/>
                    <a:ext cx="1254760" cy="31369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34.521.000</a:t>
                    </a:r>
                    <a:endParaRPr lang="id-ID" sz="1000" kern="0" dirty="0">
                      <a:solidFill>
                        <a:sysClr val="window" lastClr="FFFFFF"/>
                      </a:solidFill>
                      <a:latin typeface="Calibri"/>
                      <a:ea typeface="Calibri"/>
                      <a:cs typeface="Times New Roman"/>
                    </a:endParaRPr>
                  </a:p>
                </p:txBody>
              </p:sp>
              <p:sp>
                <p:nvSpPr>
                  <p:cNvPr id="44" name="Rounded Rectangle 43"/>
                  <p:cNvSpPr/>
                  <p:nvPr/>
                </p:nvSpPr>
                <p:spPr>
                  <a:xfrm>
                    <a:off x="6523630" y="1487606"/>
                    <a:ext cx="1254760" cy="31369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48.322.000</a:t>
                    </a:r>
                    <a:endParaRPr lang="id-ID" sz="1000" kern="0" dirty="0">
                      <a:solidFill>
                        <a:sysClr val="window" lastClr="FFFFFF"/>
                      </a:solidFill>
                      <a:latin typeface="Calibri"/>
                      <a:ea typeface="Calibri"/>
                      <a:cs typeface="Times New Roman"/>
                    </a:endParaRPr>
                  </a:p>
                </p:txBody>
              </p:sp>
              <p:sp>
                <p:nvSpPr>
                  <p:cNvPr id="45" name="Rounded Rectangle 44"/>
                  <p:cNvSpPr/>
                  <p:nvPr/>
                </p:nvSpPr>
                <p:spPr>
                  <a:xfrm>
                    <a:off x="7833815" y="1473958"/>
                    <a:ext cx="1077595" cy="327025"/>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50" b="1" kern="0" dirty="0">
                        <a:solidFill>
                          <a:srgbClr val="000000"/>
                        </a:solidFill>
                        <a:latin typeface="Calibri"/>
                        <a:ea typeface="Calibri"/>
                        <a:cs typeface="Times New Roman"/>
                      </a:rPr>
                      <a:t>207.456.000</a:t>
                    </a:r>
                    <a:endParaRPr lang="id-ID" sz="1050" kern="0" dirty="0">
                      <a:solidFill>
                        <a:sysClr val="window" lastClr="FFFFFF"/>
                      </a:solidFill>
                      <a:latin typeface="Calibri"/>
                      <a:ea typeface="Calibri"/>
                      <a:cs typeface="Times New Roman"/>
                    </a:endParaRPr>
                  </a:p>
                </p:txBody>
              </p:sp>
              <p:sp>
                <p:nvSpPr>
                  <p:cNvPr id="46" name="Rounded Rectangle 45"/>
                  <p:cNvSpPr/>
                  <p:nvPr/>
                </p:nvSpPr>
                <p:spPr>
                  <a:xfrm>
                    <a:off x="8952932" y="1473958"/>
                    <a:ext cx="1077595" cy="327025"/>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50" b="1" kern="0" dirty="0">
                        <a:solidFill>
                          <a:srgbClr val="000000"/>
                        </a:solidFill>
                        <a:latin typeface="Calibri"/>
                        <a:ea typeface="Calibri"/>
                        <a:cs typeface="Times New Roman"/>
                      </a:rPr>
                      <a:t>75.590.000</a:t>
                    </a:r>
                    <a:endParaRPr lang="id-ID" sz="1050" kern="0" dirty="0">
                      <a:solidFill>
                        <a:sysClr val="window" lastClr="FFFFFF"/>
                      </a:solidFill>
                      <a:latin typeface="Calibri"/>
                      <a:ea typeface="Calibri"/>
                      <a:cs typeface="Times New Roman"/>
                    </a:endParaRPr>
                  </a:p>
                </p:txBody>
              </p:sp>
              <p:sp>
                <p:nvSpPr>
                  <p:cNvPr id="47" name="Rounded Rectangle 46"/>
                  <p:cNvSpPr/>
                  <p:nvPr/>
                </p:nvSpPr>
                <p:spPr>
                  <a:xfrm>
                    <a:off x="10072048" y="1446662"/>
                    <a:ext cx="1125444" cy="327025"/>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20.860.000</a:t>
                    </a:r>
                    <a:endParaRPr lang="id-ID" sz="1000" kern="0" dirty="0">
                      <a:solidFill>
                        <a:sysClr val="window" lastClr="FFFFFF"/>
                      </a:solidFill>
                      <a:latin typeface="Calibri"/>
                      <a:ea typeface="Calibri"/>
                      <a:cs typeface="Times New Roman"/>
                    </a:endParaRPr>
                  </a:p>
                </p:txBody>
              </p:sp>
              <p:sp>
                <p:nvSpPr>
                  <p:cNvPr id="48" name="Rounded Rectangle 47"/>
                  <p:cNvSpPr/>
                  <p:nvPr/>
                </p:nvSpPr>
                <p:spPr>
                  <a:xfrm>
                    <a:off x="11286856" y="1420120"/>
                    <a:ext cx="1146412" cy="327025"/>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25.298.000</a:t>
                    </a:r>
                    <a:endParaRPr lang="id-ID" sz="1000" kern="0" dirty="0">
                      <a:solidFill>
                        <a:sysClr val="window" lastClr="FFFFFF"/>
                      </a:solidFill>
                      <a:latin typeface="Calibri"/>
                      <a:ea typeface="Calibri"/>
                      <a:cs typeface="Times New Roman"/>
                    </a:endParaRPr>
                  </a:p>
                </p:txBody>
              </p:sp>
              <p:sp>
                <p:nvSpPr>
                  <p:cNvPr id="75" name="Down Arrow 33">
                    <a:extLst>
                      <a:ext uri="{FF2B5EF4-FFF2-40B4-BE49-F238E27FC236}">
                        <a16:creationId xmlns="" xmlns:a16="http://schemas.microsoft.com/office/drawing/2014/main" id="{8A710294-D720-4ED0-9915-E39F55B2455E}"/>
                      </a:ext>
                    </a:extLst>
                  </p:cNvPr>
                  <p:cNvSpPr/>
                  <p:nvPr/>
                </p:nvSpPr>
                <p:spPr>
                  <a:xfrm>
                    <a:off x="5783415" y="-165534"/>
                    <a:ext cx="138110" cy="19050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77" name="Down Arrow 33">
                    <a:extLst>
                      <a:ext uri="{FF2B5EF4-FFF2-40B4-BE49-F238E27FC236}">
                        <a16:creationId xmlns="" xmlns:a16="http://schemas.microsoft.com/office/drawing/2014/main" id="{36488916-E764-457D-9D56-72C2F3D50808}"/>
                      </a:ext>
                    </a:extLst>
                  </p:cNvPr>
                  <p:cNvSpPr/>
                  <p:nvPr/>
                </p:nvSpPr>
                <p:spPr>
                  <a:xfrm>
                    <a:off x="5833151" y="-2063363"/>
                    <a:ext cx="88378" cy="150921"/>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78" name="Down Arrow 33">
                    <a:extLst>
                      <a:ext uri="{FF2B5EF4-FFF2-40B4-BE49-F238E27FC236}">
                        <a16:creationId xmlns="" xmlns:a16="http://schemas.microsoft.com/office/drawing/2014/main" id="{DE53A8FD-7BF9-46BD-96E2-E547ACD95A2C}"/>
                      </a:ext>
                    </a:extLst>
                  </p:cNvPr>
                  <p:cNvSpPr/>
                  <p:nvPr/>
                </p:nvSpPr>
                <p:spPr>
                  <a:xfrm>
                    <a:off x="5797384" y="-2519554"/>
                    <a:ext cx="88378" cy="150921"/>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79" name="Down Arrow 33">
                    <a:extLst>
                      <a:ext uri="{FF2B5EF4-FFF2-40B4-BE49-F238E27FC236}">
                        <a16:creationId xmlns="" xmlns:a16="http://schemas.microsoft.com/office/drawing/2014/main" id="{209A37AE-4B54-45E2-B378-E7B6091FD45D}"/>
                      </a:ext>
                    </a:extLst>
                  </p:cNvPr>
                  <p:cNvSpPr/>
                  <p:nvPr/>
                </p:nvSpPr>
                <p:spPr>
                  <a:xfrm>
                    <a:off x="5816533" y="-771738"/>
                    <a:ext cx="88378" cy="150921"/>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sp>
                <p:nvSpPr>
                  <p:cNvPr id="82" name="Down Arrow 33">
                    <a:extLst>
                      <a:ext uri="{FF2B5EF4-FFF2-40B4-BE49-F238E27FC236}">
                        <a16:creationId xmlns="" xmlns:a16="http://schemas.microsoft.com/office/drawing/2014/main" id="{9EEDCB67-4965-4C26-AE7F-24BE535406F9}"/>
                      </a:ext>
                    </a:extLst>
                  </p:cNvPr>
                  <p:cNvSpPr/>
                  <p:nvPr/>
                </p:nvSpPr>
                <p:spPr>
                  <a:xfrm>
                    <a:off x="5788962" y="-1322370"/>
                    <a:ext cx="88378" cy="150921"/>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 lastClr="FFFFFF"/>
                      </a:solidFill>
                      <a:latin typeface="Calibri"/>
                    </a:endParaRPr>
                  </a:p>
                </p:txBody>
              </p:sp>
            </p:grpSp>
          </p:grpSp>
          <p:sp>
            <p:nvSpPr>
              <p:cNvPr id="21" name="Right Arrow 20"/>
              <p:cNvSpPr/>
              <p:nvPr/>
            </p:nvSpPr>
            <p:spPr>
              <a:xfrm>
                <a:off x="-130826" y="1247465"/>
                <a:ext cx="3852775" cy="750570"/>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100" kern="0" dirty="0">
                    <a:solidFill>
                      <a:sysClr val="window" lastClr="FFFFFF"/>
                    </a:solidFill>
                    <a:latin typeface="Calibri"/>
                    <a:ea typeface="Calibri"/>
                    <a:cs typeface="Times New Roman"/>
                  </a:rPr>
                  <a:t>KEPALA DINAS</a:t>
                </a:r>
              </a:p>
            </p:txBody>
          </p:sp>
          <p:sp>
            <p:nvSpPr>
              <p:cNvPr id="22" name="Right Arrow 21"/>
              <p:cNvSpPr/>
              <p:nvPr/>
            </p:nvSpPr>
            <p:spPr>
              <a:xfrm>
                <a:off x="-122880" y="1844244"/>
                <a:ext cx="4173373" cy="900430"/>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100" kern="0" dirty="0">
                    <a:solidFill>
                      <a:sysClr val="window" lastClr="FFFFFF"/>
                    </a:solidFill>
                    <a:latin typeface="Calibri"/>
                    <a:ea typeface="Calibri"/>
                    <a:cs typeface="Times New Roman"/>
                  </a:rPr>
                  <a:t>KABID PENYELENGGARAA PERPUSTAKAAN</a:t>
                </a:r>
              </a:p>
            </p:txBody>
          </p:sp>
          <p:sp>
            <p:nvSpPr>
              <p:cNvPr id="23" name="Right Arrow 22"/>
              <p:cNvSpPr/>
              <p:nvPr/>
            </p:nvSpPr>
            <p:spPr>
              <a:xfrm>
                <a:off x="-122880" y="2775759"/>
                <a:ext cx="4173373" cy="804819"/>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900" kern="0" dirty="0">
                    <a:solidFill>
                      <a:sysClr val="window" lastClr="FFFFFF"/>
                    </a:solidFill>
                    <a:latin typeface="Calibri"/>
                    <a:ea typeface="Calibri"/>
                    <a:cs typeface="Times New Roman"/>
                  </a:rPr>
                  <a:t>KASIE PENGOLAHAN,  LAYANAN DAN PELESTARIAN</a:t>
                </a:r>
                <a:r>
                  <a:rPr lang="id-ID" sz="1100" kern="0" dirty="0">
                    <a:solidFill>
                      <a:sysClr val="window" lastClr="FFFFFF"/>
                    </a:solidFill>
                    <a:latin typeface="Calibri"/>
                    <a:ea typeface="Calibri"/>
                    <a:cs typeface="Times New Roman"/>
                  </a:rPr>
                  <a:t> </a:t>
                </a:r>
                <a:r>
                  <a:rPr lang="id-ID" sz="900" kern="0" dirty="0">
                    <a:solidFill>
                      <a:sysClr val="window" lastClr="FFFFFF"/>
                    </a:solidFill>
                    <a:latin typeface="Calibri"/>
                    <a:ea typeface="Calibri"/>
                    <a:cs typeface="Times New Roman"/>
                  </a:rPr>
                  <a:t>BAHAN PUSTAKA</a:t>
                </a:r>
                <a:endParaRPr lang="id-ID" sz="1100" kern="0" dirty="0">
                  <a:solidFill>
                    <a:sysClr val="window" lastClr="FFFFFF"/>
                  </a:solidFill>
                  <a:latin typeface="Calibri"/>
                  <a:ea typeface="Calibri"/>
                  <a:cs typeface="Times New Roman"/>
                </a:endParaRPr>
              </a:p>
            </p:txBody>
          </p:sp>
        </p:grpSp>
        <p:sp>
          <p:nvSpPr>
            <p:cNvPr id="76" name="Rounded Rectangle 14">
              <a:extLst>
                <a:ext uri="{FF2B5EF4-FFF2-40B4-BE49-F238E27FC236}">
                  <a16:creationId xmlns="" xmlns:a16="http://schemas.microsoft.com/office/drawing/2014/main" id="{210670B5-184B-4CA2-A26E-0933A64125E6}"/>
                </a:ext>
              </a:extLst>
            </p:cNvPr>
            <p:cNvSpPr/>
            <p:nvPr/>
          </p:nvSpPr>
          <p:spPr>
            <a:xfrm>
              <a:off x="4298689" y="1891601"/>
              <a:ext cx="4903527" cy="721850"/>
            </a:xfrm>
            <a:prstGeom prst="roundRect">
              <a:avLst/>
            </a:prstGeom>
            <a:solidFill>
              <a:srgbClr val="8064A2">
                <a:lumMod val="40000"/>
                <a:lumOff val="6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defTabSz="914324">
                <a:lnSpc>
                  <a:spcPct val="50000"/>
                </a:lnSpc>
                <a:spcAft>
                  <a:spcPts val="1000"/>
                </a:spcAft>
                <a:buAutoNum type="arabicPeriod"/>
                <a:defRPr/>
              </a:pPr>
              <a:r>
                <a:rPr lang="id-ID" sz="1000" b="1" kern="0" dirty="0">
                  <a:solidFill>
                    <a:srgbClr val="000000"/>
                  </a:solidFill>
                  <a:latin typeface="Comic Sans MS"/>
                  <a:ea typeface="Calibri"/>
                  <a:cs typeface="Times New Roman"/>
                </a:rPr>
                <a:t>Prosentase</a:t>
              </a:r>
              <a:r>
                <a:rPr lang="en-US" sz="1000" b="1" kern="0" dirty="0">
                  <a:solidFill>
                    <a:srgbClr val="000000"/>
                  </a:solidFill>
                  <a:latin typeface="Comic Sans MS"/>
                  <a:ea typeface="Calibri"/>
                  <a:cs typeface="Times New Roman"/>
                </a:rPr>
                <a:t> </a:t>
              </a:r>
              <a:r>
                <a:rPr lang="en-US" sz="1000" b="1" kern="0" dirty="0" err="1">
                  <a:solidFill>
                    <a:srgbClr val="000000"/>
                  </a:solidFill>
                  <a:latin typeface="Comic Sans MS"/>
                  <a:ea typeface="Calibri"/>
                  <a:cs typeface="Times New Roman"/>
                </a:rPr>
                <a:t>peningkatan</a:t>
              </a:r>
              <a:r>
                <a:rPr lang="en-US" sz="1000" b="1" kern="0" dirty="0">
                  <a:solidFill>
                    <a:srgbClr val="000000"/>
                  </a:solidFill>
                  <a:latin typeface="Comic Sans MS"/>
                  <a:ea typeface="Calibri"/>
                  <a:cs typeface="Times New Roman"/>
                </a:rPr>
                <a:t> </a:t>
              </a:r>
              <a:r>
                <a:rPr lang="en-US" sz="1000" b="1" kern="0" dirty="0" err="1">
                  <a:solidFill>
                    <a:srgbClr val="000000"/>
                  </a:solidFill>
                  <a:latin typeface="Comic Sans MS"/>
                  <a:ea typeface="Calibri"/>
                  <a:cs typeface="Times New Roman"/>
                </a:rPr>
                <a:t>judul</a:t>
              </a:r>
              <a:r>
                <a:rPr lang="en-US" sz="1000" b="1" kern="0" dirty="0">
                  <a:solidFill>
                    <a:srgbClr val="000000"/>
                  </a:solidFill>
                  <a:latin typeface="Comic Sans MS"/>
                  <a:ea typeface="Calibri"/>
                  <a:cs typeface="Times New Roman"/>
                </a:rPr>
                <a:t> </a:t>
              </a:r>
              <a:r>
                <a:rPr lang="en-US" sz="1000" b="1" kern="0" dirty="0" err="1">
                  <a:solidFill>
                    <a:srgbClr val="000000"/>
                  </a:solidFill>
                  <a:latin typeface="Comic Sans MS"/>
                  <a:ea typeface="Calibri"/>
                  <a:cs typeface="Times New Roman"/>
                </a:rPr>
                <a:t>buku</a:t>
              </a:r>
              <a:endParaRPr lang="en-US" sz="1000" b="1" kern="0" dirty="0">
                <a:solidFill>
                  <a:srgbClr val="000000"/>
                </a:solidFill>
                <a:latin typeface="Comic Sans MS"/>
                <a:ea typeface="Calibri"/>
                <a:cs typeface="Times New Roman"/>
              </a:endParaRPr>
            </a:p>
            <a:p>
              <a:pPr marL="342900" indent="-342900" defTabSz="914324">
                <a:lnSpc>
                  <a:spcPct val="50000"/>
                </a:lnSpc>
                <a:spcAft>
                  <a:spcPts val="1000"/>
                </a:spcAft>
                <a:buAutoNum type="arabicPeriod"/>
                <a:defRPr/>
              </a:pPr>
              <a:r>
                <a:rPr lang="en-US" sz="1000" b="1" kern="0" dirty="0" err="1">
                  <a:solidFill>
                    <a:srgbClr val="000000"/>
                  </a:solidFill>
                  <a:latin typeface="Comic Sans MS" panose="030F0702030302020204" pitchFamily="66" charset="0"/>
                  <a:ea typeface="Calibri"/>
                  <a:cs typeface="Times New Roman"/>
                </a:rPr>
                <a:t>Prosentase</a:t>
              </a:r>
              <a:r>
                <a:rPr lang="en-US" sz="1000" b="1" kern="0" dirty="0">
                  <a:solidFill>
                    <a:srgbClr val="000000"/>
                  </a:solidFill>
                  <a:latin typeface="Comic Sans MS" panose="030F0702030302020204" pitchFamily="66" charset="0"/>
                  <a:ea typeface="Calibri"/>
                  <a:cs typeface="Times New Roman"/>
                </a:rPr>
                <a:t> </a:t>
              </a:r>
              <a:r>
                <a:rPr lang="en-US" sz="1000" b="1" kern="0" dirty="0" err="1">
                  <a:solidFill>
                    <a:srgbClr val="000000"/>
                  </a:solidFill>
                  <a:latin typeface="Comic Sans MS" panose="030F0702030302020204" pitchFamily="66" charset="0"/>
                  <a:ea typeface="Calibri"/>
                  <a:cs typeface="Times New Roman"/>
                </a:rPr>
                <a:t>peningkatan</a:t>
              </a:r>
              <a:r>
                <a:rPr lang="en-US" sz="1000" b="1" kern="0" dirty="0">
                  <a:solidFill>
                    <a:srgbClr val="000000"/>
                  </a:solidFill>
                  <a:latin typeface="Comic Sans MS" panose="030F0702030302020204" pitchFamily="66" charset="0"/>
                  <a:ea typeface="Calibri"/>
                  <a:cs typeface="Times New Roman"/>
                </a:rPr>
                <a:t> </a:t>
              </a:r>
              <a:r>
                <a:rPr lang="en-US" sz="1000" b="1" kern="0" dirty="0" err="1">
                  <a:solidFill>
                    <a:srgbClr val="000000"/>
                  </a:solidFill>
                  <a:latin typeface="Comic Sans MS" panose="030F0702030302020204" pitchFamily="66" charset="0"/>
                  <a:ea typeface="Calibri"/>
                  <a:cs typeface="Times New Roman"/>
                </a:rPr>
                <a:t>jumlah</a:t>
              </a:r>
              <a:r>
                <a:rPr lang="en-US" sz="1000" b="1" kern="0" dirty="0">
                  <a:solidFill>
                    <a:srgbClr val="000000"/>
                  </a:solidFill>
                  <a:latin typeface="Comic Sans MS" panose="030F0702030302020204" pitchFamily="66" charset="0"/>
                  <a:ea typeface="Calibri"/>
                  <a:cs typeface="Times New Roman"/>
                </a:rPr>
                <a:t> </a:t>
              </a:r>
              <a:r>
                <a:rPr lang="en-US" sz="1000" b="1" kern="0" dirty="0" err="1">
                  <a:solidFill>
                    <a:srgbClr val="000000"/>
                  </a:solidFill>
                  <a:latin typeface="Comic Sans MS" panose="030F0702030302020204" pitchFamily="66" charset="0"/>
                  <a:ea typeface="Calibri"/>
                  <a:cs typeface="Times New Roman"/>
                </a:rPr>
                <a:t>buku</a:t>
              </a:r>
              <a:endParaRPr lang="en-US" sz="1000" b="1" kern="0" dirty="0">
                <a:solidFill>
                  <a:srgbClr val="000000"/>
                </a:solidFill>
                <a:latin typeface="Comic Sans MS" panose="030F0702030302020204" pitchFamily="66" charset="0"/>
                <a:ea typeface="Calibri"/>
                <a:cs typeface="Times New Roman"/>
              </a:endParaRPr>
            </a:p>
            <a:p>
              <a:pPr marL="342900" indent="-342900" defTabSz="914324">
                <a:lnSpc>
                  <a:spcPct val="50000"/>
                </a:lnSpc>
                <a:spcAft>
                  <a:spcPts val="1000"/>
                </a:spcAft>
                <a:buAutoNum type="arabicPeriod"/>
                <a:defRPr/>
              </a:pPr>
              <a:r>
                <a:rPr lang="id-ID" sz="1000" b="1" kern="0" dirty="0">
                  <a:solidFill>
                    <a:schemeClr val="bg1"/>
                  </a:solidFill>
                  <a:latin typeface="Comic Sans MS" panose="030F0702030302020204" pitchFamily="66" charset="0"/>
                  <a:ea typeface="Calibri"/>
                  <a:cs typeface="Times New Roman"/>
                </a:rPr>
                <a:t>Persentase SDM pengelola perpustakaan yang berkompeten</a:t>
              </a:r>
            </a:p>
          </p:txBody>
        </p:sp>
        <p:sp>
          <p:nvSpPr>
            <p:cNvPr id="80" name="Rounded Rectangle 14">
              <a:extLst>
                <a:ext uri="{FF2B5EF4-FFF2-40B4-BE49-F238E27FC236}">
                  <a16:creationId xmlns="" xmlns:a16="http://schemas.microsoft.com/office/drawing/2014/main" id="{60ABF4F3-F420-4679-8F25-B6D0BED1CAC7}"/>
                </a:ext>
              </a:extLst>
            </p:cNvPr>
            <p:cNvSpPr/>
            <p:nvPr/>
          </p:nvSpPr>
          <p:spPr>
            <a:xfrm>
              <a:off x="4343912" y="2752158"/>
              <a:ext cx="4461510" cy="469608"/>
            </a:xfrm>
            <a:prstGeom prst="roundRect">
              <a:avLst/>
            </a:prstGeom>
            <a:solidFill>
              <a:srgbClr val="8064A2">
                <a:lumMod val="40000"/>
                <a:lumOff val="6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endParaRPr lang="id-ID" sz="1400" kern="0" dirty="0">
                <a:solidFill>
                  <a:sysClr val="window" lastClr="FFFFFF"/>
                </a:solidFill>
                <a:latin typeface="Calibri"/>
                <a:ea typeface="Calibri"/>
                <a:cs typeface="Times New Roman"/>
              </a:endParaRPr>
            </a:p>
          </p:txBody>
        </p:sp>
      </p:grpSp>
      <p:sp>
        <p:nvSpPr>
          <p:cNvPr id="2" name="Rectangle 1"/>
          <p:cNvSpPr/>
          <p:nvPr/>
        </p:nvSpPr>
        <p:spPr>
          <a:xfrm>
            <a:off x="2273005" y="224966"/>
            <a:ext cx="7582839" cy="830991"/>
          </a:xfrm>
          <a:prstGeom prst="rect">
            <a:avLst/>
          </a:prstGeom>
        </p:spPr>
        <p:txBody>
          <a:bodyPr wrap="square" lIns="91432" tIns="45717" rIns="91432" bIns="45717">
            <a:spAutoFit/>
          </a:bodyPr>
          <a:lstStyle/>
          <a:p>
            <a:r>
              <a:rPr lang="sv-SE" sz="2400" b="1" dirty="0">
                <a:solidFill>
                  <a:schemeClr val="bg1"/>
                </a:solidFill>
              </a:rPr>
              <a:t>Cascading Kinerja &amp; Anggaran Tahun </a:t>
            </a:r>
            <a:r>
              <a:rPr lang="sv-SE" sz="2400" b="1" dirty="0" smtClean="0">
                <a:solidFill>
                  <a:schemeClr val="bg1"/>
                </a:solidFill>
              </a:rPr>
              <a:t>2020 </a:t>
            </a:r>
            <a:endParaRPr lang="id-ID" sz="2400" b="1" dirty="0">
              <a:solidFill>
                <a:schemeClr val="bg1"/>
              </a:solidFill>
            </a:endParaRPr>
          </a:p>
          <a:p>
            <a:r>
              <a:rPr lang="sv-SE" sz="2400" b="1" dirty="0">
                <a:solidFill>
                  <a:schemeClr val="bg1"/>
                </a:solidFill>
              </a:rPr>
              <a:t>(SASARAN 1) </a:t>
            </a:r>
            <a:r>
              <a:rPr lang="id-ID" sz="2400" b="1" dirty="0">
                <a:solidFill>
                  <a:schemeClr val="bg1"/>
                </a:solidFill>
              </a:rPr>
              <a:t>Bidang Perpustakaan</a:t>
            </a:r>
            <a:endParaRPr lang="id-ID" sz="2400" dirty="0">
              <a:solidFill>
                <a:schemeClr val="bg1"/>
              </a:solidFill>
            </a:endParaRPr>
          </a:p>
        </p:txBody>
      </p:sp>
      <p:cxnSp>
        <p:nvCxnSpPr>
          <p:cNvPr id="13" name="Connector: Elbow 12">
            <a:extLst>
              <a:ext uri="{FF2B5EF4-FFF2-40B4-BE49-F238E27FC236}">
                <a16:creationId xmlns="" xmlns:a16="http://schemas.microsoft.com/office/drawing/2014/main" id="{C3832688-0B01-4887-92CB-C847132E1E0F}"/>
              </a:ext>
            </a:extLst>
          </p:cNvPr>
          <p:cNvCxnSpPr>
            <a:cxnSpLocks/>
          </p:cNvCxnSpPr>
          <p:nvPr/>
        </p:nvCxnSpPr>
        <p:spPr>
          <a:xfrm>
            <a:off x="8503686" y="3621517"/>
            <a:ext cx="562591" cy="2820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 xmlns:a16="http://schemas.microsoft.com/office/drawing/2014/main" id="{241F4313-83DE-4F6E-9D21-D7A4559D6818}"/>
              </a:ext>
            </a:extLst>
          </p:cNvPr>
          <p:cNvPicPr>
            <a:picLocks noChangeAspect="1"/>
          </p:cNvPicPr>
          <p:nvPr/>
        </p:nvPicPr>
        <p:blipFill>
          <a:blip r:embed="rId3"/>
          <a:stretch>
            <a:fillRect/>
          </a:stretch>
        </p:blipFill>
        <p:spPr>
          <a:xfrm>
            <a:off x="4635103" y="3861370"/>
            <a:ext cx="2712955" cy="524301"/>
          </a:xfrm>
          <a:prstGeom prst="rect">
            <a:avLst/>
          </a:prstGeom>
        </p:spPr>
      </p:pic>
    </p:spTree>
    <p:extLst>
      <p:ext uri="{BB962C8B-B14F-4D97-AF65-F5344CB8AC3E}">
        <p14:creationId xmlns:p14="http://schemas.microsoft.com/office/powerpoint/2010/main" val="2276012402"/>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4" name="Group 3"/>
          <p:cNvGrpSpPr/>
          <p:nvPr/>
        </p:nvGrpSpPr>
        <p:grpSpPr>
          <a:xfrm>
            <a:off x="731658" y="1152587"/>
            <a:ext cx="10447350" cy="5621702"/>
            <a:chOff x="197224" y="-10675"/>
            <a:chExt cx="12439277" cy="6666745"/>
          </a:xfrm>
        </p:grpSpPr>
        <p:sp>
          <p:nvSpPr>
            <p:cNvPr id="5" name="Rounded Rectangle 4"/>
            <p:cNvSpPr/>
            <p:nvPr/>
          </p:nvSpPr>
          <p:spPr>
            <a:xfrm>
              <a:off x="4111183" y="1323991"/>
              <a:ext cx="4994118" cy="324047"/>
            </a:xfrm>
            <a:prstGeom prst="roundRect">
              <a:avLst/>
            </a:prstGeom>
            <a:solidFill>
              <a:srgbClr val="8064A2">
                <a:lumMod val="40000"/>
                <a:lumOff val="6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defRPr/>
              </a:pPr>
              <a:r>
                <a:rPr lang="id-ID" sz="1200" b="1" kern="0" dirty="0">
                  <a:solidFill>
                    <a:srgbClr val="000000"/>
                  </a:solidFill>
                  <a:latin typeface="Comic Sans MS"/>
                  <a:ea typeface="Calibri"/>
                  <a:cs typeface="Times New Roman"/>
                </a:rPr>
                <a:t>Prosentase perpustakaan aktif</a:t>
              </a:r>
              <a:endParaRPr lang="id-ID" sz="1200" kern="0" dirty="0">
                <a:solidFill>
                  <a:sysClr val="windowText" lastClr="000000"/>
                </a:solidFill>
                <a:latin typeface="Calibri"/>
                <a:ea typeface="Calibri"/>
                <a:cs typeface="Times New Roman"/>
              </a:endParaRPr>
            </a:p>
          </p:txBody>
        </p:sp>
        <p:sp>
          <p:nvSpPr>
            <p:cNvPr id="6" name="Rounded Rectangle 5"/>
            <p:cNvSpPr/>
            <p:nvPr/>
          </p:nvSpPr>
          <p:spPr>
            <a:xfrm>
              <a:off x="4215003" y="715173"/>
              <a:ext cx="7183691" cy="415108"/>
            </a:xfrm>
            <a:prstGeom prst="roundRect">
              <a:avLst/>
            </a:prstGeom>
            <a:solidFill>
              <a:srgbClr val="92D050"/>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228581" algn="ctr" defTabSz="914324">
                <a:lnSpc>
                  <a:spcPct val="115000"/>
                </a:lnSpc>
                <a:spcAft>
                  <a:spcPts val="1000"/>
                </a:spcAft>
                <a:defRPr/>
              </a:pPr>
              <a:r>
                <a:rPr lang="id-ID" sz="1200" b="1" kern="0" dirty="0">
                  <a:solidFill>
                    <a:sysClr val="windowText" lastClr="000000"/>
                  </a:solidFill>
                  <a:latin typeface="Calibri"/>
                  <a:ea typeface="Calibri"/>
                  <a:cs typeface="Times New Roman"/>
                </a:rPr>
                <a:t>meningkatnya koleksi, kualitas layanan dan penyelenggaraan perpustakaan Umum Daerah</a:t>
              </a:r>
              <a:endParaRPr lang="id-ID" sz="1200" kern="0" dirty="0">
                <a:solidFill>
                  <a:sysClr val="windowText" lastClr="000000"/>
                </a:solidFill>
                <a:latin typeface="Calibri"/>
                <a:ea typeface="Calibri"/>
                <a:cs typeface="Times New Roman"/>
              </a:endParaRPr>
            </a:p>
          </p:txBody>
        </p:sp>
        <p:sp>
          <p:nvSpPr>
            <p:cNvPr id="7" name="Rounded Rectangle 6"/>
            <p:cNvSpPr/>
            <p:nvPr/>
          </p:nvSpPr>
          <p:spPr>
            <a:xfrm>
              <a:off x="4122169" y="-10675"/>
              <a:ext cx="7234593" cy="537902"/>
            </a:xfrm>
            <a:prstGeom prst="roundRect">
              <a:avLst/>
            </a:prstGeom>
            <a:solidFill>
              <a:srgbClr val="F7964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400" b="1" kern="0" dirty="0">
                  <a:solidFill>
                    <a:srgbClr val="000000"/>
                  </a:solidFill>
                  <a:latin typeface="Comic Sans MS"/>
                  <a:ea typeface="Calibri"/>
                  <a:cs typeface="Times New Roman"/>
                </a:rPr>
                <a:t>Terwujudnya kualitas layanan perpustakaan menuju Standar Nasional Perpustakaan</a:t>
              </a:r>
              <a:endParaRPr lang="id-ID" sz="1400" kern="0" dirty="0">
                <a:solidFill>
                  <a:sysClr val="windowText" lastClr="000000"/>
                </a:solidFill>
                <a:latin typeface="Calibri"/>
                <a:ea typeface="Calibri"/>
                <a:cs typeface="Times New Roman"/>
              </a:endParaRPr>
            </a:p>
          </p:txBody>
        </p:sp>
        <p:sp>
          <p:nvSpPr>
            <p:cNvPr id="8" name="Down Arrow 7"/>
            <p:cNvSpPr/>
            <p:nvPr/>
          </p:nvSpPr>
          <p:spPr>
            <a:xfrm>
              <a:off x="7690597" y="557085"/>
              <a:ext cx="169091" cy="115391"/>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dirty="0">
                <a:solidFill>
                  <a:sysClr val="windowText" lastClr="000000"/>
                </a:solidFill>
              </a:endParaRPr>
            </a:p>
          </p:txBody>
        </p:sp>
        <p:sp>
          <p:nvSpPr>
            <p:cNvPr id="9" name="Oval 8"/>
            <p:cNvSpPr/>
            <p:nvPr/>
          </p:nvSpPr>
          <p:spPr>
            <a:xfrm>
              <a:off x="5010097" y="3508296"/>
              <a:ext cx="3754120" cy="958113"/>
            </a:xfrm>
            <a:prstGeom prst="ellipse">
              <a:avLst/>
            </a:prstGeom>
            <a:solidFill>
              <a:srgbClr val="C0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800" b="1" kern="0" dirty="0">
                  <a:solidFill>
                    <a:srgbClr val="FFFFFF"/>
                  </a:solidFill>
                  <a:latin typeface="Comic Sans MS"/>
                  <a:ea typeface="Calibri"/>
                  <a:cs typeface="Times New Roman"/>
                </a:rPr>
                <a:t>PROGRAM PENGEMBANGAN BUDAYA BACA DAN PEMBINAAN PERPUSTAKAAN  </a:t>
              </a:r>
              <a:endParaRPr lang="id-ID" sz="800" kern="0" dirty="0">
                <a:solidFill>
                  <a:sysClr val="windowText" lastClr="000000"/>
                </a:solidFill>
                <a:latin typeface="Calibri"/>
                <a:ea typeface="Calibri"/>
                <a:cs typeface="Times New Roman"/>
              </a:endParaRPr>
            </a:p>
          </p:txBody>
        </p:sp>
        <p:sp>
          <p:nvSpPr>
            <p:cNvPr id="10" name="Rounded Rectangle 9"/>
            <p:cNvSpPr/>
            <p:nvPr/>
          </p:nvSpPr>
          <p:spPr>
            <a:xfrm>
              <a:off x="9657135" y="2817091"/>
              <a:ext cx="2979366" cy="1672833"/>
            </a:xfrm>
            <a:prstGeom prst="roundRect">
              <a:avLst/>
            </a:prstGeom>
            <a:solidFill>
              <a:srgbClr val="C0504D"/>
            </a:solidFill>
            <a:ln w="25400" cap="flat" cmpd="sng" algn="ctr">
              <a:solidFill>
                <a:srgbClr val="C0504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872" indent="-342872" algn="just" defTabSz="914324">
                <a:lnSpc>
                  <a:spcPct val="115000"/>
                </a:lnSpc>
                <a:buFont typeface="+mj-lt"/>
                <a:buAutoNum type="arabicPeriod"/>
                <a:defRPr/>
              </a:pPr>
              <a:r>
                <a:rPr lang="id-ID" sz="1100" kern="0" dirty="0">
                  <a:solidFill>
                    <a:srgbClr val="FFFFFF"/>
                  </a:solidFill>
                  <a:latin typeface="Calibri"/>
                  <a:ea typeface="Calibri"/>
                  <a:cs typeface="Times New Roman"/>
                </a:rPr>
                <a:t>Meningkatnya SDM pengelola perpustakaan</a:t>
              </a:r>
              <a:endParaRPr lang="id-ID" sz="1100" kern="0" dirty="0">
                <a:solidFill>
                  <a:sysClr val="windowText" lastClr="000000"/>
                </a:solidFill>
                <a:latin typeface="Calibri"/>
                <a:ea typeface="Calibri"/>
                <a:cs typeface="Times New Roman"/>
              </a:endParaRPr>
            </a:p>
            <a:p>
              <a:pPr marL="342872" indent="-342872" algn="just" defTabSz="914324">
                <a:lnSpc>
                  <a:spcPct val="115000"/>
                </a:lnSpc>
                <a:spcAft>
                  <a:spcPts val="1000"/>
                </a:spcAft>
                <a:buFont typeface="+mj-lt"/>
                <a:buAutoNum type="arabicPeriod"/>
                <a:defRPr/>
              </a:pPr>
              <a:r>
                <a:rPr lang="id-ID" sz="1100" kern="0" dirty="0">
                  <a:solidFill>
                    <a:srgbClr val="FFFFFF"/>
                  </a:solidFill>
                  <a:latin typeface="Calibri"/>
                  <a:ea typeface="Calibri"/>
                  <a:cs typeface="Times New Roman"/>
                </a:rPr>
                <a:t>Meningkatnya perpustakaan aktif dan memenuhi standar di Kota Magelang agar perpustkaan tumbuh menjamur dan dekat dengan masyarakat</a:t>
              </a:r>
              <a:endParaRPr lang="id-ID" sz="1100" kern="0" dirty="0">
                <a:solidFill>
                  <a:sysClr val="windowText" lastClr="000000"/>
                </a:solidFill>
                <a:latin typeface="Calibri"/>
                <a:ea typeface="Calibri"/>
                <a:cs typeface="Times New Roman"/>
              </a:endParaRPr>
            </a:p>
          </p:txBody>
        </p:sp>
        <p:grpSp>
          <p:nvGrpSpPr>
            <p:cNvPr id="11" name="Group 10"/>
            <p:cNvGrpSpPr/>
            <p:nvPr/>
          </p:nvGrpSpPr>
          <p:grpSpPr>
            <a:xfrm>
              <a:off x="7289800" y="2362200"/>
              <a:ext cx="1131570" cy="219710"/>
              <a:chOff x="0" y="34333"/>
              <a:chExt cx="627797" cy="593966"/>
            </a:xfrm>
          </p:grpSpPr>
          <p:cxnSp>
            <p:nvCxnSpPr>
              <p:cNvPr id="77" name="Elbow Connector 76"/>
              <p:cNvCxnSpPr/>
              <p:nvPr/>
            </p:nvCxnSpPr>
            <p:spPr>
              <a:xfrm flipH="1">
                <a:off x="0" y="34333"/>
                <a:ext cx="627797" cy="382240"/>
              </a:xfrm>
              <a:prstGeom prst="bentConnector3">
                <a:avLst>
                  <a:gd name="adj1" fmla="val -2207"/>
                </a:avLst>
              </a:prstGeom>
              <a:noFill/>
              <a:ln w="9525" cap="flat" cmpd="sng" algn="ctr">
                <a:solidFill>
                  <a:srgbClr val="4F81BD">
                    <a:shade val="95000"/>
                    <a:satMod val="105000"/>
                  </a:srgbClr>
                </a:solidFill>
                <a:prstDash val="solid"/>
              </a:ln>
              <a:effectLst/>
            </p:spPr>
          </p:cxnSp>
          <p:cxnSp>
            <p:nvCxnSpPr>
              <p:cNvPr id="78" name="Straight Arrow Connector 77"/>
              <p:cNvCxnSpPr/>
              <p:nvPr/>
            </p:nvCxnSpPr>
            <p:spPr>
              <a:xfrm>
                <a:off x="0" y="382137"/>
                <a:ext cx="0" cy="246162"/>
              </a:xfrm>
              <a:prstGeom prst="straightConnector1">
                <a:avLst/>
              </a:prstGeom>
              <a:noFill/>
              <a:ln w="9525" cap="flat" cmpd="sng" algn="ctr">
                <a:solidFill>
                  <a:srgbClr val="4F81BD">
                    <a:shade val="95000"/>
                    <a:satMod val="105000"/>
                  </a:srgbClr>
                </a:solidFill>
                <a:prstDash val="solid"/>
                <a:tailEnd type="arrow"/>
              </a:ln>
              <a:effectLst/>
            </p:spPr>
          </p:cxnSp>
        </p:grpSp>
        <p:sp>
          <p:nvSpPr>
            <p:cNvPr id="12" name="Right Arrow 11"/>
            <p:cNvSpPr/>
            <p:nvPr/>
          </p:nvSpPr>
          <p:spPr>
            <a:xfrm>
              <a:off x="208654" y="1226398"/>
              <a:ext cx="3663577" cy="503047"/>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100" kern="0" dirty="0">
                  <a:solidFill>
                    <a:schemeClr val="bg1"/>
                  </a:solidFill>
                  <a:latin typeface="Calibri"/>
                  <a:ea typeface="Calibri"/>
                  <a:cs typeface="Times New Roman"/>
                </a:rPr>
                <a:t>KEPALA DINAS</a:t>
              </a:r>
            </a:p>
          </p:txBody>
        </p:sp>
        <p:sp>
          <p:nvSpPr>
            <p:cNvPr id="13" name="Right Arrow 12"/>
            <p:cNvSpPr/>
            <p:nvPr/>
          </p:nvSpPr>
          <p:spPr>
            <a:xfrm>
              <a:off x="197224" y="1705352"/>
              <a:ext cx="3663577" cy="900429"/>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100" kern="0" dirty="0">
                  <a:solidFill>
                    <a:schemeClr val="bg1"/>
                  </a:solidFill>
                  <a:latin typeface="Calibri"/>
                  <a:ea typeface="Calibri"/>
                  <a:cs typeface="Times New Roman"/>
                </a:rPr>
                <a:t>KABID PENYELENGGARAA PERPUSTAKAAN</a:t>
              </a:r>
            </a:p>
          </p:txBody>
        </p:sp>
        <p:sp>
          <p:nvSpPr>
            <p:cNvPr id="14" name="Right Arrow 13"/>
            <p:cNvSpPr/>
            <p:nvPr/>
          </p:nvSpPr>
          <p:spPr>
            <a:xfrm>
              <a:off x="213683" y="2616986"/>
              <a:ext cx="3630658" cy="816205"/>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kern="0" dirty="0">
                  <a:latin typeface="Calibri"/>
                  <a:ea typeface="Calibri"/>
                  <a:cs typeface="Times New Roman"/>
                </a:rPr>
                <a:t>KASIE PENGEMBANGAN,  PEMBINAAN DAN PEMBUDAYAAN PERPUSTAKAAN</a:t>
              </a:r>
              <a:endParaRPr lang="id-ID" sz="1100" kern="0" dirty="0">
                <a:latin typeface="Calibri"/>
                <a:ea typeface="Calibri"/>
                <a:cs typeface="Times New Roman"/>
              </a:endParaRPr>
            </a:p>
          </p:txBody>
        </p:sp>
        <p:grpSp>
          <p:nvGrpSpPr>
            <p:cNvPr id="15" name="Group 14"/>
            <p:cNvGrpSpPr/>
            <p:nvPr/>
          </p:nvGrpSpPr>
          <p:grpSpPr>
            <a:xfrm>
              <a:off x="311764" y="4775200"/>
              <a:ext cx="1344827" cy="1870074"/>
              <a:chOff x="-937319" y="-12705"/>
              <a:chExt cx="2128167" cy="1870828"/>
            </a:xfrm>
          </p:grpSpPr>
          <p:sp>
            <p:nvSpPr>
              <p:cNvPr id="73" name="Rounded Rectangle 72"/>
              <p:cNvSpPr/>
              <p:nvPr/>
            </p:nvSpPr>
            <p:spPr>
              <a:xfrm>
                <a:off x="-937319" y="232012"/>
                <a:ext cx="1928430" cy="1057910"/>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900" b="1" kern="0" dirty="0">
                    <a:solidFill>
                      <a:srgbClr val="000000"/>
                    </a:solidFill>
                    <a:latin typeface="Comic Sans MS"/>
                    <a:ea typeface="Calibri"/>
                    <a:cs typeface="Times New Roman"/>
                  </a:rPr>
                  <a:t>Orientasi Perpustakaan</a:t>
                </a:r>
                <a:endParaRPr lang="id-ID" sz="1100" kern="0" dirty="0">
                  <a:solidFill>
                    <a:sysClr val="windowText" lastClr="000000"/>
                  </a:solidFill>
                  <a:latin typeface="Calibri"/>
                  <a:ea typeface="Calibri"/>
                  <a:cs typeface="Times New Roman"/>
                </a:endParaRPr>
              </a:p>
            </p:txBody>
          </p:sp>
          <p:cxnSp>
            <p:nvCxnSpPr>
              <p:cNvPr id="74" name="Straight Arrow Connector 73"/>
              <p:cNvCxnSpPr/>
              <p:nvPr/>
            </p:nvCxnSpPr>
            <p:spPr>
              <a:xfrm>
                <a:off x="478665" y="-12705"/>
                <a:ext cx="0" cy="216945"/>
              </a:xfrm>
              <a:prstGeom prst="straightConnector1">
                <a:avLst/>
              </a:prstGeom>
              <a:noFill/>
              <a:ln w="9525" cap="flat" cmpd="sng" algn="ctr">
                <a:solidFill>
                  <a:srgbClr val="4F81BD">
                    <a:shade val="95000"/>
                    <a:satMod val="105000"/>
                  </a:srgbClr>
                </a:solidFill>
                <a:prstDash val="solid"/>
                <a:tailEnd type="arrow"/>
              </a:ln>
              <a:effectLst/>
            </p:spPr>
          </p:cxnSp>
          <p:sp>
            <p:nvSpPr>
              <p:cNvPr id="75" name="Down Arrow 74"/>
              <p:cNvSpPr/>
              <p:nvPr/>
            </p:nvSpPr>
            <p:spPr>
              <a:xfrm>
                <a:off x="545911" y="1323833"/>
                <a:ext cx="65405" cy="15494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Text" lastClr="000000"/>
                  </a:solidFill>
                </a:endParaRPr>
              </a:p>
            </p:txBody>
          </p:sp>
          <p:sp>
            <p:nvSpPr>
              <p:cNvPr id="76" name="Rounded Rectangle 75"/>
              <p:cNvSpPr/>
              <p:nvPr/>
            </p:nvSpPr>
            <p:spPr>
              <a:xfrm>
                <a:off x="-486097" y="1501253"/>
                <a:ext cx="1676945" cy="35687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000" b="1" kern="0" dirty="0">
                    <a:solidFill>
                      <a:srgbClr val="000000"/>
                    </a:solidFill>
                    <a:latin typeface="Calibri"/>
                    <a:ea typeface="Calibri"/>
                    <a:cs typeface="Times New Roman"/>
                  </a:rPr>
                  <a:t>58.100.000</a:t>
                </a:r>
                <a:endParaRPr lang="id-ID" sz="1000" kern="0" dirty="0">
                  <a:solidFill>
                    <a:sysClr val="windowText" lastClr="000000"/>
                  </a:solidFill>
                  <a:latin typeface="Calibri"/>
                  <a:ea typeface="Calibri"/>
                  <a:cs typeface="Times New Roman"/>
                </a:endParaRPr>
              </a:p>
            </p:txBody>
          </p:sp>
        </p:grpSp>
        <p:grpSp>
          <p:nvGrpSpPr>
            <p:cNvPr id="16" name="Group 15"/>
            <p:cNvGrpSpPr/>
            <p:nvPr/>
          </p:nvGrpSpPr>
          <p:grpSpPr>
            <a:xfrm>
              <a:off x="1608832" y="4787900"/>
              <a:ext cx="1228983" cy="1868170"/>
              <a:chOff x="-42168" y="0"/>
              <a:chExt cx="1228983" cy="1868170"/>
            </a:xfrm>
          </p:grpSpPr>
          <p:sp>
            <p:nvSpPr>
              <p:cNvPr id="69" name="Rounded Rectangle 68"/>
              <p:cNvSpPr/>
              <p:nvPr/>
            </p:nvSpPr>
            <p:spPr>
              <a:xfrm>
                <a:off x="-42168" y="228600"/>
                <a:ext cx="1186611" cy="1073030"/>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900" b="1" kern="0" dirty="0">
                    <a:solidFill>
                      <a:srgbClr val="000000"/>
                    </a:solidFill>
                    <a:latin typeface="Comic Sans MS"/>
                    <a:ea typeface="Calibri"/>
                    <a:cs typeface="Times New Roman"/>
                  </a:rPr>
                  <a:t>Lomba Perpustakaan</a:t>
                </a:r>
                <a:endParaRPr lang="id-ID" sz="1100" kern="0" dirty="0">
                  <a:solidFill>
                    <a:sysClr val="windowText" lastClr="000000"/>
                  </a:solidFill>
                  <a:latin typeface="Calibri"/>
                  <a:ea typeface="Calibri"/>
                  <a:cs typeface="Times New Roman"/>
                </a:endParaRPr>
              </a:p>
            </p:txBody>
          </p:sp>
          <p:cxnSp>
            <p:nvCxnSpPr>
              <p:cNvPr id="70" name="Straight Arrow Connector 69"/>
              <p:cNvCxnSpPr/>
              <p:nvPr/>
            </p:nvCxnSpPr>
            <p:spPr>
              <a:xfrm>
                <a:off x="723900" y="0"/>
                <a:ext cx="0" cy="216919"/>
              </a:xfrm>
              <a:prstGeom prst="straightConnector1">
                <a:avLst/>
              </a:prstGeom>
              <a:noFill/>
              <a:ln w="9525" cap="flat" cmpd="sng" algn="ctr">
                <a:solidFill>
                  <a:srgbClr val="4F81BD">
                    <a:shade val="95000"/>
                    <a:satMod val="105000"/>
                  </a:srgbClr>
                </a:solidFill>
                <a:prstDash val="solid"/>
                <a:tailEnd type="arrow"/>
              </a:ln>
              <a:effectLst/>
            </p:spPr>
          </p:cxnSp>
          <p:sp>
            <p:nvSpPr>
              <p:cNvPr id="71" name="Down Arrow 70"/>
              <p:cNvSpPr/>
              <p:nvPr/>
            </p:nvSpPr>
            <p:spPr>
              <a:xfrm>
                <a:off x="685800" y="1308100"/>
                <a:ext cx="41625" cy="155405"/>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Text" lastClr="000000"/>
                  </a:solidFill>
                </a:endParaRPr>
              </a:p>
            </p:txBody>
          </p:sp>
          <p:sp>
            <p:nvSpPr>
              <p:cNvPr id="72" name="Rounded Rectangle 71"/>
              <p:cNvSpPr/>
              <p:nvPr/>
            </p:nvSpPr>
            <p:spPr>
              <a:xfrm>
                <a:off x="0" y="1511300"/>
                <a:ext cx="1186815" cy="35687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200" b="1" kern="0" dirty="0">
                    <a:solidFill>
                      <a:srgbClr val="000000"/>
                    </a:solidFill>
                    <a:latin typeface="Calibri"/>
                    <a:ea typeface="Calibri"/>
                    <a:cs typeface="Times New Roman"/>
                  </a:rPr>
                  <a:t>54.075.000</a:t>
                </a:r>
                <a:endParaRPr lang="id-ID" sz="1100" kern="0" dirty="0">
                  <a:solidFill>
                    <a:sysClr val="windowText" lastClr="000000"/>
                  </a:solidFill>
                  <a:latin typeface="Calibri"/>
                  <a:ea typeface="Calibri"/>
                  <a:cs typeface="Times New Roman"/>
                </a:endParaRPr>
              </a:p>
            </p:txBody>
          </p:sp>
        </p:grpSp>
        <p:grpSp>
          <p:nvGrpSpPr>
            <p:cNvPr id="17" name="Group 16"/>
            <p:cNvGrpSpPr/>
            <p:nvPr/>
          </p:nvGrpSpPr>
          <p:grpSpPr>
            <a:xfrm>
              <a:off x="2846240" y="4775200"/>
              <a:ext cx="982810" cy="1868170"/>
              <a:chOff x="-11260" y="0"/>
              <a:chExt cx="982810" cy="1868170"/>
            </a:xfrm>
          </p:grpSpPr>
          <p:sp>
            <p:nvSpPr>
              <p:cNvPr id="65" name="Rounded Rectangle 64"/>
              <p:cNvSpPr/>
              <p:nvPr/>
            </p:nvSpPr>
            <p:spPr>
              <a:xfrm>
                <a:off x="-11260" y="228600"/>
                <a:ext cx="981641" cy="1057846"/>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900" b="1" kern="0" dirty="0">
                    <a:solidFill>
                      <a:srgbClr val="000000"/>
                    </a:solidFill>
                    <a:latin typeface="Comic Sans MS"/>
                    <a:ea typeface="Calibri"/>
                    <a:cs typeface="Times New Roman"/>
                  </a:rPr>
                  <a:t>Monitorin,evaluasi dan pelaporan</a:t>
                </a:r>
                <a:endParaRPr lang="id-ID" sz="1100" kern="0" dirty="0">
                  <a:solidFill>
                    <a:sysClr val="windowText" lastClr="000000"/>
                  </a:solidFill>
                  <a:latin typeface="Calibri"/>
                  <a:ea typeface="Calibri"/>
                  <a:cs typeface="Times New Roman"/>
                </a:endParaRPr>
              </a:p>
            </p:txBody>
          </p:sp>
          <p:cxnSp>
            <p:nvCxnSpPr>
              <p:cNvPr id="66" name="Straight Arrow Connector 65"/>
              <p:cNvCxnSpPr/>
              <p:nvPr/>
            </p:nvCxnSpPr>
            <p:spPr>
              <a:xfrm>
                <a:off x="508000" y="0"/>
                <a:ext cx="0" cy="216919"/>
              </a:xfrm>
              <a:prstGeom prst="straightConnector1">
                <a:avLst/>
              </a:prstGeom>
              <a:noFill/>
              <a:ln w="9525" cap="flat" cmpd="sng" algn="ctr">
                <a:solidFill>
                  <a:srgbClr val="4F81BD">
                    <a:shade val="95000"/>
                    <a:satMod val="105000"/>
                  </a:srgbClr>
                </a:solidFill>
                <a:prstDash val="solid"/>
                <a:tailEnd type="arrow"/>
              </a:ln>
              <a:effectLst/>
            </p:spPr>
          </p:cxnSp>
          <p:sp>
            <p:nvSpPr>
              <p:cNvPr id="67" name="Down Arrow 66"/>
              <p:cNvSpPr/>
              <p:nvPr/>
            </p:nvSpPr>
            <p:spPr>
              <a:xfrm>
                <a:off x="533400" y="1333500"/>
                <a:ext cx="41275" cy="15367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Text" lastClr="000000"/>
                  </a:solidFill>
                </a:endParaRPr>
              </a:p>
            </p:txBody>
          </p:sp>
          <p:sp>
            <p:nvSpPr>
              <p:cNvPr id="68" name="Rounded Rectangle 67"/>
              <p:cNvSpPr/>
              <p:nvPr/>
            </p:nvSpPr>
            <p:spPr>
              <a:xfrm>
                <a:off x="0" y="1511300"/>
                <a:ext cx="971550" cy="35687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100" b="1" kern="0" dirty="0">
                    <a:solidFill>
                      <a:srgbClr val="000000"/>
                    </a:solidFill>
                    <a:latin typeface="Calibri"/>
                    <a:ea typeface="Calibri"/>
                    <a:cs typeface="Times New Roman"/>
                  </a:rPr>
                  <a:t>14.962.000</a:t>
                </a:r>
                <a:endParaRPr lang="id-ID" sz="1100" kern="0" dirty="0">
                  <a:solidFill>
                    <a:sysClr val="windowText" lastClr="000000"/>
                  </a:solidFill>
                  <a:latin typeface="Calibri"/>
                  <a:ea typeface="Calibri"/>
                  <a:cs typeface="Times New Roman"/>
                </a:endParaRPr>
              </a:p>
            </p:txBody>
          </p:sp>
        </p:grpSp>
        <p:grpSp>
          <p:nvGrpSpPr>
            <p:cNvPr id="18" name="Group 17"/>
            <p:cNvGrpSpPr/>
            <p:nvPr/>
          </p:nvGrpSpPr>
          <p:grpSpPr>
            <a:xfrm>
              <a:off x="3873500" y="4696048"/>
              <a:ext cx="1175021" cy="1933987"/>
              <a:chOff x="12700" y="-66452"/>
              <a:chExt cx="1175021" cy="1933987"/>
            </a:xfrm>
          </p:grpSpPr>
          <p:sp>
            <p:nvSpPr>
              <p:cNvPr id="61" name="Rounded Rectangle 60"/>
              <p:cNvSpPr/>
              <p:nvPr/>
            </p:nvSpPr>
            <p:spPr>
              <a:xfrm>
                <a:off x="76202" y="228600"/>
                <a:ext cx="1111519" cy="1087755"/>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900" b="1" kern="0" dirty="0">
                    <a:solidFill>
                      <a:srgbClr val="000000"/>
                    </a:solidFill>
                    <a:latin typeface="Calibri"/>
                    <a:ea typeface="Calibri"/>
                    <a:cs typeface="Times New Roman"/>
                  </a:rPr>
                  <a:t>Penyelenggaraan lomba pengelolaan perpustakaan</a:t>
                </a:r>
                <a:endParaRPr lang="id-ID" sz="1100" kern="0" dirty="0">
                  <a:solidFill>
                    <a:sysClr val="windowText" lastClr="000000"/>
                  </a:solidFill>
                  <a:latin typeface="Calibri"/>
                  <a:ea typeface="Calibri"/>
                  <a:cs typeface="Times New Roman"/>
                </a:endParaRPr>
              </a:p>
            </p:txBody>
          </p:sp>
          <p:cxnSp>
            <p:nvCxnSpPr>
              <p:cNvPr id="62" name="Straight Arrow Connector 61"/>
              <p:cNvCxnSpPr/>
              <p:nvPr/>
            </p:nvCxnSpPr>
            <p:spPr>
              <a:xfrm>
                <a:off x="584200" y="-66452"/>
                <a:ext cx="0" cy="215900"/>
              </a:xfrm>
              <a:prstGeom prst="straightConnector1">
                <a:avLst/>
              </a:prstGeom>
              <a:noFill/>
              <a:ln w="9525" cap="flat" cmpd="sng" algn="ctr">
                <a:solidFill>
                  <a:srgbClr val="4F81BD">
                    <a:shade val="95000"/>
                    <a:satMod val="105000"/>
                  </a:srgbClr>
                </a:solidFill>
                <a:prstDash val="solid"/>
                <a:tailEnd type="arrow"/>
              </a:ln>
              <a:effectLst/>
            </p:spPr>
          </p:cxnSp>
          <p:sp>
            <p:nvSpPr>
              <p:cNvPr id="63" name="Down Arrow 62"/>
              <p:cNvSpPr/>
              <p:nvPr/>
            </p:nvSpPr>
            <p:spPr>
              <a:xfrm>
                <a:off x="571500" y="1346200"/>
                <a:ext cx="41275" cy="15367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Text" lastClr="000000"/>
                  </a:solidFill>
                </a:endParaRPr>
              </a:p>
            </p:txBody>
          </p:sp>
          <p:sp>
            <p:nvSpPr>
              <p:cNvPr id="64" name="Rounded Rectangle 63"/>
              <p:cNvSpPr/>
              <p:nvPr/>
            </p:nvSpPr>
            <p:spPr>
              <a:xfrm>
                <a:off x="12700" y="1511300"/>
                <a:ext cx="1016000" cy="356235"/>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200" b="1" kern="0" dirty="0">
                    <a:solidFill>
                      <a:srgbClr val="000000"/>
                    </a:solidFill>
                    <a:latin typeface="Calibri"/>
                    <a:ea typeface="Calibri"/>
                    <a:cs typeface="Times New Roman"/>
                  </a:rPr>
                  <a:t>31.705.000</a:t>
                </a:r>
                <a:endParaRPr lang="id-ID" sz="1100" kern="0" dirty="0">
                  <a:solidFill>
                    <a:sysClr val="windowText" lastClr="000000"/>
                  </a:solidFill>
                  <a:latin typeface="Calibri"/>
                  <a:ea typeface="Calibri"/>
                  <a:cs typeface="Times New Roman"/>
                </a:endParaRPr>
              </a:p>
            </p:txBody>
          </p:sp>
        </p:grpSp>
        <p:cxnSp>
          <p:nvCxnSpPr>
            <p:cNvPr id="19" name="Straight Connector 18"/>
            <p:cNvCxnSpPr/>
            <p:nvPr/>
          </p:nvCxnSpPr>
          <p:spPr>
            <a:xfrm>
              <a:off x="6941520" y="4489925"/>
              <a:ext cx="0" cy="186689"/>
            </a:xfrm>
            <a:prstGeom prst="line">
              <a:avLst/>
            </a:prstGeom>
            <a:noFill/>
            <a:ln w="9525" cap="flat" cmpd="sng" algn="ctr">
              <a:solidFill>
                <a:srgbClr val="4F81BD">
                  <a:shade val="95000"/>
                  <a:satMod val="105000"/>
                </a:srgbClr>
              </a:solidFill>
              <a:prstDash val="solid"/>
            </a:ln>
            <a:effectLst/>
          </p:spPr>
        </p:cxnSp>
        <p:grpSp>
          <p:nvGrpSpPr>
            <p:cNvPr id="20" name="Group 19"/>
            <p:cNvGrpSpPr/>
            <p:nvPr/>
          </p:nvGrpSpPr>
          <p:grpSpPr>
            <a:xfrm>
              <a:off x="6819900" y="4696049"/>
              <a:ext cx="939800" cy="1921286"/>
              <a:chOff x="0" y="-79151"/>
              <a:chExt cx="939800" cy="1921286"/>
            </a:xfrm>
          </p:grpSpPr>
          <p:sp>
            <p:nvSpPr>
              <p:cNvPr id="57" name="Rounded Rectangle 56"/>
              <p:cNvSpPr/>
              <p:nvPr/>
            </p:nvSpPr>
            <p:spPr>
              <a:xfrm>
                <a:off x="76200" y="228600"/>
                <a:ext cx="794498" cy="1057846"/>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800" b="1" kern="0" dirty="0">
                    <a:solidFill>
                      <a:srgbClr val="000000"/>
                    </a:solidFill>
                    <a:latin typeface="Comic Sans MS"/>
                    <a:ea typeface="Calibri"/>
                    <a:cs typeface="Times New Roman"/>
                  </a:rPr>
                  <a:t>Seminar lingkar pena</a:t>
                </a:r>
                <a:endParaRPr lang="id-ID" sz="800" kern="0" dirty="0">
                  <a:solidFill>
                    <a:sysClr val="windowText" lastClr="000000"/>
                  </a:solidFill>
                  <a:latin typeface="Calibri"/>
                  <a:ea typeface="Calibri"/>
                  <a:cs typeface="Times New Roman"/>
                </a:endParaRPr>
              </a:p>
            </p:txBody>
          </p:sp>
          <p:cxnSp>
            <p:nvCxnSpPr>
              <p:cNvPr id="58" name="Straight Arrow Connector 57"/>
              <p:cNvCxnSpPr/>
              <p:nvPr/>
            </p:nvCxnSpPr>
            <p:spPr>
              <a:xfrm>
                <a:off x="469900" y="-79151"/>
                <a:ext cx="0" cy="216535"/>
              </a:xfrm>
              <a:prstGeom prst="straightConnector1">
                <a:avLst/>
              </a:prstGeom>
              <a:noFill/>
              <a:ln w="9525" cap="flat" cmpd="sng" algn="ctr">
                <a:solidFill>
                  <a:srgbClr val="4F81BD">
                    <a:shade val="95000"/>
                    <a:satMod val="105000"/>
                  </a:srgbClr>
                </a:solidFill>
                <a:prstDash val="solid"/>
                <a:tailEnd type="arrow"/>
              </a:ln>
              <a:effectLst/>
            </p:spPr>
          </p:cxnSp>
          <p:sp>
            <p:nvSpPr>
              <p:cNvPr id="59" name="Down Arrow 58"/>
              <p:cNvSpPr/>
              <p:nvPr/>
            </p:nvSpPr>
            <p:spPr>
              <a:xfrm>
                <a:off x="469900" y="1333500"/>
                <a:ext cx="48895" cy="154305"/>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Text" lastClr="000000"/>
                  </a:solidFill>
                </a:endParaRPr>
              </a:p>
            </p:txBody>
          </p:sp>
          <p:sp>
            <p:nvSpPr>
              <p:cNvPr id="60" name="Rounded Rectangle 59"/>
              <p:cNvSpPr/>
              <p:nvPr/>
            </p:nvSpPr>
            <p:spPr>
              <a:xfrm>
                <a:off x="0" y="1485900"/>
                <a:ext cx="939800" cy="356235"/>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800" b="1" kern="0" dirty="0">
                    <a:solidFill>
                      <a:srgbClr val="000000"/>
                    </a:solidFill>
                    <a:latin typeface="Comic Sans MS"/>
                    <a:ea typeface="Calibri"/>
                    <a:cs typeface="Times New Roman"/>
                  </a:rPr>
                  <a:t>31.000.000</a:t>
                </a:r>
                <a:endParaRPr lang="id-ID" sz="800" kern="0" dirty="0">
                  <a:solidFill>
                    <a:sysClr val="windowText" lastClr="000000"/>
                  </a:solidFill>
                  <a:latin typeface="Calibri"/>
                  <a:ea typeface="Calibri"/>
                  <a:cs typeface="Times New Roman"/>
                </a:endParaRPr>
              </a:p>
            </p:txBody>
          </p:sp>
        </p:grpSp>
        <p:grpSp>
          <p:nvGrpSpPr>
            <p:cNvPr id="21" name="Group 20"/>
            <p:cNvGrpSpPr/>
            <p:nvPr/>
          </p:nvGrpSpPr>
          <p:grpSpPr>
            <a:xfrm>
              <a:off x="8661400" y="4696048"/>
              <a:ext cx="1168401" cy="1937161"/>
              <a:chOff x="-184396" y="-79172"/>
              <a:chExt cx="1542452" cy="1937663"/>
            </a:xfrm>
          </p:grpSpPr>
          <p:sp>
            <p:nvSpPr>
              <p:cNvPr id="53" name="Rounded Rectangle 52"/>
              <p:cNvSpPr/>
              <p:nvPr/>
            </p:nvSpPr>
            <p:spPr>
              <a:xfrm>
                <a:off x="-184396" y="232012"/>
                <a:ext cx="1542452" cy="1073157"/>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800" b="1" kern="0" dirty="0">
                    <a:solidFill>
                      <a:srgbClr val="000000"/>
                    </a:solidFill>
                    <a:latin typeface="Comic Sans MS"/>
                    <a:ea typeface="Calibri"/>
                    <a:cs typeface="Times New Roman"/>
                  </a:rPr>
                  <a:t>Pengembangan ketrampilan masyarakat</a:t>
                </a:r>
                <a:endParaRPr lang="id-ID" sz="800" kern="0" dirty="0">
                  <a:solidFill>
                    <a:sysClr val="windowText" lastClr="000000"/>
                  </a:solidFill>
                  <a:latin typeface="Calibri"/>
                  <a:ea typeface="Calibri"/>
                  <a:cs typeface="Times New Roman"/>
                </a:endParaRPr>
              </a:p>
            </p:txBody>
          </p:sp>
          <p:cxnSp>
            <p:nvCxnSpPr>
              <p:cNvPr id="54" name="Straight Arrow Connector 53"/>
              <p:cNvCxnSpPr/>
              <p:nvPr/>
            </p:nvCxnSpPr>
            <p:spPr>
              <a:xfrm>
                <a:off x="682388" y="-79172"/>
                <a:ext cx="0" cy="216944"/>
              </a:xfrm>
              <a:prstGeom prst="straightConnector1">
                <a:avLst/>
              </a:prstGeom>
              <a:noFill/>
              <a:ln w="9525" cap="flat" cmpd="sng" algn="ctr">
                <a:solidFill>
                  <a:srgbClr val="4F81BD">
                    <a:shade val="95000"/>
                    <a:satMod val="105000"/>
                  </a:srgbClr>
                </a:solidFill>
                <a:prstDash val="solid"/>
                <a:tailEnd type="arrow"/>
              </a:ln>
              <a:effectLst/>
            </p:spPr>
          </p:cxnSp>
          <p:sp>
            <p:nvSpPr>
              <p:cNvPr id="55" name="Down Arrow 54"/>
              <p:cNvSpPr/>
              <p:nvPr/>
            </p:nvSpPr>
            <p:spPr>
              <a:xfrm>
                <a:off x="614149" y="1310185"/>
                <a:ext cx="65874" cy="155423"/>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Text" lastClr="000000"/>
                  </a:solidFill>
                </a:endParaRPr>
              </a:p>
            </p:txBody>
          </p:sp>
          <p:sp>
            <p:nvSpPr>
              <p:cNvPr id="56" name="Rounded Rectangle 55"/>
              <p:cNvSpPr/>
              <p:nvPr/>
            </p:nvSpPr>
            <p:spPr>
              <a:xfrm>
                <a:off x="26" y="1501254"/>
                <a:ext cx="1240457" cy="357237"/>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800" b="1" kern="0" dirty="0">
                    <a:solidFill>
                      <a:srgbClr val="000000"/>
                    </a:solidFill>
                    <a:latin typeface="Comic Sans MS"/>
                    <a:ea typeface="Calibri"/>
                    <a:cs typeface="Times New Roman"/>
                  </a:rPr>
                  <a:t>34.025.000</a:t>
                </a:r>
                <a:endParaRPr lang="id-ID" sz="800" kern="0" dirty="0">
                  <a:solidFill>
                    <a:sysClr val="windowText" lastClr="000000"/>
                  </a:solidFill>
                  <a:latin typeface="Calibri"/>
                  <a:ea typeface="Calibri"/>
                  <a:cs typeface="Times New Roman"/>
                </a:endParaRPr>
              </a:p>
            </p:txBody>
          </p:sp>
        </p:grpSp>
        <p:grpSp>
          <p:nvGrpSpPr>
            <p:cNvPr id="22" name="Group 21"/>
            <p:cNvGrpSpPr/>
            <p:nvPr/>
          </p:nvGrpSpPr>
          <p:grpSpPr>
            <a:xfrm>
              <a:off x="9791700" y="4738745"/>
              <a:ext cx="939800" cy="1891925"/>
              <a:chOff x="0" y="-11055"/>
              <a:chExt cx="939800" cy="1891925"/>
            </a:xfrm>
          </p:grpSpPr>
          <p:sp>
            <p:nvSpPr>
              <p:cNvPr id="49" name="Rounded Rectangle 48"/>
              <p:cNvSpPr/>
              <p:nvPr/>
            </p:nvSpPr>
            <p:spPr>
              <a:xfrm>
                <a:off x="88900" y="250052"/>
                <a:ext cx="733425" cy="1057275"/>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800" b="1" kern="0" dirty="0">
                    <a:solidFill>
                      <a:schemeClr val="bg1"/>
                    </a:solidFill>
                    <a:latin typeface="Comic Sans MS"/>
                    <a:ea typeface="Calibri"/>
                    <a:cs typeface="Times New Roman"/>
                  </a:rPr>
                  <a:t>Lomba literasi</a:t>
                </a:r>
                <a:endParaRPr lang="id-ID" sz="800" b="1" kern="0" dirty="0">
                  <a:solidFill>
                    <a:schemeClr val="bg1"/>
                  </a:solidFill>
                  <a:latin typeface="Calibri"/>
                  <a:ea typeface="Calibri"/>
                  <a:cs typeface="Times New Roman"/>
                </a:endParaRPr>
              </a:p>
            </p:txBody>
          </p:sp>
          <p:cxnSp>
            <p:nvCxnSpPr>
              <p:cNvPr id="50" name="Straight Arrow Connector 49"/>
              <p:cNvCxnSpPr/>
              <p:nvPr/>
            </p:nvCxnSpPr>
            <p:spPr>
              <a:xfrm>
                <a:off x="469900" y="-11055"/>
                <a:ext cx="0" cy="216889"/>
              </a:xfrm>
              <a:prstGeom prst="straightConnector1">
                <a:avLst/>
              </a:prstGeom>
              <a:noFill/>
              <a:ln w="9525" cap="flat" cmpd="sng" algn="ctr">
                <a:solidFill>
                  <a:srgbClr val="4F81BD">
                    <a:shade val="95000"/>
                    <a:satMod val="105000"/>
                  </a:srgbClr>
                </a:solidFill>
                <a:prstDash val="solid"/>
                <a:tailEnd type="arrow"/>
              </a:ln>
              <a:effectLst/>
            </p:spPr>
          </p:cxnSp>
          <p:sp>
            <p:nvSpPr>
              <p:cNvPr id="51" name="Down Arrow 50"/>
              <p:cNvSpPr/>
              <p:nvPr/>
            </p:nvSpPr>
            <p:spPr>
              <a:xfrm>
                <a:off x="406400" y="1346200"/>
                <a:ext cx="41416" cy="154265"/>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Text" lastClr="000000"/>
                  </a:solidFill>
                </a:endParaRPr>
              </a:p>
            </p:txBody>
          </p:sp>
          <p:sp>
            <p:nvSpPr>
              <p:cNvPr id="52" name="Rounded Rectangle 51"/>
              <p:cNvSpPr/>
              <p:nvPr/>
            </p:nvSpPr>
            <p:spPr>
              <a:xfrm>
                <a:off x="0" y="1524000"/>
                <a:ext cx="939800" cy="35687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800" b="1" kern="0" dirty="0">
                    <a:solidFill>
                      <a:srgbClr val="000000"/>
                    </a:solidFill>
                    <a:latin typeface="Comic Sans MS"/>
                    <a:ea typeface="Calibri"/>
                    <a:cs typeface="Times New Roman"/>
                  </a:rPr>
                  <a:t>25.608.000</a:t>
                </a:r>
                <a:endParaRPr lang="id-ID" sz="800" kern="0" dirty="0">
                  <a:solidFill>
                    <a:sysClr val="windowText" lastClr="000000"/>
                  </a:solidFill>
                  <a:latin typeface="Calibri"/>
                  <a:ea typeface="Calibri"/>
                  <a:cs typeface="Times New Roman"/>
                </a:endParaRPr>
              </a:p>
            </p:txBody>
          </p:sp>
        </p:grpSp>
        <p:grpSp>
          <p:nvGrpSpPr>
            <p:cNvPr id="23" name="Group 22"/>
            <p:cNvGrpSpPr/>
            <p:nvPr/>
          </p:nvGrpSpPr>
          <p:grpSpPr>
            <a:xfrm>
              <a:off x="10655300" y="4696049"/>
              <a:ext cx="1005205" cy="1908586"/>
              <a:chOff x="0" y="-79151"/>
              <a:chExt cx="1005205" cy="1908586"/>
            </a:xfrm>
          </p:grpSpPr>
          <p:sp>
            <p:nvSpPr>
              <p:cNvPr id="45" name="Rounded Rectangle 44"/>
              <p:cNvSpPr/>
              <p:nvPr/>
            </p:nvSpPr>
            <p:spPr>
              <a:xfrm>
                <a:off x="0" y="190500"/>
                <a:ext cx="889000" cy="1087755"/>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800" b="1" kern="0" dirty="0">
                    <a:solidFill>
                      <a:srgbClr val="000000"/>
                    </a:solidFill>
                    <a:latin typeface="Comic Sans MS"/>
                    <a:ea typeface="Calibri"/>
                    <a:cs typeface="Times New Roman"/>
                  </a:rPr>
                  <a:t>Workshop bercerita</a:t>
                </a:r>
                <a:endParaRPr lang="id-ID" sz="800" b="1" kern="0" dirty="0">
                  <a:solidFill>
                    <a:sysClr val="windowText" lastClr="000000"/>
                  </a:solidFill>
                  <a:latin typeface="Calibri"/>
                  <a:ea typeface="Calibri"/>
                  <a:cs typeface="Times New Roman"/>
                </a:endParaRPr>
              </a:p>
            </p:txBody>
          </p:sp>
          <p:cxnSp>
            <p:nvCxnSpPr>
              <p:cNvPr id="46" name="Straight Arrow Connector 45"/>
              <p:cNvCxnSpPr/>
              <p:nvPr/>
            </p:nvCxnSpPr>
            <p:spPr>
              <a:xfrm>
                <a:off x="419099" y="-79151"/>
                <a:ext cx="0" cy="215900"/>
              </a:xfrm>
              <a:prstGeom prst="straightConnector1">
                <a:avLst/>
              </a:prstGeom>
              <a:noFill/>
              <a:ln w="9525" cap="flat" cmpd="sng" algn="ctr">
                <a:solidFill>
                  <a:srgbClr val="4F81BD">
                    <a:shade val="95000"/>
                    <a:satMod val="105000"/>
                  </a:srgbClr>
                </a:solidFill>
                <a:prstDash val="solid"/>
                <a:tailEnd type="arrow"/>
              </a:ln>
              <a:effectLst/>
            </p:spPr>
          </p:cxnSp>
          <p:sp>
            <p:nvSpPr>
              <p:cNvPr id="47" name="Down Arrow 46"/>
              <p:cNvSpPr/>
              <p:nvPr/>
            </p:nvSpPr>
            <p:spPr>
              <a:xfrm>
                <a:off x="419100" y="1320800"/>
                <a:ext cx="48895" cy="15367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Text" lastClr="000000"/>
                  </a:solidFill>
                </a:endParaRPr>
              </a:p>
            </p:txBody>
          </p:sp>
          <p:sp>
            <p:nvSpPr>
              <p:cNvPr id="48" name="Rounded Rectangle 47"/>
              <p:cNvSpPr/>
              <p:nvPr/>
            </p:nvSpPr>
            <p:spPr>
              <a:xfrm>
                <a:off x="88900" y="1473200"/>
                <a:ext cx="916305" cy="356235"/>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800" b="1" kern="0" dirty="0">
                    <a:solidFill>
                      <a:srgbClr val="000000"/>
                    </a:solidFill>
                    <a:latin typeface="Comic Sans MS"/>
                    <a:ea typeface="Calibri"/>
                    <a:cs typeface="Times New Roman"/>
                  </a:rPr>
                  <a:t>27.675.000</a:t>
                </a:r>
                <a:endParaRPr lang="id-ID" sz="800" kern="0" dirty="0">
                  <a:solidFill>
                    <a:sysClr val="windowText" lastClr="000000"/>
                  </a:solidFill>
                  <a:latin typeface="Calibri"/>
                  <a:ea typeface="Calibri"/>
                  <a:cs typeface="Times New Roman"/>
                </a:endParaRPr>
              </a:p>
            </p:txBody>
          </p:sp>
        </p:grpSp>
        <p:grpSp>
          <p:nvGrpSpPr>
            <p:cNvPr id="24" name="Group 23"/>
            <p:cNvGrpSpPr/>
            <p:nvPr/>
          </p:nvGrpSpPr>
          <p:grpSpPr>
            <a:xfrm>
              <a:off x="11595100" y="4696049"/>
              <a:ext cx="1041400" cy="1895886"/>
              <a:chOff x="0" y="-41051"/>
              <a:chExt cx="1041400" cy="1895886"/>
            </a:xfrm>
          </p:grpSpPr>
          <p:sp>
            <p:nvSpPr>
              <p:cNvPr id="41" name="Rounded Rectangle 40"/>
              <p:cNvSpPr/>
              <p:nvPr/>
            </p:nvSpPr>
            <p:spPr>
              <a:xfrm>
                <a:off x="0" y="241300"/>
                <a:ext cx="1041400" cy="1056005"/>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900" b="1" kern="0" dirty="0">
                    <a:solidFill>
                      <a:srgbClr val="000000"/>
                    </a:solidFill>
                    <a:latin typeface="Comic Sans MS"/>
                    <a:ea typeface="Calibri"/>
                    <a:cs typeface="Times New Roman"/>
                  </a:rPr>
                  <a:t>Penyelenggaraan workshop penulisan artikel </a:t>
                </a:r>
                <a:endParaRPr lang="id-ID" sz="1100" b="1" kern="0" dirty="0">
                  <a:solidFill>
                    <a:sysClr val="windowText" lastClr="000000"/>
                  </a:solidFill>
                  <a:latin typeface="Calibri"/>
                  <a:ea typeface="Calibri"/>
                  <a:cs typeface="Times New Roman"/>
                </a:endParaRPr>
              </a:p>
            </p:txBody>
          </p:sp>
          <p:cxnSp>
            <p:nvCxnSpPr>
              <p:cNvPr id="42" name="Straight Arrow Connector 41"/>
              <p:cNvCxnSpPr/>
              <p:nvPr/>
            </p:nvCxnSpPr>
            <p:spPr>
              <a:xfrm>
                <a:off x="495300" y="-41051"/>
                <a:ext cx="0" cy="215900"/>
              </a:xfrm>
              <a:prstGeom prst="straightConnector1">
                <a:avLst/>
              </a:prstGeom>
              <a:noFill/>
              <a:ln w="9525" cap="flat" cmpd="sng" algn="ctr">
                <a:solidFill>
                  <a:srgbClr val="4F81BD">
                    <a:shade val="95000"/>
                    <a:satMod val="105000"/>
                  </a:srgbClr>
                </a:solidFill>
                <a:prstDash val="solid"/>
                <a:tailEnd type="arrow"/>
              </a:ln>
              <a:effectLst/>
            </p:spPr>
          </p:cxnSp>
          <p:sp>
            <p:nvSpPr>
              <p:cNvPr id="43" name="Down Arrow 42"/>
              <p:cNvSpPr/>
              <p:nvPr/>
            </p:nvSpPr>
            <p:spPr>
              <a:xfrm>
                <a:off x="520700" y="1320800"/>
                <a:ext cx="49530" cy="15367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Text" lastClr="000000"/>
                  </a:solidFill>
                </a:endParaRPr>
              </a:p>
            </p:txBody>
          </p:sp>
          <p:sp>
            <p:nvSpPr>
              <p:cNvPr id="44" name="Rounded Rectangle 43"/>
              <p:cNvSpPr/>
              <p:nvPr/>
            </p:nvSpPr>
            <p:spPr>
              <a:xfrm>
                <a:off x="76200" y="1498600"/>
                <a:ext cx="965200" cy="356235"/>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lnSpc>
                    <a:spcPct val="115000"/>
                  </a:lnSpc>
                  <a:spcAft>
                    <a:spcPts val="1000"/>
                  </a:spcAft>
                  <a:defRPr/>
                </a:pPr>
                <a:r>
                  <a:rPr lang="id-ID" sz="900" b="1" kern="0">
                    <a:solidFill>
                      <a:srgbClr val="000000"/>
                    </a:solidFill>
                    <a:latin typeface="Comic Sans MS"/>
                    <a:ea typeface="Calibri"/>
                    <a:cs typeface="Times New Roman"/>
                  </a:rPr>
                  <a:t>27.267.000</a:t>
                </a:r>
                <a:endParaRPr lang="id-ID" sz="1100" kern="0">
                  <a:solidFill>
                    <a:sysClr val="windowText" lastClr="000000"/>
                  </a:solidFill>
                  <a:latin typeface="Calibri"/>
                  <a:ea typeface="Calibri"/>
                  <a:cs typeface="Times New Roman"/>
                </a:endParaRPr>
              </a:p>
            </p:txBody>
          </p:sp>
        </p:grpSp>
        <p:grpSp>
          <p:nvGrpSpPr>
            <p:cNvPr id="25" name="Group 24"/>
            <p:cNvGrpSpPr/>
            <p:nvPr/>
          </p:nvGrpSpPr>
          <p:grpSpPr>
            <a:xfrm>
              <a:off x="5867400" y="4696049"/>
              <a:ext cx="1019755" cy="1933986"/>
              <a:chOff x="0" y="-91851"/>
              <a:chExt cx="1019755" cy="1933986"/>
            </a:xfrm>
          </p:grpSpPr>
          <p:sp>
            <p:nvSpPr>
              <p:cNvPr id="37" name="Rounded Rectangle 36"/>
              <p:cNvSpPr/>
              <p:nvPr/>
            </p:nvSpPr>
            <p:spPr>
              <a:xfrm>
                <a:off x="246480" y="215900"/>
                <a:ext cx="773275" cy="1057846"/>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800" b="1" kern="0" dirty="0">
                    <a:solidFill>
                      <a:srgbClr val="000000"/>
                    </a:solidFill>
                    <a:latin typeface="Comic Sans MS"/>
                    <a:ea typeface="Calibri"/>
                    <a:cs typeface="Times New Roman"/>
                  </a:rPr>
                  <a:t>Lomba sinopsis</a:t>
                </a:r>
                <a:endParaRPr lang="id-ID" sz="800" kern="0" dirty="0">
                  <a:solidFill>
                    <a:sysClr val="windowText" lastClr="000000"/>
                  </a:solidFill>
                  <a:latin typeface="Calibri"/>
                  <a:ea typeface="Calibri"/>
                  <a:cs typeface="Times New Roman"/>
                </a:endParaRPr>
              </a:p>
            </p:txBody>
          </p:sp>
          <p:cxnSp>
            <p:nvCxnSpPr>
              <p:cNvPr id="38" name="Straight Arrow Connector 37"/>
              <p:cNvCxnSpPr/>
              <p:nvPr/>
            </p:nvCxnSpPr>
            <p:spPr>
              <a:xfrm>
                <a:off x="596900" y="-91851"/>
                <a:ext cx="0" cy="216535"/>
              </a:xfrm>
              <a:prstGeom prst="straightConnector1">
                <a:avLst/>
              </a:prstGeom>
              <a:noFill/>
              <a:ln w="9525" cap="flat" cmpd="sng" algn="ctr">
                <a:solidFill>
                  <a:srgbClr val="4F81BD">
                    <a:shade val="95000"/>
                    <a:satMod val="105000"/>
                  </a:srgbClr>
                </a:solidFill>
                <a:prstDash val="solid"/>
                <a:tailEnd type="arrow"/>
              </a:ln>
              <a:effectLst/>
            </p:spPr>
          </p:cxnSp>
          <p:sp>
            <p:nvSpPr>
              <p:cNvPr id="39" name="Down Arrow 38"/>
              <p:cNvSpPr/>
              <p:nvPr/>
            </p:nvSpPr>
            <p:spPr>
              <a:xfrm>
                <a:off x="381000" y="1308100"/>
                <a:ext cx="49544" cy="154931"/>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Text" lastClr="000000"/>
                  </a:solidFill>
                </a:endParaRPr>
              </a:p>
            </p:txBody>
          </p:sp>
          <p:sp>
            <p:nvSpPr>
              <p:cNvPr id="40" name="Rounded Rectangle 39"/>
              <p:cNvSpPr/>
              <p:nvPr/>
            </p:nvSpPr>
            <p:spPr>
              <a:xfrm>
                <a:off x="0" y="1485900"/>
                <a:ext cx="952500" cy="356235"/>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900" b="1" kern="0">
                    <a:solidFill>
                      <a:srgbClr val="000000"/>
                    </a:solidFill>
                    <a:latin typeface="Comic Sans MS"/>
                    <a:ea typeface="Calibri"/>
                    <a:cs typeface="Times New Roman"/>
                  </a:rPr>
                  <a:t>36.234.000</a:t>
                </a:r>
                <a:endParaRPr lang="id-ID" sz="1100" kern="0">
                  <a:solidFill>
                    <a:sysClr val="windowText" lastClr="000000"/>
                  </a:solidFill>
                  <a:latin typeface="Calibri"/>
                  <a:ea typeface="Calibri"/>
                  <a:cs typeface="Times New Roman"/>
                </a:endParaRPr>
              </a:p>
            </p:txBody>
          </p:sp>
        </p:grpSp>
        <p:grpSp>
          <p:nvGrpSpPr>
            <p:cNvPr id="26" name="Group 25"/>
            <p:cNvGrpSpPr/>
            <p:nvPr/>
          </p:nvGrpSpPr>
          <p:grpSpPr>
            <a:xfrm>
              <a:off x="7727533" y="4696048"/>
              <a:ext cx="1046897" cy="1908587"/>
              <a:chOff x="-32167" y="-66452"/>
              <a:chExt cx="1046897" cy="1908587"/>
            </a:xfrm>
          </p:grpSpPr>
          <p:sp>
            <p:nvSpPr>
              <p:cNvPr id="33" name="Rounded Rectangle 32"/>
              <p:cNvSpPr/>
              <p:nvPr/>
            </p:nvSpPr>
            <p:spPr>
              <a:xfrm>
                <a:off x="-32167" y="228600"/>
                <a:ext cx="873077" cy="1057846"/>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800" b="1" kern="0" dirty="0">
                    <a:solidFill>
                      <a:srgbClr val="000000"/>
                    </a:solidFill>
                    <a:latin typeface="Comic Sans MS"/>
                    <a:ea typeface="Calibri"/>
                    <a:cs typeface="Times New Roman"/>
                  </a:rPr>
                  <a:t>Lomba Bercerita</a:t>
                </a:r>
                <a:endParaRPr lang="id-ID" sz="800" kern="0" dirty="0">
                  <a:solidFill>
                    <a:sysClr val="windowText" lastClr="000000"/>
                  </a:solidFill>
                  <a:latin typeface="Calibri"/>
                  <a:ea typeface="Calibri"/>
                  <a:cs typeface="Times New Roman"/>
                </a:endParaRPr>
              </a:p>
            </p:txBody>
          </p:sp>
          <p:cxnSp>
            <p:nvCxnSpPr>
              <p:cNvPr id="34" name="Straight Arrow Connector 33"/>
              <p:cNvCxnSpPr/>
              <p:nvPr/>
            </p:nvCxnSpPr>
            <p:spPr>
              <a:xfrm>
                <a:off x="381000" y="-66452"/>
                <a:ext cx="0" cy="216932"/>
              </a:xfrm>
              <a:prstGeom prst="straightConnector1">
                <a:avLst/>
              </a:prstGeom>
              <a:noFill/>
              <a:ln w="9525" cap="flat" cmpd="sng" algn="ctr">
                <a:solidFill>
                  <a:srgbClr val="4F81BD">
                    <a:shade val="95000"/>
                    <a:satMod val="105000"/>
                  </a:srgbClr>
                </a:solidFill>
                <a:prstDash val="solid"/>
                <a:tailEnd type="arrow"/>
              </a:ln>
              <a:effectLst/>
            </p:spPr>
          </p:cxnSp>
          <p:sp>
            <p:nvSpPr>
              <p:cNvPr id="35" name="Down Arrow 34"/>
              <p:cNvSpPr/>
              <p:nvPr/>
            </p:nvSpPr>
            <p:spPr>
              <a:xfrm>
                <a:off x="381000" y="1320800"/>
                <a:ext cx="48895" cy="154305"/>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Text" lastClr="000000"/>
                  </a:solidFill>
                </a:endParaRPr>
              </a:p>
            </p:txBody>
          </p:sp>
          <p:sp>
            <p:nvSpPr>
              <p:cNvPr id="36" name="Rounded Rectangle 35"/>
              <p:cNvSpPr/>
              <p:nvPr/>
            </p:nvSpPr>
            <p:spPr>
              <a:xfrm>
                <a:off x="50800" y="1485900"/>
                <a:ext cx="963930" cy="356235"/>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900" b="1" kern="0">
                    <a:solidFill>
                      <a:srgbClr val="000000"/>
                    </a:solidFill>
                    <a:latin typeface="Comic Sans MS"/>
                    <a:ea typeface="Calibri"/>
                    <a:cs typeface="Times New Roman"/>
                  </a:rPr>
                  <a:t>53.092.000</a:t>
                </a:r>
                <a:endParaRPr lang="id-ID" sz="1100" kern="0">
                  <a:solidFill>
                    <a:sysClr val="windowText" lastClr="000000"/>
                  </a:solidFill>
                  <a:latin typeface="Calibri"/>
                  <a:ea typeface="Calibri"/>
                  <a:cs typeface="Times New Roman"/>
                </a:endParaRPr>
              </a:p>
            </p:txBody>
          </p:sp>
        </p:grpSp>
        <p:grpSp>
          <p:nvGrpSpPr>
            <p:cNvPr id="27" name="Group 26"/>
            <p:cNvGrpSpPr/>
            <p:nvPr/>
          </p:nvGrpSpPr>
          <p:grpSpPr>
            <a:xfrm>
              <a:off x="4889500" y="4738746"/>
              <a:ext cx="1224378" cy="1903989"/>
              <a:chOff x="0" y="-36454"/>
              <a:chExt cx="1224378" cy="1903989"/>
            </a:xfrm>
          </p:grpSpPr>
          <p:sp>
            <p:nvSpPr>
              <p:cNvPr id="29" name="Down Arrow 28"/>
              <p:cNvSpPr/>
              <p:nvPr/>
            </p:nvSpPr>
            <p:spPr>
              <a:xfrm>
                <a:off x="558800" y="1333500"/>
                <a:ext cx="36195" cy="15367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a:solidFill>
                    <a:sysClr val="windowText" lastClr="000000"/>
                  </a:solidFill>
                </a:endParaRPr>
              </a:p>
            </p:txBody>
          </p:sp>
          <p:sp>
            <p:nvSpPr>
              <p:cNvPr id="30" name="Rounded Rectangle 29"/>
              <p:cNvSpPr/>
              <p:nvPr/>
            </p:nvSpPr>
            <p:spPr>
              <a:xfrm>
                <a:off x="0" y="1511300"/>
                <a:ext cx="977900" cy="356235"/>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1100" b="1" kern="0" dirty="0">
                    <a:solidFill>
                      <a:srgbClr val="000000"/>
                    </a:solidFill>
                    <a:latin typeface="Calibri"/>
                    <a:ea typeface="Calibri"/>
                    <a:cs typeface="Times New Roman"/>
                  </a:rPr>
                  <a:t>13.700.000</a:t>
                </a:r>
                <a:endParaRPr lang="id-ID" sz="1100" kern="0" dirty="0">
                  <a:solidFill>
                    <a:sysClr val="windowText" lastClr="000000"/>
                  </a:solidFill>
                  <a:latin typeface="Calibri"/>
                  <a:ea typeface="Calibri"/>
                  <a:cs typeface="Times New Roman"/>
                </a:endParaRPr>
              </a:p>
            </p:txBody>
          </p:sp>
          <p:sp>
            <p:nvSpPr>
              <p:cNvPr id="31" name="Rounded Rectangle 30"/>
              <p:cNvSpPr/>
              <p:nvPr/>
            </p:nvSpPr>
            <p:spPr>
              <a:xfrm>
                <a:off x="215901" y="228601"/>
                <a:ext cx="1008477" cy="1056550"/>
              </a:xfrm>
              <a:prstGeom prst="round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24">
                  <a:lnSpc>
                    <a:spcPct val="115000"/>
                  </a:lnSpc>
                  <a:spcAft>
                    <a:spcPts val="1000"/>
                  </a:spcAft>
                  <a:defRPr/>
                </a:pPr>
                <a:r>
                  <a:rPr lang="id-ID" sz="900" b="1" kern="0" dirty="0">
                    <a:solidFill>
                      <a:srgbClr val="000000"/>
                    </a:solidFill>
                    <a:latin typeface="Comic Sans MS"/>
                    <a:ea typeface="Calibri"/>
                    <a:cs typeface="Times New Roman"/>
                  </a:rPr>
                  <a:t>Pembuatan pojok baca ditempat strategis </a:t>
                </a:r>
                <a:endParaRPr lang="id-ID" sz="1100" kern="0" dirty="0">
                  <a:solidFill>
                    <a:sysClr val="windowText" lastClr="000000"/>
                  </a:solidFill>
                  <a:latin typeface="Calibri"/>
                  <a:ea typeface="Calibri"/>
                  <a:cs typeface="Times New Roman"/>
                </a:endParaRPr>
              </a:p>
            </p:txBody>
          </p:sp>
          <p:cxnSp>
            <p:nvCxnSpPr>
              <p:cNvPr id="32" name="Straight Arrow Connector 31"/>
              <p:cNvCxnSpPr/>
              <p:nvPr/>
            </p:nvCxnSpPr>
            <p:spPr>
              <a:xfrm>
                <a:off x="685800" y="-36454"/>
                <a:ext cx="0" cy="216535"/>
              </a:xfrm>
              <a:prstGeom prst="straightConnector1">
                <a:avLst/>
              </a:prstGeom>
              <a:noFill/>
              <a:ln w="9525" cap="flat" cmpd="sng" algn="ctr">
                <a:solidFill>
                  <a:srgbClr val="4F81BD">
                    <a:shade val="95000"/>
                    <a:satMod val="105000"/>
                  </a:srgbClr>
                </a:solidFill>
                <a:prstDash val="solid"/>
                <a:tailEnd type="arrow"/>
              </a:ln>
              <a:effectLst/>
            </p:spPr>
          </p:cxnSp>
        </p:grpSp>
        <p:cxnSp>
          <p:nvCxnSpPr>
            <p:cNvPr id="28" name="Straight Connector 27"/>
            <p:cNvCxnSpPr/>
            <p:nvPr/>
          </p:nvCxnSpPr>
          <p:spPr>
            <a:xfrm>
              <a:off x="1219200" y="4696049"/>
              <a:ext cx="10871200" cy="0"/>
            </a:xfrm>
            <a:prstGeom prst="line">
              <a:avLst/>
            </a:prstGeom>
            <a:noFill/>
            <a:ln w="9525" cap="flat" cmpd="sng" algn="ctr">
              <a:solidFill>
                <a:srgbClr val="4F81BD">
                  <a:shade val="95000"/>
                  <a:satMod val="105000"/>
                </a:srgbClr>
              </a:solidFill>
              <a:prstDash val="solid"/>
            </a:ln>
            <a:effectLst/>
          </p:spPr>
        </p:cxnSp>
        <p:sp>
          <p:nvSpPr>
            <p:cNvPr id="89" name="Down Arrow 7">
              <a:extLst>
                <a:ext uri="{FF2B5EF4-FFF2-40B4-BE49-F238E27FC236}">
                  <a16:creationId xmlns="" xmlns:a16="http://schemas.microsoft.com/office/drawing/2014/main" id="{C9AE50EF-C8BC-4436-B396-9433B522F097}"/>
                </a:ext>
              </a:extLst>
            </p:cNvPr>
            <p:cNvSpPr/>
            <p:nvPr/>
          </p:nvSpPr>
          <p:spPr>
            <a:xfrm>
              <a:off x="7707395" y="1142142"/>
              <a:ext cx="169091" cy="115391"/>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dirty="0">
                <a:solidFill>
                  <a:sysClr val="windowText" lastClr="000000"/>
                </a:solidFill>
              </a:endParaRPr>
            </a:p>
          </p:txBody>
        </p:sp>
        <p:sp>
          <p:nvSpPr>
            <p:cNvPr id="91" name="Down Arrow 7">
              <a:extLst>
                <a:ext uri="{FF2B5EF4-FFF2-40B4-BE49-F238E27FC236}">
                  <a16:creationId xmlns="" xmlns:a16="http://schemas.microsoft.com/office/drawing/2014/main" id="{A49E92A7-8543-4F6E-BB63-3EB6BC9F8777}"/>
                </a:ext>
              </a:extLst>
            </p:cNvPr>
            <p:cNvSpPr/>
            <p:nvPr/>
          </p:nvSpPr>
          <p:spPr>
            <a:xfrm>
              <a:off x="7730424" y="1650244"/>
              <a:ext cx="169091" cy="115391"/>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dirty="0">
                <a:solidFill>
                  <a:sysClr val="windowText" lastClr="000000"/>
                </a:solidFill>
              </a:endParaRPr>
            </a:p>
          </p:txBody>
        </p:sp>
        <p:sp>
          <p:nvSpPr>
            <p:cNvPr id="96" name="Down Arrow 7">
              <a:extLst>
                <a:ext uri="{FF2B5EF4-FFF2-40B4-BE49-F238E27FC236}">
                  <a16:creationId xmlns="" xmlns:a16="http://schemas.microsoft.com/office/drawing/2014/main" id="{0C033853-1503-4128-8232-89F07040CB2B}"/>
                </a:ext>
              </a:extLst>
            </p:cNvPr>
            <p:cNvSpPr/>
            <p:nvPr/>
          </p:nvSpPr>
          <p:spPr>
            <a:xfrm>
              <a:off x="7911881" y="1830974"/>
              <a:ext cx="169091" cy="115391"/>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dirty="0">
                <a:solidFill>
                  <a:sysClr val="windowText" lastClr="000000"/>
                </a:solidFill>
              </a:endParaRPr>
            </a:p>
          </p:txBody>
        </p:sp>
        <p:sp>
          <p:nvSpPr>
            <p:cNvPr id="97" name="Down Arrow 7">
              <a:extLst>
                <a:ext uri="{FF2B5EF4-FFF2-40B4-BE49-F238E27FC236}">
                  <a16:creationId xmlns="" xmlns:a16="http://schemas.microsoft.com/office/drawing/2014/main" id="{FD8722C9-68B9-47A2-922D-95AEED120675}"/>
                </a:ext>
              </a:extLst>
            </p:cNvPr>
            <p:cNvSpPr/>
            <p:nvPr/>
          </p:nvSpPr>
          <p:spPr>
            <a:xfrm>
              <a:off x="7707395" y="2582192"/>
              <a:ext cx="169091" cy="115391"/>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dirty="0">
                <a:solidFill>
                  <a:sysClr val="windowText" lastClr="000000"/>
                </a:solidFill>
              </a:endParaRPr>
            </a:p>
          </p:txBody>
        </p:sp>
        <p:sp>
          <p:nvSpPr>
            <p:cNvPr id="98" name="Down Arrow 7">
              <a:extLst>
                <a:ext uri="{FF2B5EF4-FFF2-40B4-BE49-F238E27FC236}">
                  <a16:creationId xmlns="" xmlns:a16="http://schemas.microsoft.com/office/drawing/2014/main" id="{0F9BD3DC-9393-4041-B2AD-E77E0B169531}"/>
                </a:ext>
              </a:extLst>
            </p:cNvPr>
            <p:cNvSpPr/>
            <p:nvPr/>
          </p:nvSpPr>
          <p:spPr>
            <a:xfrm>
              <a:off x="6887156" y="3278605"/>
              <a:ext cx="197854" cy="200545"/>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24">
                <a:defRPr/>
              </a:pPr>
              <a:endParaRPr lang="id-ID" sz="1800" kern="0" dirty="0">
                <a:solidFill>
                  <a:sysClr val="windowText" lastClr="000000"/>
                </a:solidFill>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210" y="159802"/>
            <a:ext cx="8228720" cy="92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Rectangle 78"/>
          <p:cNvSpPr/>
          <p:nvPr/>
        </p:nvSpPr>
        <p:spPr>
          <a:xfrm>
            <a:off x="2419369" y="152958"/>
            <a:ext cx="7733525" cy="1200323"/>
          </a:xfrm>
          <a:prstGeom prst="rect">
            <a:avLst/>
          </a:prstGeom>
        </p:spPr>
        <p:txBody>
          <a:bodyPr wrap="square" lIns="91432" tIns="45717" rIns="91432" bIns="45717">
            <a:spAutoFit/>
          </a:bodyPr>
          <a:lstStyle/>
          <a:p>
            <a:pPr algn="ctr"/>
            <a:r>
              <a:rPr lang="sv-SE" sz="2400" b="1" dirty="0">
                <a:solidFill>
                  <a:schemeClr val="bg1"/>
                </a:solidFill>
              </a:rPr>
              <a:t>Cascading Kinerja &amp; Anggaran Tahun </a:t>
            </a:r>
            <a:r>
              <a:rPr lang="sv-SE" sz="2400" b="1" dirty="0" smtClean="0">
                <a:solidFill>
                  <a:schemeClr val="bg1"/>
                </a:solidFill>
              </a:rPr>
              <a:t>2020</a:t>
            </a:r>
            <a:endParaRPr lang="sv-SE" sz="2400" b="1" dirty="0">
              <a:solidFill>
                <a:schemeClr val="bg1"/>
              </a:solidFill>
            </a:endParaRPr>
          </a:p>
          <a:p>
            <a:pPr algn="ctr"/>
            <a:r>
              <a:rPr lang="sv-SE" sz="2400" b="1" dirty="0">
                <a:solidFill>
                  <a:schemeClr val="bg1"/>
                </a:solidFill>
              </a:rPr>
              <a:t>(SASARAN 2) Bidang Perpustakaan</a:t>
            </a:r>
          </a:p>
          <a:p>
            <a:pPr algn="ctr"/>
            <a:r>
              <a:rPr lang="sv-SE" sz="2400" b="1" dirty="0"/>
              <a:t>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32" y="178293"/>
            <a:ext cx="915866" cy="120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93" y="7182864"/>
            <a:ext cx="9171741" cy="339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 xmlns:a16="http://schemas.microsoft.com/office/drawing/2014/main" id="{9C794D2D-6E60-4E27-840B-06BF84F59801}"/>
              </a:ext>
            </a:extLst>
          </p:cNvPr>
          <p:cNvSpPr/>
          <p:nvPr/>
        </p:nvSpPr>
        <p:spPr>
          <a:xfrm>
            <a:off x="1402440" y="2278414"/>
            <a:ext cx="1176091" cy="276999"/>
          </a:xfrm>
          <a:prstGeom prst="rect">
            <a:avLst/>
          </a:prstGeom>
        </p:spPr>
        <p:txBody>
          <a:bodyPr wrap="none">
            <a:spAutoFit/>
          </a:bodyPr>
          <a:lstStyle/>
          <a:p>
            <a:r>
              <a:rPr lang="en-US" sz="1200" dirty="0"/>
              <a:t>KEPALA DINAS</a:t>
            </a:r>
          </a:p>
        </p:txBody>
      </p:sp>
      <p:pic>
        <p:nvPicPr>
          <p:cNvPr id="3" name="Picture 2">
            <a:extLst>
              <a:ext uri="{FF2B5EF4-FFF2-40B4-BE49-F238E27FC236}">
                <a16:creationId xmlns="" xmlns:a16="http://schemas.microsoft.com/office/drawing/2014/main" id="{08C920BF-C4A7-4C7A-A4B1-94350E3452DD}"/>
              </a:ext>
            </a:extLst>
          </p:cNvPr>
          <p:cNvPicPr>
            <a:picLocks noChangeAspect="1"/>
          </p:cNvPicPr>
          <p:nvPr/>
        </p:nvPicPr>
        <p:blipFill>
          <a:blip r:embed="rId5"/>
          <a:stretch>
            <a:fillRect/>
          </a:stretch>
        </p:blipFill>
        <p:spPr>
          <a:xfrm>
            <a:off x="663221" y="2854773"/>
            <a:ext cx="2578832" cy="298730"/>
          </a:xfrm>
          <a:prstGeom prst="rect">
            <a:avLst/>
          </a:prstGeom>
        </p:spPr>
      </p:pic>
      <p:cxnSp>
        <p:nvCxnSpPr>
          <p:cNvPr id="81" name="Connector: Elbow 80">
            <a:extLst>
              <a:ext uri="{FF2B5EF4-FFF2-40B4-BE49-F238E27FC236}">
                <a16:creationId xmlns="" xmlns:a16="http://schemas.microsoft.com/office/drawing/2014/main" id="{A2B068FA-2C35-47A5-8EFC-E6B035CBAD1B}"/>
              </a:ext>
            </a:extLst>
          </p:cNvPr>
          <p:cNvCxnSpPr>
            <a:cxnSpLocks/>
            <a:endCxn id="10" idx="0"/>
          </p:cNvCxnSpPr>
          <p:nvPr/>
        </p:nvCxnSpPr>
        <p:spPr>
          <a:xfrm>
            <a:off x="8220550" y="3235627"/>
            <a:ext cx="1707321" cy="3014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 xmlns:a16="http://schemas.microsoft.com/office/drawing/2014/main" id="{EBFAC4F5-BE17-47CA-8500-EFFD09F50630}"/>
              </a:ext>
            </a:extLst>
          </p:cNvPr>
          <p:cNvPicPr>
            <a:picLocks noChangeAspect="1"/>
          </p:cNvPicPr>
          <p:nvPr/>
        </p:nvPicPr>
        <p:blipFill>
          <a:blip r:embed="rId6"/>
          <a:stretch>
            <a:fillRect/>
          </a:stretch>
        </p:blipFill>
        <p:spPr>
          <a:xfrm>
            <a:off x="4012238" y="2635383"/>
            <a:ext cx="4285859" cy="719390"/>
          </a:xfrm>
          <a:prstGeom prst="rect">
            <a:avLst/>
          </a:prstGeom>
        </p:spPr>
      </p:pic>
      <p:pic>
        <p:nvPicPr>
          <p:cNvPr id="85" name="Picture 84">
            <a:extLst>
              <a:ext uri="{FF2B5EF4-FFF2-40B4-BE49-F238E27FC236}">
                <a16:creationId xmlns="" xmlns:a16="http://schemas.microsoft.com/office/drawing/2014/main" id="{AC5CE5E6-F9C2-463F-9119-2AF25EB4DEE0}"/>
              </a:ext>
            </a:extLst>
          </p:cNvPr>
          <p:cNvPicPr>
            <a:picLocks noChangeAspect="1"/>
          </p:cNvPicPr>
          <p:nvPr/>
        </p:nvPicPr>
        <p:blipFill>
          <a:blip r:embed="rId7"/>
          <a:stretch>
            <a:fillRect/>
          </a:stretch>
        </p:blipFill>
        <p:spPr>
          <a:xfrm>
            <a:off x="4018867" y="3465326"/>
            <a:ext cx="4279230" cy="451143"/>
          </a:xfrm>
          <a:prstGeom prst="rect">
            <a:avLst/>
          </a:prstGeom>
        </p:spPr>
      </p:pic>
      <p:sp>
        <p:nvSpPr>
          <p:cNvPr id="92" name="Rectangle 91">
            <a:extLst>
              <a:ext uri="{FF2B5EF4-FFF2-40B4-BE49-F238E27FC236}">
                <a16:creationId xmlns="" xmlns:a16="http://schemas.microsoft.com/office/drawing/2014/main" id="{EA80FDFA-71B8-45D3-94D2-BF3A9EF0BB78}"/>
              </a:ext>
            </a:extLst>
          </p:cNvPr>
          <p:cNvSpPr/>
          <p:nvPr/>
        </p:nvSpPr>
        <p:spPr>
          <a:xfrm>
            <a:off x="4106061" y="3465326"/>
            <a:ext cx="3683331" cy="430887"/>
          </a:xfrm>
          <a:prstGeom prst="rect">
            <a:avLst/>
          </a:prstGeom>
        </p:spPr>
        <p:txBody>
          <a:bodyPr wrap="square">
            <a:spAutoFit/>
          </a:bodyPr>
          <a:lstStyle/>
          <a:p>
            <a:pPr algn="ctr"/>
            <a:r>
              <a:rPr lang="en-US" sz="1100" b="1" dirty="0" err="1">
                <a:solidFill>
                  <a:schemeClr val="bg1"/>
                </a:solidFill>
              </a:rPr>
              <a:t>Persentase</a:t>
            </a:r>
            <a:r>
              <a:rPr lang="en-US" sz="1100" b="1" dirty="0">
                <a:solidFill>
                  <a:schemeClr val="bg1"/>
                </a:solidFill>
              </a:rPr>
              <a:t> SDM </a:t>
            </a:r>
            <a:r>
              <a:rPr lang="en-US" sz="1100" b="1" dirty="0" err="1">
                <a:solidFill>
                  <a:schemeClr val="bg1"/>
                </a:solidFill>
              </a:rPr>
              <a:t>pengelola</a:t>
            </a:r>
            <a:r>
              <a:rPr lang="en-US" sz="1100" b="1" dirty="0">
                <a:solidFill>
                  <a:schemeClr val="bg1"/>
                </a:solidFill>
              </a:rPr>
              <a:t> </a:t>
            </a:r>
            <a:r>
              <a:rPr lang="en-US" sz="1100" b="1" dirty="0" err="1">
                <a:solidFill>
                  <a:schemeClr val="bg1"/>
                </a:solidFill>
              </a:rPr>
              <a:t>perpustakaan</a:t>
            </a:r>
            <a:r>
              <a:rPr lang="en-US" sz="1100" b="1" dirty="0">
                <a:solidFill>
                  <a:schemeClr val="bg1"/>
                </a:solidFill>
              </a:rPr>
              <a:t> yang </a:t>
            </a:r>
            <a:r>
              <a:rPr lang="en-US" sz="1100" b="1" dirty="0" err="1">
                <a:solidFill>
                  <a:schemeClr val="bg1"/>
                </a:solidFill>
              </a:rPr>
              <a:t>berkompeten</a:t>
            </a:r>
            <a:endParaRPr lang="en-US" sz="1100" b="1" dirty="0">
              <a:solidFill>
                <a:schemeClr val="bg1"/>
              </a:solidFill>
            </a:endParaRPr>
          </a:p>
        </p:txBody>
      </p:sp>
    </p:spTree>
    <p:extLst>
      <p:ext uri="{BB962C8B-B14F-4D97-AF65-F5344CB8AC3E}">
        <p14:creationId xmlns:p14="http://schemas.microsoft.com/office/powerpoint/2010/main" val="47877280"/>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096" y="224967"/>
            <a:ext cx="7530821" cy="91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219" y="214194"/>
            <a:ext cx="1060450" cy="113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71594" y="385550"/>
            <a:ext cx="6861320" cy="646325"/>
          </a:xfrm>
          <a:prstGeom prst="rect">
            <a:avLst/>
          </a:prstGeom>
          <a:noFill/>
        </p:spPr>
        <p:txBody>
          <a:bodyPr wrap="square" lIns="91432" tIns="45717" rIns="91432" bIns="45717" rtlCol="0">
            <a:spAutoFit/>
          </a:bodyPr>
          <a:lstStyle/>
          <a:p>
            <a:r>
              <a:rPr lang="sv-SE" b="1" dirty="0">
                <a:solidFill>
                  <a:schemeClr val="bg1"/>
                </a:solidFill>
                <a:latin typeface="Comic Sans MS" pitchFamily="66" charset="0"/>
              </a:rPr>
              <a:t>Cascading Kinerja &amp; Anggaran Tahun </a:t>
            </a:r>
            <a:r>
              <a:rPr lang="sv-SE" b="1" dirty="0" smtClean="0">
                <a:solidFill>
                  <a:schemeClr val="bg1"/>
                </a:solidFill>
                <a:latin typeface="Comic Sans MS" pitchFamily="66" charset="0"/>
              </a:rPr>
              <a:t>2020 </a:t>
            </a:r>
            <a:endParaRPr lang="sv-SE" b="1" dirty="0">
              <a:solidFill>
                <a:schemeClr val="bg1"/>
              </a:solidFill>
              <a:latin typeface="Comic Sans MS" pitchFamily="66" charset="0"/>
            </a:endParaRPr>
          </a:p>
          <a:p>
            <a:r>
              <a:rPr lang="sv-SE" b="1" dirty="0">
                <a:solidFill>
                  <a:schemeClr val="bg1"/>
                </a:solidFill>
                <a:latin typeface="Comic Sans MS" pitchFamily="66" charset="0"/>
              </a:rPr>
              <a:t>(SASARAN </a:t>
            </a:r>
            <a:r>
              <a:rPr lang="en-US" b="1" dirty="0">
                <a:solidFill>
                  <a:schemeClr val="bg1"/>
                </a:solidFill>
                <a:latin typeface="Comic Sans MS" pitchFamily="66" charset="0"/>
              </a:rPr>
              <a:t>1</a:t>
            </a:r>
            <a:r>
              <a:rPr lang="sv-SE" b="1" dirty="0">
                <a:solidFill>
                  <a:schemeClr val="bg1"/>
                </a:solidFill>
                <a:latin typeface="Comic Sans MS" pitchFamily="66" charset="0"/>
              </a:rPr>
              <a:t>) Bidang P</a:t>
            </a:r>
            <a:r>
              <a:rPr lang="id-ID" b="1" dirty="0">
                <a:solidFill>
                  <a:schemeClr val="bg1"/>
                </a:solidFill>
                <a:latin typeface="Comic Sans MS" pitchFamily="66" charset="0"/>
              </a:rPr>
              <a:t>enyelenggara Kearsipan</a:t>
            </a:r>
            <a:endParaRPr lang="sv-SE" b="1" dirty="0">
              <a:solidFill>
                <a:schemeClr val="bg1"/>
              </a:solidFill>
              <a:latin typeface="Comic Sans MS" pitchFamily="66" charset="0"/>
            </a:endParaRPr>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54" y="6871729"/>
            <a:ext cx="101504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5"/>
          <p:cNvGrpSpPr>
            <a:grpSpLocks noChangeAspect="1"/>
          </p:cNvGrpSpPr>
          <p:nvPr/>
        </p:nvGrpSpPr>
        <p:grpSpPr bwMode="auto">
          <a:xfrm>
            <a:off x="1259528" y="1217733"/>
            <a:ext cx="9829092" cy="5586591"/>
            <a:chOff x="179" y="1097"/>
            <a:chExt cx="6968" cy="3218"/>
          </a:xfrm>
        </p:grpSpPr>
        <p:sp>
          <p:nvSpPr>
            <p:cNvPr id="3" name="AutoShape 4"/>
            <p:cNvSpPr>
              <a:spLocks noChangeAspect="1" noChangeArrowheads="1" noTextEdit="1"/>
            </p:cNvSpPr>
            <p:nvPr/>
          </p:nvSpPr>
          <p:spPr bwMode="auto">
            <a:xfrm>
              <a:off x="378" y="1155"/>
              <a:ext cx="6736" cy="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4" name="Group 206"/>
            <p:cNvGrpSpPr>
              <a:grpSpLocks/>
            </p:cNvGrpSpPr>
            <p:nvPr/>
          </p:nvGrpSpPr>
          <p:grpSpPr bwMode="auto">
            <a:xfrm>
              <a:off x="179" y="1097"/>
              <a:ext cx="6968" cy="2991"/>
              <a:chOff x="179" y="1097"/>
              <a:chExt cx="6968" cy="2991"/>
            </a:xfrm>
          </p:grpSpPr>
          <p:sp>
            <p:nvSpPr>
              <p:cNvPr id="2306" name="Rectangle 6"/>
              <p:cNvSpPr>
                <a:spLocks noChangeArrowheads="1"/>
              </p:cNvSpPr>
              <p:nvPr/>
            </p:nvSpPr>
            <p:spPr bwMode="auto">
              <a:xfrm>
                <a:off x="378" y="1465"/>
                <a:ext cx="6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07" name="Rectangle 7"/>
              <p:cNvSpPr>
                <a:spLocks noChangeArrowheads="1"/>
              </p:cNvSpPr>
              <p:nvPr/>
            </p:nvSpPr>
            <p:spPr bwMode="auto">
              <a:xfrm>
                <a:off x="378" y="1606"/>
                <a:ext cx="6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08" name="Rectangle 8"/>
              <p:cNvSpPr>
                <a:spLocks noChangeArrowheads="1"/>
              </p:cNvSpPr>
              <p:nvPr/>
            </p:nvSpPr>
            <p:spPr bwMode="auto">
              <a:xfrm>
                <a:off x="378" y="1747"/>
                <a:ext cx="6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09" name="Rectangle 9"/>
              <p:cNvSpPr>
                <a:spLocks noChangeArrowheads="1"/>
              </p:cNvSpPr>
              <p:nvPr/>
            </p:nvSpPr>
            <p:spPr bwMode="auto">
              <a:xfrm>
                <a:off x="378" y="1887"/>
                <a:ext cx="6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10" name="Rectangle 10"/>
              <p:cNvSpPr>
                <a:spLocks noChangeArrowheads="1"/>
              </p:cNvSpPr>
              <p:nvPr/>
            </p:nvSpPr>
            <p:spPr bwMode="auto">
              <a:xfrm>
                <a:off x="179" y="2028"/>
                <a:ext cx="6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11" name="Rectangle 11"/>
              <p:cNvSpPr>
                <a:spLocks noChangeArrowheads="1"/>
              </p:cNvSpPr>
              <p:nvPr/>
            </p:nvSpPr>
            <p:spPr bwMode="auto">
              <a:xfrm>
                <a:off x="378" y="2169"/>
                <a:ext cx="6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12" name="Freeform 12"/>
              <p:cNvSpPr>
                <a:spLocks/>
              </p:cNvSpPr>
              <p:nvPr/>
            </p:nvSpPr>
            <p:spPr bwMode="auto">
              <a:xfrm>
                <a:off x="2674" y="1749"/>
                <a:ext cx="2036" cy="168"/>
              </a:xfrm>
              <a:custGeom>
                <a:avLst/>
                <a:gdLst>
                  <a:gd name="T0" fmla="*/ 0 w 12895"/>
                  <a:gd name="T1" fmla="*/ 370 h 2220"/>
                  <a:gd name="T2" fmla="*/ 370 w 12895"/>
                  <a:gd name="T3" fmla="*/ 0 h 2220"/>
                  <a:gd name="T4" fmla="*/ 12525 w 12895"/>
                  <a:gd name="T5" fmla="*/ 0 h 2220"/>
                  <a:gd name="T6" fmla="*/ 12895 w 12895"/>
                  <a:gd name="T7" fmla="*/ 370 h 2220"/>
                  <a:gd name="T8" fmla="*/ 12895 w 12895"/>
                  <a:gd name="T9" fmla="*/ 1850 h 2220"/>
                  <a:gd name="T10" fmla="*/ 12525 w 12895"/>
                  <a:gd name="T11" fmla="*/ 2220 h 2220"/>
                  <a:gd name="T12" fmla="*/ 370 w 12895"/>
                  <a:gd name="T13" fmla="*/ 2220 h 2220"/>
                  <a:gd name="T14" fmla="*/ 0 w 12895"/>
                  <a:gd name="T15" fmla="*/ 1850 h 2220"/>
                  <a:gd name="T16" fmla="*/ 0 w 12895"/>
                  <a:gd name="T17" fmla="*/ 370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95" h="2220">
                    <a:moveTo>
                      <a:pt x="0" y="370"/>
                    </a:moveTo>
                    <a:cubicBezTo>
                      <a:pt x="0" y="165"/>
                      <a:pt x="166" y="0"/>
                      <a:pt x="370" y="0"/>
                    </a:cubicBezTo>
                    <a:lnTo>
                      <a:pt x="12525" y="0"/>
                    </a:lnTo>
                    <a:cubicBezTo>
                      <a:pt x="12730" y="0"/>
                      <a:pt x="12895" y="165"/>
                      <a:pt x="12895" y="370"/>
                    </a:cubicBezTo>
                    <a:lnTo>
                      <a:pt x="12895" y="1850"/>
                    </a:lnTo>
                    <a:cubicBezTo>
                      <a:pt x="12895" y="2054"/>
                      <a:pt x="12730" y="2220"/>
                      <a:pt x="12525" y="2220"/>
                    </a:cubicBezTo>
                    <a:lnTo>
                      <a:pt x="370" y="2220"/>
                    </a:lnTo>
                    <a:cubicBezTo>
                      <a:pt x="166" y="2220"/>
                      <a:pt x="0" y="2054"/>
                      <a:pt x="0" y="1850"/>
                    </a:cubicBezTo>
                    <a:lnTo>
                      <a:pt x="0" y="370"/>
                    </a:lnTo>
                    <a:close/>
                  </a:path>
                </a:pathLst>
              </a:custGeom>
              <a:solidFill>
                <a:srgbClr val="CCC1D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314" name="Rectangle 14"/>
              <p:cNvSpPr>
                <a:spLocks noChangeArrowheads="1"/>
              </p:cNvSpPr>
              <p:nvPr/>
            </p:nvSpPr>
            <p:spPr bwMode="auto">
              <a:xfrm>
                <a:off x="2569" y="1867"/>
                <a:ext cx="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15" name="Rectangle 15"/>
              <p:cNvSpPr>
                <a:spLocks noChangeArrowheads="1"/>
              </p:cNvSpPr>
              <p:nvPr/>
            </p:nvSpPr>
            <p:spPr bwMode="auto">
              <a:xfrm>
                <a:off x="2913" y="1782"/>
                <a:ext cx="119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err="1">
                    <a:solidFill>
                      <a:srgbClr val="000000"/>
                    </a:solidFill>
                    <a:latin typeface="Comic Sans MS" pitchFamily="66" charset="0"/>
                    <a:cs typeface="Arial" pitchFamily="34" charset="0"/>
                  </a:rPr>
                  <a:t>Cakupan</a:t>
                </a:r>
                <a:r>
                  <a:rPr lang="en-US" sz="1000" b="1" dirty="0">
                    <a:solidFill>
                      <a:srgbClr val="000000"/>
                    </a:solidFill>
                    <a:latin typeface="Comic Sans MS" pitchFamily="66" charset="0"/>
                    <a:cs typeface="Arial" pitchFamily="34" charset="0"/>
                  </a:rPr>
                  <a:t> </a:t>
                </a:r>
                <a:r>
                  <a:rPr lang="en-US" sz="1000" b="1" dirty="0" err="1">
                    <a:solidFill>
                      <a:srgbClr val="000000"/>
                    </a:solidFill>
                    <a:latin typeface="Comic Sans MS" pitchFamily="66" charset="0"/>
                    <a:cs typeface="Arial" pitchFamily="34" charset="0"/>
                  </a:rPr>
                  <a:t>pelayanan</a:t>
                </a:r>
                <a:r>
                  <a:rPr lang="en-US" sz="1000" b="1" dirty="0">
                    <a:solidFill>
                      <a:srgbClr val="000000"/>
                    </a:solidFill>
                    <a:latin typeface="Comic Sans MS" pitchFamily="66" charset="0"/>
                    <a:cs typeface="Arial" pitchFamily="34" charset="0"/>
                  </a:rPr>
                  <a:t> </a:t>
                </a:r>
                <a:r>
                  <a:rPr lang="en-US" sz="1000" b="1" dirty="0" err="1">
                    <a:solidFill>
                      <a:srgbClr val="000000"/>
                    </a:solidFill>
                    <a:latin typeface="Comic Sans MS" pitchFamily="66" charset="0"/>
                    <a:cs typeface="Arial" pitchFamily="34" charset="0"/>
                  </a:rPr>
                  <a:t>akses</a:t>
                </a:r>
                <a:r>
                  <a:rPr lang="en-US" sz="1000" b="1" dirty="0">
                    <a:solidFill>
                      <a:srgbClr val="000000"/>
                    </a:solidFill>
                    <a:latin typeface="Comic Sans MS" pitchFamily="66" charset="0"/>
                    <a:cs typeface="Arial" pitchFamily="34" charset="0"/>
                  </a:rPr>
                  <a:t> </a:t>
                </a:r>
                <a:r>
                  <a:rPr lang="en-US" sz="1000" b="1" dirty="0" err="1">
                    <a:solidFill>
                      <a:srgbClr val="000000"/>
                    </a:solidFill>
                    <a:latin typeface="Comic Sans MS" pitchFamily="66" charset="0"/>
                    <a:cs typeface="Arial" pitchFamily="34" charset="0"/>
                  </a:rPr>
                  <a:t>arsip</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22" name="Rectangle 18"/>
              <p:cNvSpPr>
                <a:spLocks noChangeArrowheads="1"/>
              </p:cNvSpPr>
              <p:nvPr/>
            </p:nvSpPr>
            <p:spPr bwMode="auto">
              <a:xfrm>
                <a:off x="4049" y="1867"/>
                <a:ext cx="9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23" name="Rectangle 19"/>
              <p:cNvSpPr>
                <a:spLocks noChangeArrowheads="1"/>
              </p:cNvSpPr>
              <p:nvPr/>
            </p:nvSpPr>
            <p:spPr bwMode="auto">
              <a:xfrm>
                <a:off x="2569" y="1992"/>
                <a:ext cx="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24" name="Rectangle 20"/>
              <p:cNvSpPr>
                <a:spLocks noChangeArrowheads="1"/>
              </p:cNvSpPr>
              <p:nvPr/>
            </p:nvSpPr>
            <p:spPr bwMode="auto">
              <a:xfrm>
                <a:off x="2719" y="1992"/>
                <a:ext cx="35"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rgbClr val="000000"/>
                    </a:solidFill>
                    <a:effectLst/>
                    <a:latin typeface="Comic Sans MS" pitchFamily="66" charset="0"/>
                    <a:cs typeface="Arial" pitchFamily="34" charset="0"/>
                  </a:rPr>
                  <a:t> </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26" name="Rectangle 22"/>
              <p:cNvSpPr>
                <a:spLocks noChangeArrowheads="1"/>
              </p:cNvSpPr>
              <p:nvPr/>
            </p:nvSpPr>
            <p:spPr bwMode="auto">
              <a:xfrm>
                <a:off x="3968" y="1992"/>
                <a:ext cx="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28" name="Rectangle 24"/>
              <p:cNvSpPr>
                <a:spLocks noChangeArrowheads="1"/>
              </p:cNvSpPr>
              <p:nvPr/>
            </p:nvSpPr>
            <p:spPr bwMode="auto">
              <a:xfrm>
                <a:off x="4258" y="1992"/>
                <a:ext cx="9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rgbClr val="000000"/>
                    </a:solidFill>
                    <a:effectLst/>
                    <a:latin typeface="Comic Sans MS" pitchFamily="66" charset="0"/>
                    <a:cs typeface="Arial" pitchFamily="34" charset="0"/>
                  </a:rPr>
                  <a:t> </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29" name="Freeform 25"/>
              <p:cNvSpPr>
                <a:spLocks/>
              </p:cNvSpPr>
              <p:nvPr/>
            </p:nvSpPr>
            <p:spPr bwMode="auto">
              <a:xfrm>
                <a:off x="1705" y="1498"/>
                <a:ext cx="4292" cy="183"/>
              </a:xfrm>
              <a:custGeom>
                <a:avLst/>
                <a:gdLst>
                  <a:gd name="T0" fmla="*/ 0 w 16943"/>
                  <a:gd name="T1" fmla="*/ 183 h 1100"/>
                  <a:gd name="T2" fmla="*/ 183 w 16943"/>
                  <a:gd name="T3" fmla="*/ 0 h 1100"/>
                  <a:gd name="T4" fmla="*/ 16760 w 16943"/>
                  <a:gd name="T5" fmla="*/ 0 h 1100"/>
                  <a:gd name="T6" fmla="*/ 16943 w 16943"/>
                  <a:gd name="T7" fmla="*/ 183 h 1100"/>
                  <a:gd name="T8" fmla="*/ 16943 w 16943"/>
                  <a:gd name="T9" fmla="*/ 916 h 1100"/>
                  <a:gd name="T10" fmla="*/ 16760 w 16943"/>
                  <a:gd name="T11" fmla="*/ 1100 h 1100"/>
                  <a:gd name="T12" fmla="*/ 183 w 16943"/>
                  <a:gd name="T13" fmla="*/ 1100 h 1100"/>
                  <a:gd name="T14" fmla="*/ 0 w 16943"/>
                  <a:gd name="T15" fmla="*/ 916 h 1100"/>
                  <a:gd name="T16" fmla="*/ 0 w 16943"/>
                  <a:gd name="T17" fmla="*/ 183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43" h="1100">
                    <a:moveTo>
                      <a:pt x="0" y="183"/>
                    </a:moveTo>
                    <a:cubicBezTo>
                      <a:pt x="0" y="82"/>
                      <a:pt x="82" y="0"/>
                      <a:pt x="183" y="0"/>
                    </a:cubicBezTo>
                    <a:lnTo>
                      <a:pt x="16760" y="0"/>
                    </a:lnTo>
                    <a:cubicBezTo>
                      <a:pt x="16861" y="0"/>
                      <a:pt x="16943" y="82"/>
                      <a:pt x="16943" y="183"/>
                    </a:cubicBezTo>
                    <a:lnTo>
                      <a:pt x="16943" y="916"/>
                    </a:lnTo>
                    <a:cubicBezTo>
                      <a:pt x="16943" y="1017"/>
                      <a:pt x="16861" y="1100"/>
                      <a:pt x="16760" y="1100"/>
                    </a:cubicBezTo>
                    <a:lnTo>
                      <a:pt x="183" y="1100"/>
                    </a:lnTo>
                    <a:cubicBezTo>
                      <a:pt x="82" y="1100"/>
                      <a:pt x="0" y="1017"/>
                      <a:pt x="0" y="916"/>
                    </a:cubicBezTo>
                    <a:lnTo>
                      <a:pt x="0" y="183"/>
                    </a:ln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331" name="Rectangle 27"/>
              <p:cNvSpPr>
                <a:spLocks noChangeArrowheads="1"/>
              </p:cNvSpPr>
              <p:nvPr/>
            </p:nvSpPr>
            <p:spPr bwMode="auto">
              <a:xfrm>
                <a:off x="2453" y="16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33" name="Rectangle 29"/>
              <p:cNvSpPr>
                <a:spLocks noChangeArrowheads="1"/>
              </p:cNvSpPr>
              <p:nvPr/>
            </p:nvSpPr>
            <p:spPr bwMode="auto">
              <a:xfrm>
                <a:off x="2540" y="1638"/>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100" b="1" i="0" u="none" strike="noStrike" cap="none" normalizeH="0" baseline="0" dirty="0">
                    <a:ln>
                      <a:noFill/>
                    </a:ln>
                    <a:solidFill>
                      <a:srgbClr val="000000"/>
                    </a:solidFill>
                    <a:effectLst/>
                    <a:latin typeface="Calibri" pitchFamily="34" charset="0"/>
                    <a:cs typeface="Arial" pitchFamily="34" charset="0"/>
                  </a:rPr>
                  <a:t>  </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34" name="Rectangle 30"/>
              <p:cNvSpPr>
                <a:spLocks noChangeArrowheads="1"/>
              </p:cNvSpPr>
              <p:nvPr/>
            </p:nvSpPr>
            <p:spPr bwMode="auto">
              <a:xfrm>
                <a:off x="2616" y="16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35" name="Rectangle 31"/>
              <p:cNvSpPr>
                <a:spLocks noChangeArrowheads="1"/>
              </p:cNvSpPr>
              <p:nvPr/>
            </p:nvSpPr>
            <p:spPr bwMode="auto">
              <a:xfrm>
                <a:off x="3405" y="1638"/>
                <a:ext cx="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100" b="1"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40" name="Rectangle 32"/>
              <p:cNvSpPr>
                <a:spLocks noChangeArrowheads="1"/>
              </p:cNvSpPr>
              <p:nvPr/>
            </p:nvSpPr>
            <p:spPr bwMode="auto">
              <a:xfrm>
                <a:off x="3430" y="16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41" name="Rectangle 33"/>
              <p:cNvSpPr>
                <a:spLocks noChangeArrowheads="1"/>
              </p:cNvSpPr>
              <p:nvPr/>
            </p:nvSpPr>
            <p:spPr bwMode="auto">
              <a:xfrm>
                <a:off x="4189" y="1638"/>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100" b="1"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42" name="Rectangle 34"/>
              <p:cNvSpPr>
                <a:spLocks noChangeArrowheads="1"/>
              </p:cNvSpPr>
              <p:nvPr/>
            </p:nvSpPr>
            <p:spPr bwMode="auto">
              <a:xfrm>
                <a:off x="4214" y="16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43" name="Rectangle 35"/>
              <p:cNvSpPr>
                <a:spLocks noChangeArrowheads="1"/>
              </p:cNvSpPr>
              <p:nvPr/>
            </p:nvSpPr>
            <p:spPr bwMode="auto">
              <a:xfrm>
                <a:off x="5520" y="1638"/>
                <a:ext cx="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100" b="1"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46" name="Freeform 38"/>
              <p:cNvSpPr>
                <a:spLocks/>
              </p:cNvSpPr>
              <p:nvPr/>
            </p:nvSpPr>
            <p:spPr bwMode="auto">
              <a:xfrm>
                <a:off x="1364" y="1099"/>
                <a:ext cx="4572" cy="313"/>
              </a:xfrm>
              <a:custGeom>
                <a:avLst/>
                <a:gdLst>
                  <a:gd name="T0" fmla="*/ 0 w 21682"/>
                  <a:gd name="T1" fmla="*/ 352 h 2113"/>
                  <a:gd name="T2" fmla="*/ 352 w 21682"/>
                  <a:gd name="T3" fmla="*/ 0 h 2113"/>
                  <a:gd name="T4" fmla="*/ 21330 w 21682"/>
                  <a:gd name="T5" fmla="*/ 0 h 2113"/>
                  <a:gd name="T6" fmla="*/ 21682 w 21682"/>
                  <a:gd name="T7" fmla="*/ 352 h 2113"/>
                  <a:gd name="T8" fmla="*/ 21682 w 21682"/>
                  <a:gd name="T9" fmla="*/ 1761 h 2113"/>
                  <a:gd name="T10" fmla="*/ 21330 w 21682"/>
                  <a:gd name="T11" fmla="*/ 2113 h 2113"/>
                  <a:gd name="T12" fmla="*/ 352 w 21682"/>
                  <a:gd name="T13" fmla="*/ 2113 h 2113"/>
                  <a:gd name="T14" fmla="*/ 0 w 21682"/>
                  <a:gd name="T15" fmla="*/ 1761 h 2113"/>
                  <a:gd name="T16" fmla="*/ 0 w 21682"/>
                  <a:gd name="T17" fmla="*/ 352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82" h="2113">
                    <a:moveTo>
                      <a:pt x="0" y="352"/>
                    </a:moveTo>
                    <a:cubicBezTo>
                      <a:pt x="0" y="158"/>
                      <a:pt x="158" y="0"/>
                      <a:pt x="352" y="0"/>
                    </a:cubicBezTo>
                    <a:lnTo>
                      <a:pt x="21330" y="0"/>
                    </a:lnTo>
                    <a:cubicBezTo>
                      <a:pt x="21524" y="0"/>
                      <a:pt x="21682" y="158"/>
                      <a:pt x="21682" y="352"/>
                    </a:cubicBezTo>
                    <a:lnTo>
                      <a:pt x="21682" y="1761"/>
                    </a:lnTo>
                    <a:cubicBezTo>
                      <a:pt x="21682" y="1955"/>
                      <a:pt x="21524" y="2113"/>
                      <a:pt x="21330" y="2113"/>
                    </a:cubicBezTo>
                    <a:lnTo>
                      <a:pt x="352" y="2113"/>
                    </a:lnTo>
                    <a:cubicBezTo>
                      <a:pt x="158" y="2113"/>
                      <a:pt x="0" y="1955"/>
                      <a:pt x="0" y="1761"/>
                    </a:cubicBezTo>
                    <a:lnTo>
                      <a:pt x="0" y="352"/>
                    </a:lnTo>
                    <a:close/>
                  </a:path>
                </a:pathLst>
              </a:custGeom>
              <a:solidFill>
                <a:srgbClr val="FAC09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47" name="Freeform 39"/>
              <p:cNvSpPr>
                <a:spLocks noEditPoints="1"/>
              </p:cNvSpPr>
              <p:nvPr/>
            </p:nvSpPr>
            <p:spPr bwMode="auto">
              <a:xfrm>
                <a:off x="1357" y="1097"/>
                <a:ext cx="4586" cy="331"/>
              </a:xfrm>
              <a:custGeom>
                <a:avLst/>
                <a:gdLst>
                  <a:gd name="T0" fmla="*/ 2 w 4586"/>
                  <a:gd name="T1" fmla="*/ 51 h 361"/>
                  <a:gd name="T2" fmla="*/ 10 w 4586"/>
                  <a:gd name="T3" fmla="*/ 33 h 361"/>
                  <a:gd name="T4" fmla="*/ 24 w 4586"/>
                  <a:gd name="T5" fmla="*/ 18 h 361"/>
                  <a:gd name="T6" fmla="*/ 42 w 4586"/>
                  <a:gd name="T7" fmla="*/ 7 h 361"/>
                  <a:gd name="T8" fmla="*/ 65 w 4586"/>
                  <a:gd name="T9" fmla="*/ 1 h 361"/>
                  <a:gd name="T10" fmla="*/ 4505 w 4586"/>
                  <a:gd name="T11" fmla="*/ 0 h 361"/>
                  <a:gd name="T12" fmla="*/ 4528 w 4586"/>
                  <a:gd name="T13" fmla="*/ 2 h 361"/>
                  <a:gd name="T14" fmla="*/ 4550 w 4586"/>
                  <a:gd name="T15" fmla="*/ 10 h 361"/>
                  <a:gd name="T16" fmla="*/ 4567 w 4586"/>
                  <a:gd name="T17" fmla="*/ 23 h 361"/>
                  <a:gd name="T18" fmla="*/ 4579 w 4586"/>
                  <a:gd name="T19" fmla="*/ 38 h 361"/>
                  <a:gd name="T20" fmla="*/ 4585 w 4586"/>
                  <a:gd name="T21" fmla="*/ 57 h 361"/>
                  <a:gd name="T22" fmla="*/ 4586 w 4586"/>
                  <a:gd name="T23" fmla="*/ 304 h 361"/>
                  <a:gd name="T24" fmla="*/ 4579 w 4586"/>
                  <a:gd name="T25" fmla="*/ 322 h 361"/>
                  <a:gd name="T26" fmla="*/ 4567 w 4586"/>
                  <a:gd name="T27" fmla="*/ 338 h 361"/>
                  <a:gd name="T28" fmla="*/ 4550 w 4586"/>
                  <a:gd name="T29" fmla="*/ 350 h 361"/>
                  <a:gd name="T30" fmla="*/ 4529 w 4586"/>
                  <a:gd name="T31" fmla="*/ 359 h 361"/>
                  <a:gd name="T32" fmla="*/ 4505 w 4586"/>
                  <a:gd name="T33" fmla="*/ 361 h 361"/>
                  <a:gd name="T34" fmla="*/ 65 w 4586"/>
                  <a:gd name="T35" fmla="*/ 360 h 361"/>
                  <a:gd name="T36" fmla="*/ 43 w 4586"/>
                  <a:gd name="T37" fmla="*/ 354 h 361"/>
                  <a:gd name="T38" fmla="*/ 24 w 4586"/>
                  <a:gd name="T39" fmla="*/ 343 h 361"/>
                  <a:gd name="T40" fmla="*/ 10 w 4586"/>
                  <a:gd name="T41" fmla="*/ 328 h 361"/>
                  <a:gd name="T42" fmla="*/ 2 w 4586"/>
                  <a:gd name="T43" fmla="*/ 311 h 361"/>
                  <a:gd name="T44" fmla="*/ 0 w 4586"/>
                  <a:gd name="T45" fmla="*/ 63 h 361"/>
                  <a:gd name="T46" fmla="*/ 16 w 4586"/>
                  <a:gd name="T47" fmla="*/ 308 h 361"/>
                  <a:gd name="T48" fmla="*/ 22 w 4586"/>
                  <a:gd name="T49" fmla="*/ 322 h 361"/>
                  <a:gd name="T50" fmla="*/ 34 w 4586"/>
                  <a:gd name="T51" fmla="*/ 335 h 361"/>
                  <a:gd name="T52" fmla="*/ 49 w 4586"/>
                  <a:gd name="T53" fmla="*/ 344 h 361"/>
                  <a:gd name="T54" fmla="*/ 68 w 4586"/>
                  <a:gd name="T55" fmla="*/ 349 h 361"/>
                  <a:gd name="T56" fmla="*/ 4504 w 4586"/>
                  <a:gd name="T57" fmla="*/ 350 h 361"/>
                  <a:gd name="T58" fmla="*/ 4524 w 4586"/>
                  <a:gd name="T59" fmla="*/ 348 h 361"/>
                  <a:gd name="T60" fmla="*/ 4542 w 4586"/>
                  <a:gd name="T61" fmla="*/ 341 h 361"/>
                  <a:gd name="T62" fmla="*/ 4556 w 4586"/>
                  <a:gd name="T63" fmla="*/ 331 h 361"/>
                  <a:gd name="T64" fmla="*/ 4566 w 4586"/>
                  <a:gd name="T65" fmla="*/ 318 h 361"/>
                  <a:gd name="T66" fmla="*/ 4571 w 4586"/>
                  <a:gd name="T67" fmla="*/ 303 h 361"/>
                  <a:gd name="T68" fmla="*/ 4571 w 4586"/>
                  <a:gd name="T69" fmla="*/ 58 h 361"/>
                  <a:gd name="T70" fmla="*/ 4567 w 4586"/>
                  <a:gd name="T71" fmla="*/ 43 h 361"/>
                  <a:gd name="T72" fmla="*/ 4557 w 4586"/>
                  <a:gd name="T73" fmla="*/ 30 h 361"/>
                  <a:gd name="T74" fmla="*/ 4542 w 4586"/>
                  <a:gd name="T75" fmla="*/ 20 h 361"/>
                  <a:gd name="T76" fmla="*/ 4525 w 4586"/>
                  <a:gd name="T77" fmla="*/ 13 h 361"/>
                  <a:gd name="T78" fmla="*/ 4505 w 4586"/>
                  <a:gd name="T79" fmla="*/ 10 h 361"/>
                  <a:gd name="T80" fmla="*/ 68 w 4586"/>
                  <a:gd name="T81" fmla="*/ 12 h 361"/>
                  <a:gd name="T82" fmla="*/ 50 w 4586"/>
                  <a:gd name="T83" fmla="*/ 17 h 361"/>
                  <a:gd name="T84" fmla="*/ 34 w 4586"/>
                  <a:gd name="T85" fmla="*/ 26 h 361"/>
                  <a:gd name="T86" fmla="*/ 23 w 4586"/>
                  <a:gd name="T87" fmla="*/ 38 h 361"/>
                  <a:gd name="T88" fmla="*/ 16 w 4586"/>
                  <a:gd name="T89" fmla="*/ 52 h 361"/>
                  <a:gd name="T90" fmla="*/ 14 w 4586"/>
                  <a:gd name="T91" fmla="*/ 297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86" h="361">
                    <a:moveTo>
                      <a:pt x="0" y="63"/>
                    </a:moveTo>
                    <a:lnTo>
                      <a:pt x="1" y="57"/>
                    </a:lnTo>
                    <a:lnTo>
                      <a:pt x="2" y="51"/>
                    </a:lnTo>
                    <a:lnTo>
                      <a:pt x="4" y="45"/>
                    </a:lnTo>
                    <a:lnTo>
                      <a:pt x="7" y="39"/>
                    </a:lnTo>
                    <a:lnTo>
                      <a:pt x="10" y="33"/>
                    </a:lnTo>
                    <a:lnTo>
                      <a:pt x="14" y="28"/>
                    </a:lnTo>
                    <a:lnTo>
                      <a:pt x="19" y="23"/>
                    </a:lnTo>
                    <a:lnTo>
                      <a:pt x="24" y="18"/>
                    </a:lnTo>
                    <a:lnTo>
                      <a:pt x="29" y="14"/>
                    </a:lnTo>
                    <a:lnTo>
                      <a:pt x="36" y="11"/>
                    </a:lnTo>
                    <a:lnTo>
                      <a:pt x="42" y="7"/>
                    </a:lnTo>
                    <a:lnTo>
                      <a:pt x="50" y="5"/>
                    </a:lnTo>
                    <a:lnTo>
                      <a:pt x="57" y="2"/>
                    </a:lnTo>
                    <a:lnTo>
                      <a:pt x="65" y="1"/>
                    </a:lnTo>
                    <a:lnTo>
                      <a:pt x="73" y="0"/>
                    </a:lnTo>
                    <a:lnTo>
                      <a:pt x="81" y="0"/>
                    </a:lnTo>
                    <a:lnTo>
                      <a:pt x="4505" y="0"/>
                    </a:lnTo>
                    <a:lnTo>
                      <a:pt x="4512" y="0"/>
                    </a:lnTo>
                    <a:lnTo>
                      <a:pt x="4521" y="1"/>
                    </a:lnTo>
                    <a:lnTo>
                      <a:pt x="4528" y="2"/>
                    </a:lnTo>
                    <a:lnTo>
                      <a:pt x="4536" y="4"/>
                    </a:lnTo>
                    <a:lnTo>
                      <a:pt x="4543" y="7"/>
                    </a:lnTo>
                    <a:lnTo>
                      <a:pt x="4550" y="10"/>
                    </a:lnTo>
                    <a:lnTo>
                      <a:pt x="4556" y="14"/>
                    </a:lnTo>
                    <a:lnTo>
                      <a:pt x="4562" y="18"/>
                    </a:lnTo>
                    <a:lnTo>
                      <a:pt x="4567" y="23"/>
                    </a:lnTo>
                    <a:lnTo>
                      <a:pt x="4572" y="27"/>
                    </a:lnTo>
                    <a:lnTo>
                      <a:pt x="4576" y="33"/>
                    </a:lnTo>
                    <a:lnTo>
                      <a:pt x="4579" y="38"/>
                    </a:lnTo>
                    <a:lnTo>
                      <a:pt x="4582" y="44"/>
                    </a:lnTo>
                    <a:lnTo>
                      <a:pt x="4584" y="50"/>
                    </a:lnTo>
                    <a:lnTo>
                      <a:pt x="4585" y="57"/>
                    </a:lnTo>
                    <a:lnTo>
                      <a:pt x="4586" y="63"/>
                    </a:lnTo>
                    <a:lnTo>
                      <a:pt x="4586" y="297"/>
                    </a:lnTo>
                    <a:lnTo>
                      <a:pt x="4586" y="304"/>
                    </a:lnTo>
                    <a:lnTo>
                      <a:pt x="4584" y="310"/>
                    </a:lnTo>
                    <a:lnTo>
                      <a:pt x="4582" y="316"/>
                    </a:lnTo>
                    <a:lnTo>
                      <a:pt x="4579" y="322"/>
                    </a:lnTo>
                    <a:lnTo>
                      <a:pt x="4576" y="328"/>
                    </a:lnTo>
                    <a:lnTo>
                      <a:pt x="4572" y="333"/>
                    </a:lnTo>
                    <a:lnTo>
                      <a:pt x="4567" y="338"/>
                    </a:lnTo>
                    <a:lnTo>
                      <a:pt x="4562" y="342"/>
                    </a:lnTo>
                    <a:lnTo>
                      <a:pt x="4556" y="347"/>
                    </a:lnTo>
                    <a:lnTo>
                      <a:pt x="4550" y="350"/>
                    </a:lnTo>
                    <a:lnTo>
                      <a:pt x="4544" y="354"/>
                    </a:lnTo>
                    <a:lnTo>
                      <a:pt x="4536" y="356"/>
                    </a:lnTo>
                    <a:lnTo>
                      <a:pt x="4529" y="359"/>
                    </a:lnTo>
                    <a:lnTo>
                      <a:pt x="4521" y="360"/>
                    </a:lnTo>
                    <a:lnTo>
                      <a:pt x="4513" y="361"/>
                    </a:lnTo>
                    <a:lnTo>
                      <a:pt x="4505" y="361"/>
                    </a:lnTo>
                    <a:lnTo>
                      <a:pt x="81" y="361"/>
                    </a:lnTo>
                    <a:lnTo>
                      <a:pt x="74" y="361"/>
                    </a:lnTo>
                    <a:lnTo>
                      <a:pt x="65" y="360"/>
                    </a:lnTo>
                    <a:lnTo>
                      <a:pt x="58" y="359"/>
                    </a:lnTo>
                    <a:lnTo>
                      <a:pt x="50" y="357"/>
                    </a:lnTo>
                    <a:lnTo>
                      <a:pt x="43" y="354"/>
                    </a:lnTo>
                    <a:lnTo>
                      <a:pt x="36" y="351"/>
                    </a:lnTo>
                    <a:lnTo>
                      <a:pt x="30" y="347"/>
                    </a:lnTo>
                    <a:lnTo>
                      <a:pt x="24" y="343"/>
                    </a:lnTo>
                    <a:lnTo>
                      <a:pt x="19" y="338"/>
                    </a:lnTo>
                    <a:lnTo>
                      <a:pt x="14" y="333"/>
                    </a:lnTo>
                    <a:lnTo>
                      <a:pt x="10" y="328"/>
                    </a:lnTo>
                    <a:lnTo>
                      <a:pt x="7" y="322"/>
                    </a:lnTo>
                    <a:lnTo>
                      <a:pt x="4" y="317"/>
                    </a:lnTo>
                    <a:lnTo>
                      <a:pt x="2" y="311"/>
                    </a:lnTo>
                    <a:lnTo>
                      <a:pt x="1" y="304"/>
                    </a:lnTo>
                    <a:lnTo>
                      <a:pt x="0" y="298"/>
                    </a:lnTo>
                    <a:lnTo>
                      <a:pt x="0" y="63"/>
                    </a:lnTo>
                    <a:close/>
                    <a:moveTo>
                      <a:pt x="14" y="297"/>
                    </a:moveTo>
                    <a:lnTo>
                      <a:pt x="15" y="303"/>
                    </a:lnTo>
                    <a:lnTo>
                      <a:pt x="16" y="308"/>
                    </a:lnTo>
                    <a:lnTo>
                      <a:pt x="17" y="313"/>
                    </a:lnTo>
                    <a:lnTo>
                      <a:pt x="19" y="318"/>
                    </a:lnTo>
                    <a:lnTo>
                      <a:pt x="22" y="322"/>
                    </a:lnTo>
                    <a:lnTo>
                      <a:pt x="25" y="327"/>
                    </a:lnTo>
                    <a:lnTo>
                      <a:pt x="29" y="331"/>
                    </a:lnTo>
                    <a:lnTo>
                      <a:pt x="34" y="335"/>
                    </a:lnTo>
                    <a:lnTo>
                      <a:pt x="38" y="338"/>
                    </a:lnTo>
                    <a:lnTo>
                      <a:pt x="44" y="341"/>
                    </a:lnTo>
                    <a:lnTo>
                      <a:pt x="49" y="344"/>
                    </a:lnTo>
                    <a:lnTo>
                      <a:pt x="55" y="346"/>
                    </a:lnTo>
                    <a:lnTo>
                      <a:pt x="61" y="348"/>
                    </a:lnTo>
                    <a:lnTo>
                      <a:pt x="68" y="349"/>
                    </a:lnTo>
                    <a:lnTo>
                      <a:pt x="74" y="350"/>
                    </a:lnTo>
                    <a:lnTo>
                      <a:pt x="81" y="350"/>
                    </a:lnTo>
                    <a:lnTo>
                      <a:pt x="4504" y="350"/>
                    </a:lnTo>
                    <a:lnTo>
                      <a:pt x="4511" y="350"/>
                    </a:lnTo>
                    <a:lnTo>
                      <a:pt x="4518" y="349"/>
                    </a:lnTo>
                    <a:lnTo>
                      <a:pt x="4524" y="348"/>
                    </a:lnTo>
                    <a:lnTo>
                      <a:pt x="4530" y="346"/>
                    </a:lnTo>
                    <a:lnTo>
                      <a:pt x="4536" y="344"/>
                    </a:lnTo>
                    <a:lnTo>
                      <a:pt x="4542" y="341"/>
                    </a:lnTo>
                    <a:lnTo>
                      <a:pt x="4547" y="338"/>
                    </a:lnTo>
                    <a:lnTo>
                      <a:pt x="4552" y="335"/>
                    </a:lnTo>
                    <a:lnTo>
                      <a:pt x="4556" y="331"/>
                    </a:lnTo>
                    <a:lnTo>
                      <a:pt x="4560" y="327"/>
                    </a:lnTo>
                    <a:lnTo>
                      <a:pt x="4563" y="323"/>
                    </a:lnTo>
                    <a:lnTo>
                      <a:pt x="4566" y="318"/>
                    </a:lnTo>
                    <a:lnTo>
                      <a:pt x="4569" y="314"/>
                    </a:lnTo>
                    <a:lnTo>
                      <a:pt x="4570" y="308"/>
                    </a:lnTo>
                    <a:lnTo>
                      <a:pt x="4571" y="303"/>
                    </a:lnTo>
                    <a:lnTo>
                      <a:pt x="4572" y="297"/>
                    </a:lnTo>
                    <a:lnTo>
                      <a:pt x="4572" y="64"/>
                    </a:lnTo>
                    <a:lnTo>
                      <a:pt x="4571" y="58"/>
                    </a:lnTo>
                    <a:lnTo>
                      <a:pt x="4570" y="53"/>
                    </a:lnTo>
                    <a:lnTo>
                      <a:pt x="4569" y="48"/>
                    </a:lnTo>
                    <a:lnTo>
                      <a:pt x="4567" y="43"/>
                    </a:lnTo>
                    <a:lnTo>
                      <a:pt x="4564" y="39"/>
                    </a:lnTo>
                    <a:lnTo>
                      <a:pt x="4560" y="34"/>
                    </a:lnTo>
                    <a:lnTo>
                      <a:pt x="4557" y="30"/>
                    </a:lnTo>
                    <a:lnTo>
                      <a:pt x="4552" y="26"/>
                    </a:lnTo>
                    <a:lnTo>
                      <a:pt x="4548" y="23"/>
                    </a:lnTo>
                    <a:lnTo>
                      <a:pt x="4542" y="20"/>
                    </a:lnTo>
                    <a:lnTo>
                      <a:pt x="4537" y="17"/>
                    </a:lnTo>
                    <a:lnTo>
                      <a:pt x="4531" y="15"/>
                    </a:lnTo>
                    <a:lnTo>
                      <a:pt x="4525" y="13"/>
                    </a:lnTo>
                    <a:lnTo>
                      <a:pt x="4518" y="12"/>
                    </a:lnTo>
                    <a:lnTo>
                      <a:pt x="4512" y="11"/>
                    </a:lnTo>
                    <a:lnTo>
                      <a:pt x="4505" y="10"/>
                    </a:lnTo>
                    <a:lnTo>
                      <a:pt x="82" y="10"/>
                    </a:lnTo>
                    <a:lnTo>
                      <a:pt x="75" y="11"/>
                    </a:lnTo>
                    <a:lnTo>
                      <a:pt x="68" y="12"/>
                    </a:lnTo>
                    <a:lnTo>
                      <a:pt x="62" y="13"/>
                    </a:lnTo>
                    <a:lnTo>
                      <a:pt x="56" y="15"/>
                    </a:lnTo>
                    <a:lnTo>
                      <a:pt x="50" y="17"/>
                    </a:lnTo>
                    <a:lnTo>
                      <a:pt x="44" y="19"/>
                    </a:lnTo>
                    <a:lnTo>
                      <a:pt x="39" y="22"/>
                    </a:lnTo>
                    <a:lnTo>
                      <a:pt x="34" y="26"/>
                    </a:lnTo>
                    <a:lnTo>
                      <a:pt x="30" y="30"/>
                    </a:lnTo>
                    <a:lnTo>
                      <a:pt x="26" y="34"/>
                    </a:lnTo>
                    <a:lnTo>
                      <a:pt x="23" y="38"/>
                    </a:lnTo>
                    <a:lnTo>
                      <a:pt x="20" y="43"/>
                    </a:lnTo>
                    <a:lnTo>
                      <a:pt x="17" y="48"/>
                    </a:lnTo>
                    <a:lnTo>
                      <a:pt x="16" y="52"/>
                    </a:lnTo>
                    <a:lnTo>
                      <a:pt x="15" y="58"/>
                    </a:lnTo>
                    <a:lnTo>
                      <a:pt x="14" y="63"/>
                    </a:lnTo>
                    <a:lnTo>
                      <a:pt x="14" y="29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48" name="Rectangle 40"/>
              <p:cNvSpPr>
                <a:spLocks noChangeArrowheads="1"/>
              </p:cNvSpPr>
              <p:nvPr/>
            </p:nvSpPr>
            <p:spPr bwMode="auto">
              <a:xfrm>
                <a:off x="2137" y="1157"/>
                <a:ext cx="338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defTabSz="914400" fontAlgn="base">
                  <a:spcBef>
                    <a:spcPct val="0"/>
                  </a:spcBef>
                  <a:spcAft>
                    <a:spcPct val="0"/>
                  </a:spcAft>
                </a:pPr>
                <a:r>
                  <a:rPr lang="id-ID" sz="1100" b="1" dirty="0">
                    <a:solidFill>
                      <a:srgbClr val="000000"/>
                    </a:solidFill>
                    <a:latin typeface="Comic Sans MS" pitchFamily="66" charset="0"/>
                    <a:cs typeface="Arial" pitchFamily="34" charset="0"/>
                  </a:rPr>
                  <a:t>Miningkatnya kualitas layanan akses arsip yang sesuai dengan ketentuan peraturan perundang-undangan</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49" name="Rectangle 41"/>
              <p:cNvSpPr>
                <a:spLocks noChangeArrowheads="1"/>
              </p:cNvSpPr>
              <p:nvPr/>
            </p:nvSpPr>
            <p:spPr bwMode="auto">
              <a:xfrm>
                <a:off x="5099" y="1233"/>
                <a:ext cx="10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100" b="1"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50" name="Rectangle 42"/>
              <p:cNvSpPr>
                <a:spLocks noChangeArrowheads="1"/>
              </p:cNvSpPr>
              <p:nvPr/>
            </p:nvSpPr>
            <p:spPr bwMode="auto">
              <a:xfrm>
                <a:off x="5148" y="1233"/>
                <a:ext cx="10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100" b="1"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52" name="Freeform 44"/>
              <p:cNvSpPr>
                <a:spLocks noEditPoints="1"/>
              </p:cNvSpPr>
              <p:nvPr/>
            </p:nvSpPr>
            <p:spPr bwMode="auto">
              <a:xfrm>
                <a:off x="3741" y="1419"/>
                <a:ext cx="91" cy="85"/>
              </a:xfrm>
              <a:custGeom>
                <a:avLst/>
                <a:gdLst>
                  <a:gd name="T0" fmla="*/ 0 w 673"/>
                  <a:gd name="T1" fmla="*/ 49 h 105"/>
                  <a:gd name="T2" fmla="*/ 1 w 673"/>
                  <a:gd name="T3" fmla="*/ 47 h 105"/>
                  <a:gd name="T4" fmla="*/ 197 w 673"/>
                  <a:gd name="T5" fmla="*/ 47 h 105"/>
                  <a:gd name="T6" fmla="*/ 190 w 673"/>
                  <a:gd name="T7" fmla="*/ 52 h 105"/>
                  <a:gd name="T8" fmla="*/ 190 w 673"/>
                  <a:gd name="T9" fmla="*/ 0 h 105"/>
                  <a:gd name="T10" fmla="*/ 484 w 673"/>
                  <a:gd name="T11" fmla="*/ 0 h 105"/>
                  <a:gd name="T12" fmla="*/ 484 w 673"/>
                  <a:gd name="T13" fmla="*/ 52 h 105"/>
                  <a:gd name="T14" fmla="*/ 477 w 673"/>
                  <a:gd name="T15" fmla="*/ 47 h 105"/>
                  <a:gd name="T16" fmla="*/ 673 w 673"/>
                  <a:gd name="T17" fmla="*/ 47 h 105"/>
                  <a:gd name="T18" fmla="*/ 673 w 673"/>
                  <a:gd name="T19" fmla="*/ 49 h 105"/>
                  <a:gd name="T20" fmla="*/ 337 w 673"/>
                  <a:gd name="T21" fmla="*/ 105 h 105"/>
                  <a:gd name="T22" fmla="*/ 0 w 673"/>
                  <a:gd name="T23" fmla="*/ 49 h 105"/>
                  <a:gd name="T24" fmla="*/ 338 w 673"/>
                  <a:gd name="T25" fmla="*/ 94 h 105"/>
                  <a:gd name="T26" fmla="*/ 335 w 673"/>
                  <a:gd name="T27" fmla="*/ 94 h 105"/>
                  <a:gd name="T28" fmla="*/ 616 w 673"/>
                  <a:gd name="T29" fmla="*/ 47 h 105"/>
                  <a:gd name="T30" fmla="*/ 617 w 673"/>
                  <a:gd name="T31" fmla="*/ 58 h 105"/>
                  <a:gd name="T32" fmla="*/ 470 w 673"/>
                  <a:gd name="T33" fmla="*/ 58 h 105"/>
                  <a:gd name="T34" fmla="*/ 470 w 673"/>
                  <a:gd name="T35" fmla="*/ 5 h 105"/>
                  <a:gd name="T36" fmla="*/ 477 w 673"/>
                  <a:gd name="T37" fmla="*/ 11 h 105"/>
                  <a:gd name="T38" fmla="*/ 197 w 673"/>
                  <a:gd name="T39" fmla="*/ 11 h 105"/>
                  <a:gd name="T40" fmla="*/ 204 w 673"/>
                  <a:gd name="T41" fmla="*/ 5 h 105"/>
                  <a:gd name="T42" fmla="*/ 204 w 673"/>
                  <a:gd name="T43" fmla="*/ 58 h 105"/>
                  <a:gd name="T44" fmla="*/ 57 w 673"/>
                  <a:gd name="T45" fmla="*/ 58 h 105"/>
                  <a:gd name="T46" fmla="*/ 58 w 673"/>
                  <a:gd name="T47" fmla="*/ 47 h 105"/>
                  <a:gd name="T48" fmla="*/ 338 w 673"/>
                  <a:gd name="T49"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3" h="105">
                    <a:moveTo>
                      <a:pt x="0" y="49"/>
                    </a:moveTo>
                    <a:lnTo>
                      <a:pt x="1" y="47"/>
                    </a:lnTo>
                    <a:lnTo>
                      <a:pt x="197" y="47"/>
                    </a:lnTo>
                    <a:lnTo>
                      <a:pt x="190" y="52"/>
                    </a:lnTo>
                    <a:lnTo>
                      <a:pt x="190" y="0"/>
                    </a:lnTo>
                    <a:lnTo>
                      <a:pt x="484" y="0"/>
                    </a:lnTo>
                    <a:lnTo>
                      <a:pt x="484" y="52"/>
                    </a:lnTo>
                    <a:lnTo>
                      <a:pt x="477" y="47"/>
                    </a:lnTo>
                    <a:lnTo>
                      <a:pt x="673" y="47"/>
                    </a:lnTo>
                    <a:lnTo>
                      <a:pt x="673" y="49"/>
                    </a:lnTo>
                    <a:lnTo>
                      <a:pt x="337" y="105"/>
                    </a:lnTo>
                    <a:lnTo>
                      <a:pt x="0" y="49"/>
                    </a:lnTo>
                    <a:close/>
                    <a:moveTo>
                      <a:pt x="338" y="94"/>
                    </a:moveTo>
                    <a:lnTo>
                      <a:pt x="335" y="94"/>
                    </a:lnTo>
                    <a:lnTo>
                      <a:pt x="616" y="47"/>
                    </a:lnTo>
                    <a:lnTo>
                      <a:pt x="617" y="58"/>
                    </a:lnTo>
                    <a:lnTo>
                      <a:pt x="470" y="58"/>
                    </a:lnTo>
                    <a:lnTo>
                      <a:pt x="470" y="5"/>
                    </a:lnTo>
                    <a:lnTo>
                      <a:pt x="477" y="11"/>
                    </a:lnTo>
                    <a:lnTo>
                      <a:pt x="197" y="11"/>
                    </a:lnTo>
                    <a:lnTo>
                      <a:pt x="204" y="5"/>
                    </a:lnTo>
                    <a:lnTo>
                      <a:pt x="204" y="58"/>
                    </a:lnTo>
                    <a:lnTo>
                      <a:pt x="57" y="58"/>
                    </a:lnTo>
                    <a:lnTo>
                      <a:pt x="58" y="47"/>
                    </a:lnTo>
                    <a:lnTo>
                      <a:pt x="338" y="9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53" name="Oval 45"/>
              <p:cNvSpPr>
                <a:spLocks noChangeArrowheads="1"/>
              </p:cNvSpPr>
              <p:nvPr/>
            </p:nvSpPr>
            <p:spPr bwMode="auto">
              <a:xfrm>
                <a:off x="2159" y="2798"/>
                <a:ext cx="954" cy="322"/>
              </a:xfrm>
              <a:prstGeom prst="ellipse">
                <a:avLst/>
              </a:pr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55" name="Rectangle 47"/>
              <p:cNvSpPr>
                <a:spLocks noChangeArrowheads="1"/>
              </p:cNvSpPr>
              <p:nvPr/>
            </p:nvSpPr>
            <p:spPr bwMode="auto">
              <a:xfrm>
                <a:off x="2348" y="2815"/>
                <a:ext cx="621"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FFFFFF"/>
                    </a:solidFill>
                    <a:effectLst/>
                    <a:latin typeface="Comic Sans MS" pitchFamily="66" charset="0"/>
                    <a:cs typeface="Arial" pitchFamily="34" charset="0"/>
                  </a:rPr>
                  <a:t>PROGRAM</a:t>
                </a:r>
                <a:r>
                  <a:rPr kumimoji="0" lang="en-US" sz="600" b="1" i="0" u="none" strike="noStrike" cap="none" normalizeH="0" baseline="0" dirty="0">
                    <a:ln>
                      <a:noFill/>
                    </a:ln>
                    <a:solidFill>
                      <a:srgbClr val="FFFFFF"/>
                    </a:solidFill>
                    <a:effectLst/>
                    <a:latin typeface="Comic Sans MS" pitchFamily="66" charset="0"/>
                    <a:cs typeface="Arial" pitchFamily="34" charset="0"/>
                  </a:rPr>
                  <a:t> PENYELAMATAN DAN PELESTARIAN DOKUMEN/ARSIP DAERAH</a:t>
                </a:r>
                <a:r>
                  <a:rPr kumimoji="0" lang="id-ID" sz="600" b="1" i="0" u="none" strike="noStrike" cap="none" normalizeH="0" baseline="0" dirty="0">
                    <a:ln>
                      <a:noFill/>
                    </a:ln>
                    <a:solidFill>
                      <a:srgbClr val="FFFFFF"/>
                    </a:solidFill>
                    <a:effectLst/>
                    <a:latin typeface="Comic Sans MS" pitchFamily="66" charset="0"/>
                    <a:cs typeface="Arial" pitchFamily="34" charset="0"/>
                  </a:rPr>
                  <a:t> </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60" name="Rectangle 52"/>
              <p:cNvSpPr>
                <a:spLocks noChangeArrowheads="1"/>
              </p:cNvSpPr>
              <p:nvPr/>
            </p:nvSpPr>
            <p:spPr bwMode="auto">
              <a:xfrm>
                <a:off x="2784" y="2939"/>
                <a:ext cx="8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FFFFFF"/>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61" name="Rectangle 53"/>
              <p:cNvSpPr>
                <a:spLocks noChangeArrowheads="1"/>
              </p:cNvSpPr>
              <p:nvPr/>
            </p:nvSpPr>
            <p:spPr bwMode="auto">
              <a:xfrm>
                <a:off x="2832" y="2939"/>
                <a:ext cx="57"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FFFFFF"/>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62" name="Freeform 54"/>
              <p:cNvSpPr>
                <a:spLocks/>
              </p:cNvSpPr>
              <p:nvPr/>
            </p:nvSpPr>
            <p:spPr bwMode="auto">
              <a:xfrm>
                <a:off x="5375" y="2062"/>
                <a:ext cx="1772" cy="492"/>
              </a:xfrm>
              <a:custGeom>
                <a:avLst/>
                <a:gdLst>
                  <a:gd name="T0" fmla="*/ 0 w 7024"/>
                  <a:gd name="T1" fmla="*/ 494 h 2967"/>
                  <a:gd name="T2" fmla="*/ 495 w 7024"/>
                  <a:gd name="T3" fmla="*/ 0 h 2967"/>
                  <a:gd name="T4" fmla="*/ 6529 w 7024"/>
                  <a:gd name="T5" fmla="*/ 0 h 2967"/>
                  <a:gd name="T6" fmla="*/ 7024 w 7024"/>
                  <a:gd name="T7" fmla="*/ 494 h 2967"/>
                  <a:gd name="T8" fmla="*/ 7024 w 7024"/>
                  <a:gd name="T9" fmla="*/ 2472 h 2967"/>
                  <a:gd name="T10" fmla="*/ 6529 w 7024"/>
                  <a:gd name="T11" fmla="*/ 2967 h 2967"/>
                  <a:gd name="T12" fmla="*/ 495 w 7024"/>
                  <a:gd name="T13" fmla="*/ 2967 h 2967"/>
                  <a:gd name="T14" fmla="*/ 0 w 7024"/>
                  <a:gd name="T15" fmla="*/ 2472 h 2967"/>
                  <a:gd name="T16" fmla="*/ 0 w 7024"/>
                  <a:gd name="T17" fmla="*/ 494 h 2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4" h="2967">
                    <a:moveTo>
                      <a:pt x="0" y="494"/>
                    </a:moveTo>
                    <a:cubicBezTo>
                      <a:pt x="0" y="221"/>
                      <a:pt x="222" y="0"/>
                      <a:pt x="495" y="0"/>
                    </a:cubicBezTo>
                    <a:lnTo>
                      <a:pt x="6529" y="0"/>
                    </a:lnTo>
                    <a:cubicBezTo>
                      <a:pt x="6802" y="0"/>
                      <a:pt x="7024" y="221"/>
                      <a:pt x="7024" y="494"/>
                    </a:cubicBezTo>
                    <a:lnTo>
                      <a:pt x="7024" y="2472"/>
                    </a:lnTo>
                    <a:cubicBezTo>
                      <a:pt x="7024" y="2745"/>
                      <a:pt x="6802" y="2967"/>
                      <a:pt x="6529" y="2967"/>
                    </a:cubicBezTo>
                    <a:lnTo>
                      <a:pt x="495" y="2967"/>
                    </a:lnTo>
                    <a:cubicBezTo>
                      <a:pt x="222" y="2967"/>
                      <a:pt x="0" y="2745"/>
                      <a:pt x="0" y="2472"/>
                    </a:cubicBezTo>
                    <a:lnTo>
                      <a:pt x="0" y="494"/>
                    </a:lnTo>
                    <a:close/>
                  </a:path>
                </a:pathLst>
              </a:cu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364" name="Rectangle 56"/>
              <p:cNvSpPr>
                <a:spLocks noChangeArrowheads="1"/>
              </p:cNvSpPr>
              <p:nvPr/>
            </p:nvSpPr>
            <p:spPr bwMode="auto">
              <a:xfrm>
                <a:off x="5537" y="1790"/>
                <a:ext cx="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65" name="Rectangle 57"/>
              <p:cNvSpPr>
                <a:spLocks noChangeArrowheads="1"/>
              </p:cNvSpPr>
              <p:nvPr/>
            </p:nvSpPr>
            <p:spPr bwMode="auto">
              <a:xfrm>
                <a:off x="5436" y="2125"/>
                <a:ext cx="162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228600" lvl="0" indent="-228600" defTabSz="914400" fontAlgn="base">
                  <a:spcBef>
                    <a:spcPct val="0"/>
                  </a:spcBef>
                  <a:spcAft>
                    <a:spcPct val="0"/>
                  </a:spcAft>
                  <a:buAutoNum type="arabicPeriod"/>
                </a:pPr>
                <a:r>
                  <a:rPr kumimoji="0" lang="id-ID" sz="800" b="0" i="0" u="none" strike="noStrike" cap="none" normalizeH="0" baseline="0" dirty="0">
                    <a:ln>
                      <a:noFill/>
                    </a:ln>
                    <a:solidFill>
                      <a:srgbClr val="FFFFFF"/>
                    </a:solidFill>
                    <a:effectLst/>
                    <a:latin typeface="Calibri" pitchFamily="34" charset="0"/>
                    <a:cs typeface="Arial" pitchFamily="34" charset="0"/>
                  </a:rPr>
                  <a:t>Meningkatnya </a:t>
                </a:r>
                <a:r>
                  <a:rPr lang="id-ID" sz="800" dirty="0">
                    <a:solidFill>
                      <a:srgbClr val="FFFFFF"/>
                    </a:solidFill>
                    <a:latin typeface="Calibri" pitchFamily="34" charset="0"/>
                    <a:cs typeface="Arial" pitchFamily="34" charset="0"/>
                  </a:rPr>
                  <a:t>pemeliharaan</a:t>
                </a:r>
                <a:r>
                  <a:rPr lang="en-US" sz="800" dirty="0">
                    <a:solidFill>
                      <a:srgbClr val="FFFFFF"/>
                    </a:solidFill>
                    <a:latin typeface="Calibri" pitchFamily="34" charset="0"/>
                    <a:cs typeface="Arial" pitchFamily="34" charset="0"/>
                  </a:rPr>
                  <a:t> </a:t>
                </a:r>
                <a:r>
                  <a:rPr lang="id-ID" sz="800" dirty="0">
                    <a:solidFill>
                      <a:srgbClr val="FFFFFF"/>
                    </a:solidFill>
                    <a:latin typeface="Calibri" pitchFamily="34" charset="0"/>
                    <a:cs typeface="Arial" pitchFamily="34" charset="0"/>
                  </a:rPr>
                  <a:t>sarana dan prasarana arsip</a:t>
                </a:r>
                <a:endParaRPr lang="en-US" sz="800" dirty="0">
                  <a:solidFill>
                    <a:srgbClr val="FFFFFF"/>
                  </a:solidFill>
                  <a:latin typeface="Calibri" pitchFamily="34" charset="0"/>
                  <a:cs typeface="Arial" pitchFamily="34" charset="0"/>
                </a:endParaRPr>
              </a:p>
              <a:p>
                <a:pPr marL="228600" lvl="0" indent="-228600" defTabSz="914400" fontAlgn="base">
                  <a:spcBef>
                    <a:spcPct val="0"/>
                  </a:spcBef>
                  <a:spcAft>
                    <a:spcPct val="0"/>
                  </a:spcAft>
                  <a:buAutoNum type="arabicPeriod"/>
                </a:pPr>
                <a:r>
                  <a:rPr lang="en-US" sz="800" dirty="0" err="1">
                    <a:solidFill>
                      <a:srgbClr val="FFFFFF"/>
                    </a:solidFill>
                    <a:latin typeface="Calibri" pitchFamily="34" charset="0"/>
                    <a:cs typeface="Arial" pitchFamily="34" charset="0"/>
                  </a:rPr>
                  <a:t>Prosentase</a:t>
                </a:r>
                <a:r>
                  <a:rPr lang="en-US" sz="800" dirty="0">
                    <a:solidFill>
                      <a:srgbClr val="FFFFFF"/>
                    </a:solidFill>
                    <a:latin typeface="Calibri" pitchFamily="34" charset="0"/>
                    <a:cs typeface="Arial" pitchFamily="34" charset="0"/>
                  </a:rPr>
                  <a:t> </a:t>
                </a:r>
                <a:r>
                  <a:rPr lang="en-US" sz="800" dirty="0" err="1">
                    <a:solidFill>
                      <a:srgbClr val="FFFFFF"/>
                    </a:solidFill>
                    <a:latin typeface="Calibri" pitchFamily="34" charset="0"/>
                    <a:cs typeface="Arial" pitchFamily="34" charset="0"/>
                  </a:rPr>
                  <a:t>implementasi</a:t>
                </a:r>
                <a:r>
                  <a:rPr lang="en-US" sz="800" dirty="0">
                    <a:solidFill>
                      <a:srgbClr val="FFFFFF"/>
                    </a:solidFill>
                    <a:latin typeface="Calibri" pitchFamily="34" charset="0"/>
                    <a:cs typeface="Arial" pitchFamily="34" charset="0"/>
                  </a:rPr>
                  <a:t>  e-</a:t>
                </a:r>
                <a:r>
                  <a:rPr lang="en-US" sz="800" dirty="0" err="1">
                    <a:solidFill>
                      <a:srgbClr val="FFFFFF"/>
                    </a:solidFill>
                    <a:latin typeface="Calibri" pitchFamily="34" charset="0"/>
                    <a:cs typeface="Arial" pitchFamily="34" charset="0"/>
                  </a:rPr>
                  <a:t>arsip</a:t>
                </a:r>
                <a:endParaRPr lang="en-US" sz="800" dirty="0">
                  <a:solidFill>
                    <a:srgbClr val="FFFFFF"/>
                  </a:solidFill>
                  <a:latin typeface="Calibri" pitchFamily="34" charset="0"/>
                  <a:cs typeface="Arial" pitchFamily="34" charset="0"/>
                </a:endParaRPr>
              </a:p>
              <a:p>
                <a:pPr marL="228600" lvl="0" indent="-228600" defTabSz="914400" fontAlgn="base">
                  <a:spcBef>
                    <a:spcPct val="0"/>
                  </a:spcBef>
                  <a:spcAft>
                    <a:spcPct val="0"/>
                  </a:spcAft>
                  <a:buAutoNum type="arabicPeriod"/>
                </a:pPr>
                <a:r>
                  <a:rPr lang="en-US" sz="800" dirty="0" err="1">
                    <a:solidFill>
                      <a:srgbClr val="FFFFFF"/>
                    </a:solidFill>
                    <a:latin typeface="Calibri" pitchFamily="34" charset="0"/>
                    <a:cs typeface="Arial" pitchFamily="34" charset="0"/>
                  </a:rPr>
                  <a:t>Cakupan</a:t>
                </a:r>
                <a:r>
                  <a:rPr lang="en-US" sz="800" dirty="0">
                    <a:solidFill>
                      <a:srgbClr val="FFFFFF"/>
                    </a:solidFill>
                    <a:latin typeface="Calibri" pitchFamily="34" charset="0"/>
                    <a:cs typeface="Arial" pitchFamily="34" charset="0"/>
                  </a:rPr>
                  <a:t> </a:t>
                </a:r>
                <a:r>
                  <a:rPr lang="en-US" sz="800" dirty="0" err="1">
                    <a:solidFill>
                      <a:srgbClr val="FFFFFF"/>
                    </a:solidFill>
                    <a:latin typeface="Calibri" pitchFamily="34" charset="0"/>
                    <a:cs typeface="Arial" pitchFamily="34" charset="0"/>
                  </a:rPr>
                  <a:t>pelayanan</a:t>
                </a:r>
                <a:r>
                  <a:rPr lang="en-US" sz="800" dirty="0">
                    <a:solidFill>
                      <a:srgbClr val="FFFFFF"/>
                    </a:solidFill>
                    <a:latin typeface="Calibri" pitchFamily="34" charset="0"/>
                    <a:cs typeface="Arial" pitchFamily="34" charset="0"/>
                  </a:rPr>
                  <a:t> </a:t>
                </a:r>
                <a:r>
                  <a:rPr lang="en-US" sz="800" dirty="0" err="1">
                    <a:solidFill>
                      <a:srgbClr val="FFFFFF"/>
                    </a:solidFill>
                    <a:latin typeface="Calibri" pitchFamily="34" charset="0"/>
                    <a:cs typeface="Arial" pitchFamily="34" charset="0"/>
                  </a:rPr>
                  <a:t>acces</a:t>
                </a:r>
                <a:r>
                  <a:rPr lang="en-US" sz="800" dirty="0">
                    <a:solidFill>
                      <a:srgbClr val="FFFFFF"/>
                    </a:solidFill>
                    <a:latin typeface="Calibri" pitchFamily="34" charset="0"/>
                    <a:cs typeface="Arial" pitchFamily="34" charset="0"/>
                  </a:rPr>
                  <a:t> </a:t>
                </a:r>
                <a:r>
                  <a:rPr lang="en-US" sz="800" dirty="0" err="1">
                    <a:solidFill>
                      <a:srgbClr val="FFFFFF"/>
                    </a:solidFill>
                    <a:latin typeface="Calibri" pitchFamily="34" charset="0"/>
                    <a:cs typeface="Arial" pitchFamily="34" charset="0"/>
                  </a:rPr>
                  <a:t>arsip</a:t>
                </a:r>
                <a:endParaRPr lang="en-US" sz="800" dirty="0">
                  <a:solidFill>
                    <a:srgbClr val="FFFFFF"/>
                  </a:solidFill>
                  <a:latin typeface="Calibri" pitchFamily="34" charset="0"/>
                  <a:cs typeface="Arial" pitchFamily="34" charset="0"/>
                </a:endParaRPr>
              </a:p>
              <a:p>
                <a:pPr marL="228600" lvl="0" indent="-228600" defTabSz="914400" fontAlgn="base">
                  <a:spcBef>
                    <a:spcPct val="0"/>
                  </a:spcBef>
                  <a:spcAft>
                    <a:spcPct val="0"/>
                  </a:spcAft>
                  <a:buAutoNum type="arabicPeriod"/>
                </a:pPr>
                <a:r>
                  <a:rPr lang="en-US" sz="800" dirty="0" err="1">
                    <a:solidFill>
                      <a:srgbClr val="FFFFFF"/>
                    </a:solidFill>
                    <a:latin typeface="Calibri" pitchFamily="34" charset="0"/>
                    <a:cs typeface="Arial" pitchFamily="34" charset="0"/>
                  </a:rPr>
                  <a:t>Prosentase</a:t>
                </a:r>
                <a:r>
                  <a:rPr lang="en-US" sz="800" dirty="0">
                    <a:solidFill>
                      <a:srgbClr val="FFFFFF"/>
                    </a:solidFill>
                    <a:latin typeface="Calibri" pitchFamily="34" charset="0"/>
                    <a:cs typeface="Arial" pitchFamily="34" charset="0"/>
                  </a:rPr>
                  <a:t> </a:t>
                </a:r>
                <a:r>
                  <a:rPr lang="en-US" sz="800" dirty="0" err="1">
                    <a:solidFill>
                      <a:srgbClr val="FFFFFF"/>
                    </a:solidFill>
                    <a:latin typeface="Calibri" pitchFamily="34" charset="0"/>
                    <a:cs typeface="Arial" pitchFamily="34" charset="0"/>
                  </a:rPr>
                  <a:t>penyelamatan</a:t>
                </a:r>
                <a:r>
                  <a:rPr lang="en-US" sz="800" dirty="0">
                    <a:solidFill>
                      <a:srgbClr val="FFFFFF"/>
                    </a:solidFill>
                    <a:latin typeface="Calibri" pitchFamily="34" charset="0"/>
                    <a:cs typeface="Arial" pitchFamily="34" charset="0"/>
                  </a:rPr>
                  <a:t> </a:t>
                </a:r>
                <a:r>
                  <a:rPr lang="en-US" sz="800" dirty="0" err="1">
                    <a:solidFill>
                      <a:srgbClr val="FFFFFF"/>
                    </a:solidFill>
                    <a:latin typeface="Calibri" pitchFamily="34" charset="0"/>
                    <a:cs typeface="Arial" pitchFamily="34" charset="0"/>
                  </a:rPr>
                  <a:t>arsip</a:t>
                </a:r>
                <a:endParaRPr lang="id-ID" sz="800" dirty="0">
                  <a:solidFill>
                    <a:srgbClr val="FFFFFF"/>
                  </a:solidFill>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FFFFFF"/>
                    </a:solidFill>
                    <a:effectLst/>
                    <a:latin typeface="Calibri" pitchFamily="34" charset="0"/>
                    <a:cs typeface="Arial" pitchFamily="34" charset="0"/>
                  </a:rPr>
                  <a:t> </a:t>
                </a:r>
                <a:r>
                  <a:rPr kumimoji="0" lang="id-ID" sz="800" b="0" i="0" u="none" strike="noStrike" cap="none" normalizeH="0" baseline="0" dirty="0">
                    <a:ln>
                      <a:noFill/>
                    </a:ln>
                    <a:solidFill>
                      <a:srgbClr val="FFFFFF"/>
                    </a:solidFill>
                    <a:effectLst/>
                    <a:latin typeface="Calibri" pitchFamily="34" charset="0"/>
                    <a:cs typeface="Arial" pitchFamily="34" charset="0"/>
                  </a:rPr>
                  <a:t> </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66" name="Rectangle 58"/>
              <p:cNvSpPr>
                <a:spLocks noChangeArrowheads="1"/>
              </p:cNvSpPr>
              <p:nvPr/>
            </p:nvSpPr>
            <p:spPr bwMode="auto">
              <a:xfrm>
                <a:off x="5740" y="1876"/>
                <a:ext cx="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367" name="Rectangle 59"/>
              <p:cNvSpPr>
                <a:spLocks noChangeArrowheads="1"/>
              </p:cNvSpPr>
              <p:nvPr/>
            </p:nvSpPr>
            <p:spPr bwMode="auto">
              <a:xfrm>
                <a:off x="6586" y="1876"/>
                <a:ext cx="6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a:ln>
                      <a:noFill/>
                    </a:ln>
                    <a:solidFill>
                      <a:srgbClr val="FFFFFF"/>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54" name="Rectangle 62"/>
              <p:cNvSpPr>
                <a:spLocks noChangeArrowheads="1"/>
              </p:cNvSpPr>
              <p:nvPr/>
            </p:nvSpPr>
            <p:spPr bwMode="auto">
              <a:xfrm>
                <a:off x="6588" y="1962"/>
                <a:ext cx="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5160" name="Rectangle 68"/>
              <p:cNvSpPr>
                <a:spLocks noChangeArrowheads="1"/>
              </p:cNvSpPr>
              <p:nvPr/>
            </p:nvSpPr>
            <p:spPr bwMode="auto">
              <a:xfrm>
                <a:off x="6481" y="2036"/>
                <a:ext cx="6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a:ln>
                      <a:noFill/>
                    </a:ln>
                    <a:solidFill>
                      <a:srgbClr val="FFFFFF"/>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61" name="Rectangle 69"/>
              <p:cNvSpPr>
                <a:spLocks noChangeArrowheads="1"/>
              </p:cNvSpPr>
              <p:nvPr/>
            </p:nvSpPr>
            <p:spPr bwMode="auto">
              <a:xfrm>
                <a:off x="5537" y="2132"/>
                <a:ext cx="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5164" name="Freeform 72"/>
              <p:cNvSpPr>
                <a:spLocks/>
              </p:cNvSpPr>
              <p:nvPr/>
            </p:nvSpPr>
            <p:spPr bwMode="auto">
              <a:xfrm>
                <a:off x="384" y="1707"/>
                <a:ext cx="1444" cy="327"/>
              </a:xfrm>
              <a:custGeom>
                <a:avLst/>
                <a:gdLst>
                  <a:gd name="T0" fmla="*/ 0 w 1444"/>
                  <a:gd name="T1" fmla="*/ 81 h 327"/>
                  <a:gd name="T2" fmla="*/ 1236 w 1444"/>
                  <a:gd name="T3" fmla="*/ 81 h 327"/>
                  <a:gd name="T4" fmla="*/ 1236 w 1444"/>
                  <a:gd name="T5" fmla="*/ 0 h 327"/>
                  <a:gd name="T6" fmla="*/ 1444 w 1444"/>
                  <a:gd name="T7" fmla="*/ 163 h 327"/>
                  <a:gd name="T8" fmla="*/ 1236 w 1444"/>
                  <a:gd name="T9" fmla="*/ 327 h 327"/>
                  <a:gd name="T10" fmla="*/ 1236 w 1444"/>
                  <a:gd name="T11" fmla="*/ 245 h 327"/>
                  <a:gd name="T12" fmla="*/ 0 w 1444"/>
                  <a:gd name="T13" fmla="*/ 245 h 327"/>
                  <a:gd name="T14" fmla="*/ 0 w 1444"/>
                  <a:gd name="T15" fmla="*/ 81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4" h="327">
                    <a:moveTo>
                      <a:pt x="0" y="81"/>
                    </a:moveTo>
                    <a:lnTo>
                      <a:pt x="1236" y="81"/>
                    </a:lnTo>
                    <a:lnTo>
                      <a:pt x="1236" y="0"/>
                    </a:lnTo>
                    <a:lnTo>
                      <a:pt x="1444" y="163"/>
                    </a:lnTo>
                    <a:lnTo>
                      <a:pt x="1236" y="327"/>
                    </a:lnTo>
                    <a:lnTo>
                      <a:pt x="1236" y="245"/>
                    </a:lnTo>
                    <a:lnTo>
                      <a:pt x="0" y="245"/>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166" name="Rectangle 74"/>
              <p:cNvSpPr>
                <a:spLocks noChangeArrowheads="1"/>
              </p:cNvSpPr>
              <p:nvPr/>
            </p:nvSpPr>
            <p:spPr bwMode="auto">
              <a:xfrm>
                <a:off x="516" y="1803"/>
                <a:ext cx="65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400" b="0" i="0" u="none" strike="noStrike" cap="none" normalizeH="0" baseline="0" dirty="0">
                    <a:ln>
                      <a:noFill/>
                    </a:ln>
                    <a:solidFill>
                      <a:srgbClr val="FFFFFF"/>
                    </a:solidFill>
                    <a:effectLst/>
                    <a:latin typeface="Calibri" pitchFamily="34" charset="0"/>
                    <a:cs typeface="Arial" pitchFamily="34" charset="0"/>
                  </a:rPr>
                  <a:t>KEPALA DINAS</a:t>
                </a:r>
                <a:endParaRPr kumimoji="0" lang="id-ID" sz="1400" b="0" i="0" u="none" strike="noStrike" cap="none" normalizeH="0" baseline="0" dirty="0">
                  <a:ln>
                    <a:noFill/>
                  </a:ln>
                  <a:solidFill>
                    <a:schemeClr val="tx1"/>
                  </a:solidFill>
                  <a:effectLst/>
                  <a:latin typeface="Arial" pitchFamily="34" charset="0"/>
                  <a:cs typeface="Arial" pitchFamily="34" charset="0"/>
                </a:endParaRPr>
              </a:p>
            </p:txBody>
          </p:sp>
          <p:sp>
            <p:nvSpPr>
              <p:cNvPr id="5167" name="Rectangle 75"/>
              <p:cNvSpPr>
                <a:spLocks noChangeArrowheads="1"/>
              </p:cNvSpPr>
              <p:nvPr/>
            </p:nvSpPr>
            <p:spPr bwMode="auto">
              <a:xfrm>
                <a:off x="1665" y="1849"/>
                <a:ext cx="6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a:ln>
                      <a:noFill/>
                    </a:ln>
                    <a:solidFill>
                      <a:srgbClr val="FFFFFF"/>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68" name="Freeform 76"/>
              <p:cNvSpPr>
                <a:spLocks/>
              </p:cNvSpPr>
              <p:nvPr/>
            </p:nvSpPr>
            <p:spPr bwMode="auto">
              <a:xfrm>
                <a:off x="385" y="2025"/>
                <a:ext cx="1450" cy="275"/>
              </a:xfrm>
              <a:custGeom>
                <a:avLst/>
                <a:gdLst>
                  <a:gd name="T0" fmla="*/ 0 w 1450"/>
                  <a:gd name="T1" fmla="*/ 98 h 393"/>
                  <a:gd name="T2" fmla="*/ 1201 w 1450"/>
                  <a:gd name="T3" fmla="*/ 98 h 393"/>
                  <a:gd name="T4" fmla="*/ 1201 w 1450"/>
                  <a:gd name="T5" fmla="*/ 0 h 393"/>
                  <a:gd name="T6" fmla="*/ 1450 w 1450"/>
                  <a:gd name="T7" fmla="*/ 197 h 393"/>
                  <a:gd name="T8" fmla="*/ 1201 w 1450"/>
                  <a:gd name="T9" fmla="*/ 393 h 393"/>
                  <a:gd name="T10" fmla="*/ 1201 w 1450"/>
                  <a:gd name="T11" fmla="*/ 295 h 393"/>
                  <a:gd name="T12" fmla="*/ 0 w 1450"/>
                  <a:gd name="T13" fmla="*/ 295 h 393"/>
                  <a:gd name="T14" fmla="*/ 0 w 1450"/>
                  <a:gd name="T15" fmla="*/ 98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0" h="393">
                    <a:moveTo>
                      <a:pt x="0" y="98"/>
                    </a:moveTo>
                    <a:lnTo>
                      <a:pt x="1201" y="98"/>
                    </a:lnTo>
                    <a:lnTo>
                      <a:pt x="1201" y="0"/>
                    </a:lnTo>
                    <a:lnTo>
                      <a:pt x="1450" y="197"/>
                    </a:lnTo>
                    <a:lnTo>
                      <a:pt x="1201" y="393"/>
                    </a:lnTo>
                    <a:lnTo>
                      <a:pt x="1201" y="295"/>
                    </a:lnTo>
                    <a:lnTo>
                      <a:pt x="0" y="295"/>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170" name="Rectangle 78"/>
              <p:cNvSpPr>
                <a:spLocks noChangeArrowheads="1"/>
              </p:cNvSpPr>
              <p:nvPr/>
            </p:nvSpPr>
            <p:spPr bwMode="auto">
              <a:xfrm>
                <a:off x="459" y="2124"/>
                <a:ext cx="1292"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dirty="0">
                    <a:ln>
                      <a:noFill/>
                    </a:ln>
                    <a:solidFill>
                      <a:srgbClr val="FFFFFF"/>
                    </a:solidFill>
                    <a:effectLst/>
                    <a:latin typeface="Calibri" pitchFamily="34" charset="0"/>
                    <a:cs typeface="Arial" pitchFamily="34" charset="0"/>
                  </a:rPr>
                  <a:t>KABID PENYELENGGARA</a:t>
                </a:r>
                <a:r>
                  <a:rPr lang="en-US" sz="800" dirty="0">
                    <a:solidFill>
                      <a:srgbClr val="FFFFFF"/>
                    </a:solidFill>
                    <a:latin typeface="Calibri" pitchFamily="34" charset="0"/>
                    <a:cs typeface="Arial" pitchFamily="34" charset="0"/>
                  </a:rPr>
                  <a:t>AN KEARSIPAN</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5172" name="Rectangle 80"/>
              <p:cNvSpPr>
                <a:spLocks noChangeArrowheads="1"/>
              </p:cNvSpPr>
              <p:nvPr/>
            </p:nvSpPr>
            <p:spPr bwMode="auto">
              <a:xfrm>
                <a:off x="2027" y="2454"/>
                <a:ext cx="6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a:ln>
                      <a:noFill/>
                    </a:ln>
                    <a:solidFill>
                      <a:srgbClr val="FFFFFF"/>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73" name="Freeform 81"/>
              <p:cNvSpPr>
                <a:spLocks/>
              </p:cNvSpPr>
              <p:nvPr/>
            </p:nvSpPr>
            <p:spPr bwMode="auto">
              <a:xfrm>
                <a:off x="381" y="2300"/>
                <a:ext cx="1490" cy="345"/>
              </a:xfrm>
              <a:custGeom>
                <a:avLst/>
                <a:gdLst>
                  <a:gd name="T0" fmla="*/ 0 w 878"/>
                  <a:gd name="T1" fmla="*/ 400 h 1600"/>
                  <a:gd name="T2" fmla="*/ 439 w 878"/>
                  <a:gd name="T3" fmla="*/ 400 h 1600"/>
                  <a:gd name="T4" fmla="*/ 439 w 878"/>
                  <a:gd name="T5" fmla="*/ 0 h 1600"/>
                  <a:gd name="T6" fmla="*/ 878 w 878"/>
                  <a:gd name="T7" fmla="*/ 800 h 1600"/>
                  <a:gd name="T8" fmla="*/ 439 w 878"/>
                  <a:gd name="T9" fmla="*/ 1600 h 1600"/>
                  <a:gd name="T10" fmla="*/ 439 w 878"/>
                  <a:gd name="T11" fmla="*/ 1200 h 1600"/>
                  <a:gd name="T12" fmla="*/ 0 w 878"/>
                  <a:gd name="T13" fmla="*/ 1200 h 1600"/>
                  <a:gd name="T14" fmla="*/ 0 w 878"/>
                  <a:gd name="T15" fmla="*/ 4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8" h="1600">
                    <a:moveTo>
                      <a:pt x="0" y="400"/>
                    </a:moveTo>
                    <a:lnTo>
                      <a:pt x="439" y="400"/>
                    </a:lnTo>
                    <a:lnTo>
                      <a:pt x="439" y="0"/>
                    </a:lnTo>
                    <a:lnTo>
                      <a:pt x="878" y="800"/>
                    </a:lnTo>
                    <a:lnTo>
                      <a:pt x="439" y="1600"/>
                    </a:lnTo>
                    <a:lnTo>
                      <a:pt x="439" y="1200"/>
                    </a:lnTo>
                    <a:lnTo>
                      <a:pt x="0" y="1200"/>
                    </a:lnTo>
                    <a:lnTo>
                      <a:pt x="0"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76" name="Rectangle 84"/>
              <p:cNvSpPr>
                <a:spLocks noChangeArrowheads="1"/>
              </p:cNvSpPr>
              <p:nvPr/>
            </p:nvSpPr>
            <p:spPr bwMode="auto">
              <a:xfrm>
                <a:off x="466" y="2436"/>
                <a:ext cx="123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FFFF"/>
                    </a:solidFill>
                    <a:effectLst/>
                    <a:latin typeface="Calibri" pitchFamily="34" charset="0"/>
                    <a:cs typeface="Arial" pitchFamily="34" charset="0"/>
                  </a:rPr>
                  <a:t>KASIE </a:t>
                </a:r>
                <a:r>
                  <a:rPr kumimoji="0" lang="id-ID" sz="1200" b="0" i="0" u="none" strike="noStrike" cap="none" normalizeH="0" baseline="0" dirty="0">
                    <a:ln>
                      <a:noFill/>
                    </a:ln>
                    <a:solidFill>
                      <a:srgbClr val="FFFFFF"/>
                    </a:solidFill>
                    <a:effectLst/>
                    <a:latin typeface="Calibri" pitchFamily="34" charset="0"/>
                    <a:cs typeface="Arial" pitchFamily="34" charset="0"/>
                  </a:rPr>
                  <a:t>PENGELOLAAN </a:t>
                </a:r>
                <a:r>
                  <a:rPr lang="en-US" sz="1200" dirty="0">
                    <a:solidFill>
                      <a:srgbClr val="FFFFFF"/>
                    </a:solidFill>
                    <a:latin typeface="Calibri" pitchFamily="34" charset="0"/>
                    <a:cs typeface="Arial" pitchFamily="34" charset="0"/>
                  </a:rPr>
                  <a:t> ARSIP</a:t>
                </a:r>
                <a:endParaRPr kumimoji="0" lang="id-ID" sz="1200" b="0" i="0" u="none" strike="noStrike" cap="none" normalizeH="0" baseline="0" dirty="0">
                  <a:ln>
                    <a:noFill/>
                  </a:ln>
                  <a:solidFill>
                    <a:schemeClr val="tx1"/>
                  </a:solidFill>
                  <a:effectLst/>
                  <a:latin typeface="Arial" pitchFamily="34" charset="0"/>
                  <a:cs typeface="Arial" pitchFamily="34" charset="0"/>
                </a:endParaRPr>
              </a:p>
            </p:txBody>
          </p:sp>
          <p:sp>
            <p:nvSpPr>
              <p:cNvPr id="5178" name="Rectangle 86"/>
              <p:cNvSpPr>
                <a:spLocks noChangeArrowheads="1"/>
              </p:cNvSpPr>
              <p:nvPr/>
            </p:nvSpPr>
            <p:spPr bwMode="auto">
              <a:xfrm>
                <a:off x="940" y="3500"/>
                <a:ext cx="5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700" b="0" i="0" u="none" strike="noStrike" cap="none" normalizeH="0" baseline="0">
                    <a:ln>
                      <a:noFill/>
                    </a:ln>
                    <a:solidFill>
                      <a:srgbClr val="FFFFFF"/>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79" name="Freeform 87"/>
              <p:cNvSpPr>
                <a:spLocks/>
              </p:cNvSpPr>
              <p:nvPr/>
            </p:nvSpPr>
            <p:spPr bwMode="auto">
              <a:xfrm>
                <a:off x="1245" y="3332"/>
                <a:ext cx="626" cy="460"/>
              </a:xfrm>
              <a:custGeom>
                <a:avLst/>
                <a:gdLst>
                  <a:gd name="T0" fmla="*/ 0 w 5940"/>
                  <a:gd name="T1" fmla="*/ 925 h 5550"/>
                  <a:gd name="T2" fmla="*/ 925 w 5940"/>
                  <a:gd name="T3" fmla="*/ 0 h 5550"/>
                  <a:gd name="T4" fmla="*/ 5015 w 5940"/>
                  <a:gd name="T5" fmla="*/ 0 h 5550"/>
                  <a:gd name="T6" fmla="*/ 5940 w 5940"/>
                  <a:gd name="T7" fmla="*/ 925 h 5550"/>
                  <a:gd name="T8" fmla="*/ 5940 w 5940"/>
                  <a:gd name="T9" fmla="*/ 4625 h 5550"/>
                  <a:gd name="T10" fmla="*/ 5015 w 5940"/>
                  <a:gd name="T11" fmla="*/ 5550 h 5550"/>
                  <a:gd name="T12" fmla="*/ 925 w 5940"/>
                  <a:gd name="T13" fmla="*/ 5550 h 5550"/>
                  <a:gd name="T14" fmla="*/ 0 w 5940"/>
                  <a:gd name="T15" fmla="*/ 4625 h 5550"/>
                  <a:gd name="T16" fmla="*/ 0 w 5940"/>
                  <a:gd name="T17" fmla="*/ 925 h 5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0" h="5550">
                    <a:moveTo>
                      <a:pt x="0" y="925"/>
                    </a:moveTo>
                    <a:cubicBezTo>
                      <a:pt x="0" y="415"/>
                      <a:pt x="415" y="0"/>
                      <a:pt x="925" y="0"/>
                    </a:cubicBezTo>
                    <a:lnTo>
                      <a:pt x="5015" y="0"/>
                    </a:lnTo>
                    <a:cubicBezTo>
                      <a:pt x="5526" y="0"/>
                      <a:pt x="5940" y="415"/>
                      <a:pt x="5940" y="925"/>
                    </a:cubicBezTo>
                    <a:lnTo>
                      <a:pt x="5940" y="4625"/>
                    </a:lnTo>
                    <a:cubicBezTo>
                      <a:pt x="5940" y="5136"/>
                      <a:pt x="5526" y="5550"/>
                      <a:pt x="5015" y="5550"/>
                    </a:cubicBezTo>
                    <a:lnTo>
                      <a:pt x="925" y="5550"/>
                    </a:lnTo>
                    <a:cubicBezTo>
                      <a:pt x="415" y="5550"/>
                      <a:pt x="0" y="5136"/>
                      <a:pt x="0" y="4625"/>
                    </a:cubicBezTo>
                    <a:lnTo>
                      <a:pt x="0" y="925"/>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80" name="Freeform 88"/>
              <p:cNvSpPr>
                <a:spLocks noEditPoints="1"/>
              </p:cNvSpPr>
              <p:nvPr/>
            </p:nvSpPr>
            <p:spPr bwMode="auto">
              <a:xfrm>
                <a:off x="1238" y="3326"/>
                <a:ext cx="640" cy="472"/>
              </a:xfrm>
              <a:custGeom>
                <a:avLst/>
                <a:gdLst>
                  <a:gd name="T0" fmla="*/ 2 w 640"/>
                  <a:gd name="T1" fmla="*/ 66 h 472"/>
                  <a:gd name="T2" fmla="*/ 12 w 640"/>
                  <a:gd name="T3" fmla="*/ 43 h 472"/>
                  <a:gd name="T4" fmla="*/ 30 w 640"/>
                  <a:gd name="T5" fmla="*/ 24 h 472"/>
                  <a:gd name="T6" fmla="*/ 54 w 640"/>
                  <a:gd name="T7" fmla="*/ 10 h 472"/>
                  <a:gd name="T8" fmla="*/ 83 w 640"/>
                  <a:gd name="T9" fmla="*/ 2 h 472"/>
                  <a:gd name="T10" fmla="*/ 535 w 640"/>
                  <a:gd name="T11" fmla="*/ 0 h 472"/>
                  <a:gd name="T12" fmla="*/ 566 w 640"/>
                  <a:gd name="T13" fmla="*/ 4 h 472"/>
                  <a:gd name="T14" fmla="*/ 593 w 640"/>
                  <a:gd name="T15" fmla="*/ 14 h 472"/>
                  <a:gd name="T16" fmla="*/ 616 w 640"/>
                  <a:gd name="T17" fmla="*/ 30 h 472"/>
                  <a:gd name="T18" fmla="*/ 632 w 640"/>
                  <a:gd name="T19" fmla="*/ 50 h 472"/>
                  <a:gd name="T20" fmla="*/ 639 w 640"/>
                  <a:gd name="T21" fmla="*/ 74 h 472"/>
                  <a:gd name="T22" fmla="*/ 639 w 640"/>
                  <a:gd name="T23" fmla="*/ 398 h 472"/>
                  <a:gd name="T24" fmla="*/ 632 w 640"/>
                  <a:gd name="T25" fmla="*/ 421 h 472"/>
                  <a:gd name="T26" fmla="*/ 616 w 640"/>
                  <a:gd name="T27" fmla="*/ 442 h 472"/>
                  <a:gd name="T28" fmla="*/ 594 w 640"/>
                  <a:gd name="T29" fmla="*/ 458 h 472"/>
                  <a:gd name="T30" fmla="*/ 567 w 640"/>
                  <a:gd name="T31" fmla="*/ 468 h 472"/>
                  <a:gd name="T32" fmla="*/ 536 w 640"/>
                  <a:gd name="T33" fmla="*/ 472 h 472"/>
                  <a:gd name="T34" fmla="*/ 83 w 640"/>
                  <a:gd name="T35" fmla="*/ 470 h 472"/>
                  <a:gd name="T36" fmla="*/ 55 w 640"/>
                  <a:gd name="T37" fmla="*/ 462 h 472"/>
                  <a:gd name="T38" fmla="*/ 31 w 640"/>
                  <a:gd name="T39" fmla="*/ 448 h 472"/>
                  <a:gd name="T40" fmla="*/ 12 w 640"/>
                  <a:gd name="T41" fmla="*/ 429 h 472"/>
                  <a:gd name="T42" fmla="*/ 2 w 640"/>
                  <a:gd name="T43" fmla="*/ 406 h 472"/>
                  <a:gd name="T44" fmla="*/ 0 w 640"/>
                  <a:gd name="T45" fmla="*/ 82 h 472"/>
                  <a:gd name="T46" fmla="*/ 15 w 640"/>
                  <a:gd name="T47" fmla="*/ 404 h 472"/>
                  <a:gd name="T48" fmla="*/ 24 w 640"/>
                  <a:gd name="T49" fmla="*/ 423 h 472"/>
                  <a:gd name="T50" fmla="*/ 40 w 640"/>
                  <a:gd name="T51" fmla="*/ 440 h 472"/>
                  <a:gd name="T52" fmla="*/ 61 w 640"/>
                  <a:gd name="T53" fmla="*/ 452 h 472"/>
                  <a:gd name="T54" fmla="*/ 86 w 640"/>
                  <a:gd name="T55" fmla="*/ 459 h 472"/>
                  <a:gd name="T56" fmla="*/ 535 w 640"/>
                  <a:gd name="T57" fmla="*/ 461 h 472"/>
                  <a:gd name="T58" fmla="*/ 562 w 640"/>
                  <a:gd name="T59" fmla="*/ 458 h 472"/>
                  <a:gd name="T60" fmla="*/ 586 w 640"/>
                  <a:gd name="T61" fmla="*/ 449 h 472"/>
                  <a:gd name="T62" fmla="*/ 605 w 640"/>
                  <a:gd name="T63" fmla="*/ 435 h 472"/>
                  <a:gd name="T64" fmla="*/ 619 w 640"/>
                  <a:gd name="T65" fmla="*/ 418 h 472"/>
                  <a:gd name="T66" fmla="*/ 625 w 640"/>
                  <a:gd name="T67" fmla="*/ 397 h 472"/>
                  <a:gd name="T68" fmla="*/ 625 w 640"/>
                  <a:gd name="T69" fmla="*/ 75 h 472"/>
                  <a:gd name="T70" fmla="*/ 619 w 640"/>
                  <a:gd name="T71" fmla="*/ 55 h 472"/>
                  <a:gd name="T72" fmla="*/ 605 w 640"/>
                  <a:gd name="T73" fmla="*/ 37 h 472"/>
                  <a:gd name="T74" fmla="*/ 586 w 640"/>
                  <a:gd name="T75" fmla="*/ 23 h 472"/>
                  <a:gd name="T76" fmla="*/ 563 w 640"/>
                  <a:gd name="T77" fmla="*/ 14 h 472"/>
                  <a:gd name="T78" fmla="*/ 535 w 640"/>
                  <a:gd name="T79" fmla="*/ 11 h 472"/>
                  <a:gd name="T80" fmla="*/ 86 w 640"/>
                  <a:gd name="T81" fmla="*/ 12 h 472"/>
                  <a:gd name="T82" fmla="*/ 61 w 640"/>
                  <a:gd name="T83" fmla="*/ 20 h 472"/>
                  <a:gd name="T84" fmla="*/ 40 w 640"/>
                  <a:gd name="T85" fmla="*/ 32 h 472"/>
                  <a:gd name="T86" fmla="*/ 25 w 640"/>
                  <a:gd name="T87" fmla="*/ 48 h 472"/>
                  <a:gd name="T88" fmla="*/ 16 w 640"/>
                  <a:gd name="T89" fmla="*/ 68 h 472"/>
                  <a:gd name="T90" fmla="*/ 14 w 640"/>
                  <a:gd name="T91" fmla="*/ 38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0" h="472">
                    <a:moveTo>
                      <a:pt x="0" y="82"/>
                    </a:moveTo>
                    <a:lnTo>
                      <a:pt x="0" y="74"/>
                    </a:lnTo>
                    <a:lnTo>
                      <a:pt x="2" y="66"/>
                    </a:lnTo>
                    <a:lnTo>
                      <a:pt x="4" y="58"/>
                    </a:lnTo>
                    <a:lnTo>
                      <a:pt x="8" y="50"/>
                    </a:lnTo>
                    <a:lnTo>
                      <a:pt x="12" y="43"/>
                    </a:lnTo>
                    <a:lnTo>
                      <a:pt x="17" y="37"/>
                    </a:lnTo>
                    <a:lnTo>
                      <a:pt x="23" y="30"/>
                    </a:lnTo>
                    <a:lnTo>
                      <a:pt x="30" y="24"/>
                    </a:lnTo>
                    <a:lnTo>
                      <a:pt x="37" y="19"/>
                    </a:lnTo>
                    <a:lnTo>
                      <a:pt x="45" y="14"/>
                    </a:lnTo>
                    <a:lnTo>
                      <a:pt x="54" y="10"/>
                    </a:lnTo>
                    <a:lnTo>
                      <a:pt x="63" y="7"/>
                    </a:lnTo>
                    <a:lnTo>
                      <a:pt x="73" y="4"/>
                    </a:lnTo>
                    <a:lnTo>
                      <a:pt x="83" y="2"/>
                    </a:lnTo>
                    <a:lnTo>
                      <a:pt x="93" y="1"/>
                    </a:lnTo>
                    <a:lnTo>
                      <a:pt x="104" y="0"/>
                    </a:lnTo>
                    <a:lnTo>
                      <a:pt x="535" y="0"/>
                    </a:lnTo>
                    <a:lnTo>
                      <a:pt x="546" y="0"/>
                    </a:lnTo>
                    <a:lnTo>
                      <a:pt x="556" y="2"/>
                    </a:lnTo>
                    <a:lnTo>
                      <a:pt x="566" y="4"/>
                    </a:lnTo>
                    <a:lnTo>
                      <a:pt x="576" y="6"/>
                    </a:lnTo>
                    <a:lnTo>
                      <a:pt x="585" y="10"/>
                    </a:lnTo>
                    <a:lnTo>
                      <a:pt x="593" y="14"/>
                    </a:lnTo>
                    <a:lnTo>
                      <a:pt x="602" y="19"/>
                    </a:lnTo>
                    <a:lnTo>
                      <a:pt x="609" y="24"/>
                    </a:lnTo>
                    <a:lnTo>
                      <a:pt x="616" y="30"/>
                    </a:lnTo>
                    <a:lnTo>
                      <a:pt x="622" y="36"/>
                    </a:lnTo>
                    <a:lnTo>
                      <a:pt x="627" y="43"/>
                    </a:lnTo>
                    <a:lnTo>
                      <a:pt x="632" y="50"/>
                    </a:lnTo>
                    <a:lnTo>
                      <a:pt x="635" y="58"/>
                    </a:lnTo>
                    <a:lnTo>
                      <a:pt x="638" y="66"/>
                    </a:lnTo>
                    <a:lnTo>
                      <a:pt x="639" y="74"/>
                    </a:lnTo>
                    <a:lnTo>
                      <a:pt x="640" y="82"/>
                    </a:lnTo>
                    <a:lnTo>
                      <a:pt x="640" y="389"/>
                    </a:lnTo>
                    <a:lnTo>
                      <a:pt x="639" y="398"/>
                    </a:lnTo>
                    <a:lnTo>
                      <a:pt x="638" y="406"/>
                    </a:lnTo>
                    <a:lnTo>
                      <a:pt x="635" y="414"/>
                    </a:lnTo>
                    <a:lnTo>
                      <a:pt x="632" y="421"/>
                    </a:lnTo>
                    <a:lnTo>
                      <a:pt x="627" y="428"/>
                    </a:lnTo>
                    <a:lnTo>
                      <a:pt x="622" y="435"/>
                    </a:lnTo>
                    <a:lnTo>
                      <a:pt x="616" y="442"/>
                    </a:lnTo>
                    <a:lnTo>
                      <a:pt x="610" y="447"/>
                    </a:lnTo>
                    <a:lnTo>
                      <a:pt x="602" y="453"/>
                    </a:lnTo>
                    <a:lnTo>
                      <a:pt x="594" y="458"/>
                    </a:lnTo>
                    <a:lnTo>
                      <a:pt x="585" y="462"/>
                    </a:lnTo>
                    <a:lnTo>
                      <a:pt x="576" y="465"/>
                    </a:lnTo>
                    <a:lnTo>
                      <a:pt x="567" y="468"/>
                    </a:lnTo>
                    <a:lnTo>
                      <a:pt x="557" y="470"/>
                    </a:lnTo>
                    <a:lnTo>
                      <a:pt x="546" y="471"/>
                    </a:lnTo>
                    <a:lnTo>
                      <a:pt x="536" y="472"/>
                    </a:lnTo>
                    <a:lnTo>
                      <a:pt x="104" y="472"/>
                    </a:lnTo>
                    <a:lnTo>
                      <a:pt x="94" y="471"/>
                    </a:lnTo>
                    <a:lnTo>
                      <a:pt x="83" y="470"/>
                    </a:lnTo>
                    <a:lnTo>
                      <a:pt x="74" y="468"/>
                    </a:lnTo>
                    <a:lnTo>
                      <a:pt x="64" y="466"/>
                    </a:lnTo>
                    <a:lnTo>
                      <a:pt x="55" y="462"/>
                    </a:lnTo>
                    <a:lnTo>
                      <a:pt x="46" y="458"/>
                    </a:lnTo>
                    <a:lnTo>
                      <a:pt x="38" y="453"/>
                    </a:lnTo>
                    <a:lnTo>
                      <a:pt x="31" y="448"/>
                    </a:lnTo>
                    <a:lnTo>
                      <a:pt x="24" y="442"/>
                    </a:lnTo>
                    <a:lnTo>
                      <a:pt x="18" y="436"/>
                    </a:lnTo>
                    <a:lnTo>
                      <a:pt x="12" y="429"/>
                    </a:lnTo>
                    <a:lnTo>
                      <a:pt x="8" y="422"/>
                    </a:lnTo>
                    <a:lnTo>
                      <a:pt x="4" y="414"/>
                    </a:lnTo>
                    <a:lnTo>
                      <a:pt x="2" y="406"/>
                    </a:lnTo>
                    <a:lnTo>
                      <a:pt x="0" y="398"/>
                    </a:lnTo>
                    <a:lnTo>
                      <a:pt x="0" y="390"/>
                    </a:lnTo>
                    <a:lnTo>
                      <a:pt x="0" y="82"/>
                    </a:lnTo>
                    <a:close/>
                    <a:moveTo>
                      <a:pt x="14" y="389"/>
                    </a:moveTo>
                    <a:lnTo>
                      <a:pt x="14" y="397"/>
                    </a:lnTo>
                    <a:lnTo>
                      <a:pt x="15" y="404"/>
                    </a:lnTo>
                    <a:lnTo>
                      <a:pt x="18" y="410"/>
                    </a:lnTo>
                    <a:lnTo>
                      <a:pt x="21" y="417"/>
                    </a:lnTo>
                    <a:lnTo>
                      <a:pt x="24" y="423"/>
                    </a:lnTo>
                    <a:lnTo>
                      <a:pt x="29" y="429"/>
                    </a:lnTo>
                    <a:lnTo>
                      <a:pt x="34" y="435"/>
                    </a:lnTo>
                    <a:lnTo>
                      <a:pt x="40" y="440"/>
                    </a:lnTo>
                    <a:lnTo>
                      <a:pt x="46" y="444"/>
                    </a:lnTo>
                    <a:lnTo>
                      <a:pt x="53" y="448"/>
                    </a:lnTo>
                    <a:lnTo>
                      <a:pt x="61" y="452"/>
                    </a:lnTo>
                    <a:lnTo>
                      <a:pt x="69" y="455"/>
                    </a:lnTo>
                    <a:lnTo>
                      <a:pt x="77" y="457"/>
                    </a:lnTo>
                    <a:lnTo>
                      <a:pt x="86" y="459"/>
                    </a:lnTo>
                    <a:lnTo>
                      <a:pt x="95" y="460"/>
                    </a:lnTo>
                    <a:lnTo>
                      <a:pt x="104" y="461"/>
                    </a:lnTo>
                    <a:lnTo>
                      <a:pt x="535" y="461"/>
                    </a:lnTo>
                    <a:lnTo>
                      <a:pt x="544" y="460"/>
                    </a:lnTo>
                    <a:lnTo>
                      <a:pt x="553" y="459"/>
                    </a:lnTo>
                    <a:lnTo>
                      <a:pt x="562" y="458"/>
                    </a:lnTo>
                    <a:lnTo>
                      <a:pt x="570" y="455"/>
                    </a:lnTo>
                    <a:lnTo>
                      <a:pt x="578" y="452"/>
                    </a:lnTo>
                    <a:lnTo>
                      <a:pt x="586" y="449"/>
                    </a:lnTo>
                    <a:lnTo>
                      <a:pt x="593" y="445"/>
                    </a:lnTo>
                    <a:lnTo>
                      <a:pt x="599" y="440"/>
                    </a:lnTo>
                    <a:lnTo>
                      <a:pt x="605" y="435"/>
                    </a:lnTo>
                    <a:lnTo>
                      <a:pt x="610" y="430"/>
                    </a:lnTo>
                    <a:lnTo>
                      <a:pt x="615" y="424"/>
                    </a:lnTo>
                    <a:lnTo>
                      <a:pt x="619" y="418"/>
                    </a:lnTo>
                    <a:lnTo>
                      <a:pt x="622" y="411"/>
                    </a:lnTo>
                    <a:lnTo>
                      <a:pt x="624" y="404"/>
                    </a:lnTo>
                    <a:lnTo>
                      <a:pt x="625" y="397"/>
                    </a:lnTo>
                    <a:lnTo>
                      <a:pt x="626" y="389"/>
                    </a:lnTo>
                    <a:lnTo>
                      <a:pt x="626" y="83"/>
                    </a:lnTo>
                    <a:lnTo>
                      <a:pt x="625" y="75"/>
                    </a:lnTo>
                    <a:lnTo>
                      <a:pt x="624" y="68"/>
                    </a:lnTo>
                    <a:lnTo>
                      <a:pt x="622" y="61"/>
                    </a:lnTo>
                    <a:lnTo>
                      <a:pt x="619" y="55"/>
                    </a:lnTo>
                    <a:lnTo>
                      <a:pt x="615" y="49"/>
                    </a:lnTo>
                    <a:lnTo>
                      <a:pt x="611" y="43"/>
                    </a:lnTo>
                    <a:lnTo>
                      <a:pt x="605" y="37"/>
                    </a:lnTo>
                    <a:lnTo>
                      <a:pt x="600" y="32"/>
                    </a:lnTo>
                    <a:lnTo>
                      <a:pt x="593" y="27"/>
                    </a:lnTo>
                    <a:lnTo>
                      <a:pt x="586" y="23"/>
                    </a:lnTo>
                    <a:lnTo>
                      <a:pt x="579" y="20"/>
                    </a:lnTo>
                    <a:lnTo>
                      <a:pt x="571" y="17"/>
                    </a:lnTo>
                    <a:lnTo>
                      <a:pt x="563" y="14"/>
                    </a:lnTo>
                    <a:lnTo>
                      <a:pt x="554" y="13"/>
                    </a:lnTo>
                    <a:lnTo>
                      <a:pt x="545" y="11"/>
                    </a:lnTo>
                    <a:lnTo>
                      <a:pt x="535" y="11"/>
                    </a:lnTo>
                    <a:lnTo>
                      <a:pt x="105" y="11"/>
                    </a:lnTo>
                    <a:lnTo>
                      <a:pt x="95" y="11"/>
                    </a:lnTo>
                    <a:lnTo>
                      <a:pt x="86" y="12"/>
                    </a:lnTo>
                    <a:lnTo>
                      <a:pt x="78" y="14"/>
                    </a:lnTo>
                    <a:lnTo>
                      <a:pt x="69" y="17"/>
                    </a:lnTo>
                    <a:lnTo>
                      <a:pt x="61" y="20"/>
                    </a:lnTo>
                    <a:lnTo>
                      <a:pt x="54" y="23"/>
                    </a:lnTo>
                    <a:lnTo>
                      <a:pt x="47" y="27"/>
                    </a:lnTo>
                    <a:lnTo>
                      <a:pt x="40" y="32"/>
                    </a:lnTo>
                    <a:lnTo>
                      <a:pt x="35" y="37"/>
                    </a:lnTo>
                    <a:lnTo>
                      <a:pt x="29" y="42"/>
                    </a:lnTo>
                    <a:lnTo>
                      <a:pt x="25" y="48"/>
                    </a:lnTo>
                    <a:lnTo>
                      <a:pt x="21" y="54"/>
                    </a:lnTo>
                    <a:lnTo>
                      <a:pt x="18" y="61"/>
                    </a:lnTo>
                    <a:lnTo>
                      <a:pt x="16" y="68"/>
                    </a:lnTo>
                    <a:lnTo>
                      <a:pt x="14" y="75"/>
                    </a:lnTo>
                    <a:lnTo>
                      <a:pt x="14" y="82"/>
                    </a:lnTo>
                    <a:lnTo>
                      <a:pt x="14" y="38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81" name="Rectangle 89"/>
              <p:cNvSpPr>
                <a:spLocks noChangeArrowheads="1"/>
              </p:cNvSpPr>
              <p:nvPr/>
            </p:nvSpPr>
            <p:spPr bwMode="auto">
              <a:xfrm>
                <a:off x="1337" y="3379"/>
                <a:ext cx="38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Pendataan</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82" name="Rectangle 90"/>
              <p:cNvSpPr>
                <a:spLocks noChangeArrowheads="1"/>
              </p:cNvSpPr>
              <p:nvPr/>
            </p:nvSpPr>
            <p:spPr bwMode="auto">
              <a:xfrm>
                <a:off x="1645" y="3379"/>
                <a:ext cx="6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83" name="Rectangle 91"/>
              <p:cNvSpPr>
                <a:spLocks noChangeArrowheads="1"/>
              </p:cNvSpPr>
              <p:nvPr/>
            </p:nvSpPr>
            <p:spPr bwMode="auto">
              <a:xfrm>
                <a:off x="1673" y="3379"/>
                <a:ext cx="18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dan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84" name="Rectangle 92"/>
              <p:cNvSpPr>
                <a:spLocks noChangeArrowheads="1"/>
              </p:cNvSpPr>
              <p:nvPr/>
            </p:nvSpPr>
            <p:spPr bwMode="auto">
              <a:xfrm>
                <a:off x="1422" y="3459"/>
                <a:ext cx="37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Penataan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85" name="Rectangle 93"/>
              <p:cNvSpPr>
                <a:spLocks noChangeArrowheads="1"/>
              </p:cNvSpPr>
              <p:nvPr/>
            </p:nvSpPr>
            <p:spPr bwMode="auto">
              <a:xfrm>
                <a:off x="1431" y="3539"/>
                <a:ext cx="35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dokumen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86" name="Rectangle 94"/>
              <p:cNvSpPr>
                <a:spLocks noChangeArrowheads="1"/>
              </p:cNvSpPr>
              <p:nvPr/>
            </p:nvSpPr>
            <p:spPr bwMode="auto">
              <a:xfrm>
                <a:off x="1349" y="3619"/>
                <a:ext cx="50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/arsip daerah</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87" name="Rectangle 95"/>
              <p:cNvSpPr>
                <a:spLocks noChangeArrowheads="1"/>
              </p:cNvSpPr>
              <p:nvPr/>
            </p:nvSpPr>
            <p:spPr bwMode="auto">
              <a:xfrm>
                <a:off x="1766" y="3619"/>
                <a:ext cx="54"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0"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88" name="Freeform 96"/>
              <p:cNvSpPr>
                <a:spLocks noEditPoints="1"/>
              </p:cNvSpPr>
              <p:nvPr/>
            </p:nvSpPr>
            <p:spPr bwMode="auto">
              <a:xfrm>
                <a:off x="1518" y="3231"/>
                <a:ext cx="57" cy="94"/>
              </a:xfrm>
              <a:custGeom>
                <a:avLst/>
                <a:gdLst>
                  <a:gd name="T0" fmla="*/ 305 w 543"/>
                  <a:gd name="T1" fmla="*/ 0 h 1137"/>
                  <a:gd name="T2" fmla="*/ 305 w 543"/>
                  <a:gd name="T3" fmla="*/ 1070 h 1137"/>
                  <a:gd name="T4" fmla="*/ 238 w 543"/>
                  <a:gd name="T5" fmla="*/ 1070 h 1137"/>
                  <a:gd name="T6" fmla="*/ 238 w 543"/>
                  <a:gd name="T7" fmla="*/ 0 h 1137"/>
                  <a:gd name="T8" fmla="*/ 305 w 543"/>
                  <a:gd name="T9" fmla="*/ 0 h 1137"/>
                  <a:gd name="T10" fmla="*/ 534 w 543"/>
                  <a:gd name="T11" fmla="*/ 687 h 1137"/>
                  <a:gd name="T12" fmla="*/ 272 w 543"/>
                  <a:gd name="T13" fmla="*/ 1137 h 1137"/>
                  <a:gd name="T14" fmla="*/ 10 w 543"/>
                  <a:gd name="T15" fmla="*/ 687 h 1137"/>
                  <a:gd name="T16" fmla="*/ 22 w 543"/>
                  <a:gd name="T17" fmla="*/ 642 h 1137"/>
                  <a:gd name="T18" fmla="*/ 67 w 543"/>
                  <a:gd name="T19" fmla="*/ 654 h 1137"/>
                  <a:gd name="T20" fmla="*/ 301 w 543"/>
                  <a:gd name="T21" fmla="*/ 1054 h 1137"/>
                  <a:gd name="T22" fmla="*/ 243 w 543"/>
                  <a:gd name="T23" fmla="*/ 1054 h 1137"/>
                  <a:gd name="T24" fmla="*/ 476 w 543"/>
                  <a:gd name="T25" fmla="*/ 654 h 1137"/>
                  <a:gd name="T26" fmla="*/ 522 w 543"/>
                  <a:gd name="T27" fmla="*/ 642 h 1137"/>
                  <a:gd name="T28" fmla="*/ 534 w 543"/>
                  <a:gd name="T29" fmla="*/ 68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1137">
                    <a:moveTo>
                      <a:pt x="305" y="0"/>
                    </a:moveTo>
                    <a:lnTo>
                      <a:pt x="305" y="1070"/>
                    </a:lnTo>
                    <a:lnTo>
                      <a:pt x="238" y="1070"/>
                    </a:lnTo>
                    <a:lnTo>
                      <a:pt x="238" y="0"/>
                    </a:lnTo>
                    <a:lnTo>
                      <a:pt x="305" y="0"/>
                    </a:lnTo>
                    <a:close/>
                    <a:moveTo>
                      <a:pt x="534" y="687"/>
                    </a:moveTo>
                    <a:lnTo>
                      <a:pt x="272" y="1137"/>
                    </a:lnTo>
                    <a:lnTo>
                      <a:pt x="10" y="687"/>
                    </a:lnTo>
                    <a:cubicBezTo>
                      <a:pt x="0" y="671"/>
                      <a:pt x="6" y="651"/>
                      <a:pt x="22" y="642"/>
                    </a:cubicBezTo>
                    <a:cubicBezTo>
                      <a:pt x="38" y="632"/>
                      <a:pt x="58" y="638"/>
                      <a:pt x="67" y="654"/>
                    </a:cubicBezTo>
                    <a:lnTo>
                      <a:pt x="301" y="1054"/>
                    </a:lnTo>
                    <a:lnTo>
                      <a:pt x="243" y="1054"/>
                    </a:lnTo>
                    <a:lnTo>
                      <a:pt x="476" y="654"/>
                    </a:lnTo>
                    <a:cubicBezTo>
                      <a:pt x="486" y="638"/>
                      <a:pt x="506" y="632"/>
                      <a:pt x="522" y="642"/>
                    </a:cubicBezTo>
                    <a:cubicBezTo>
                      <a:pt x="538" y="651"/>
                      <a:pt x="543" y="671"/>
                      <a:pt x="534" y="687"/>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89" name="Freeform 97"/>
              <p:cNvSpPr>
                <a:spLocks/>
              </p:cNvSpPr>
              <p:nvPr/>
            </p:nvSpPr>
            <p:spPr bwMode="auto">
              <a:xfrm>
                <a:off x="1612" y="3813"/>
                <a:ext cx="23" cy="67"/>
              </a:xfrm>
              <a:custGeom>
                <a:avLst/>
                <a:gdLst>
                  <a:gd name="T0" fmla="*/ 0 w 23"/>
                  <a:gd name="T1" fmla="*/ 58 h 67"/>
                  <a:gd name="T2" fmla="*/ 6 w 23"/>
                  <a:gd name="T3" fmla="*/ 58 h 67"/>
                  <a:gd name="T4" fmla="*/ 6 w 23"/>
                  <a:gd name="T5" fmla="*/ 0 h 67"/>
                  <a:gd name="T6" fmla="*/ 17 w 23"/>
                  <a:gd name="T7" fmla="*/ 0 h 67"/>
                  <a:gd name="T8" fmla="*/ 17 w 23"/>
                  <a:gd name="T9" fmla="*/ 58 h 67"/>
                  <a:gd name="T10" fmla="*/ 23 w 23"/>
                  <a:gd name="T11" fmla="*/ 58 h 67"/>
                  <a:gd name="T12" fmla="*/ 12 w 23"/>
                  <a:gd name="T13" fmla="*/ 67 h 67"/>
                  <a:gd name="T14" fmla="*/ 0 w 23"/>
                  <a:gd name="T15" fmla="*/ 58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67">
                    <a:moveTo>
                      <a:pt x="0" y="58"/>
                    </a:moveTo>
                    <a:lnTo>
                      <a:pt x="6" y="58"/>
                    </a:lnTo>
                    <a:lnTo>
                      <a:pt x="6" y="0"/>
                    </a:lnTo>
                    <a:lnTo>
                      <a:pt x="17" y="0"/>
                    </a:lnTo>
                    <a:lnTo>
                      <a:pt x="17" y="58"/>
                    </a:lnTo>
                    <a:lnTo>
                      <a:pt x="23" y="58"/>
                    </a:lnTo>
                    <a:lnTo>
                      <a:pt x="12" y="67"/>
                    </a:lnTo>
                    <a:lnTo>
                      <a:pt x="0" y="58"/>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90" name="Freeform 98"/>
              <p:cNvSpPr>
                <a:spLocks noEditPoints="1"/>
              </p:cNvSpPr>
              <p:nvPr/>
            </p:nvSpPr>
            <p:spPr bwMode="auto">
              <a:xfrm>
                <a:off x="1595" y="3807"/>
                <a:ext cx="57" cy="81"/>
              </a:xfrm>
              <a:custGeom>
                <a:avLst/>
                <a:gdLst>
                  <a:gd name="T0" fmla="*/ 0 w 57"/>
                  <a:gd name="T1" fmla="*/ 58 h 81"/>
                  <a:gd name="T2" fmla="*/ 23 w 57"/>
                  <a:gd name="T3" fmla="*/ 58 h 81"/>
                  <a:gd name="T4" fmla="*/ 16 w 57"/>
                  <a:gd name="T5" fmla="*/ 64 h 81"/>
                  <a:gd name="T6" fmla="*/ 16 w 57"/>
                  <a:gd name="T7" fmla="*/ 0 h 81"/>
                  <a:gd name="T8" fmla="*/ 41 w 57"/>
                  <a:gd name="T9" fmla="*/ 0 h 81"/>
                  <a:gd name="T10" fmla="*/ 41 w 57"/>
                  <a:gd name="T11" fmla="*/ 64 h 81"/>
                  <a:gd name="T12" fmla="*/ 34 w 57"/>
                  <a:gd name="T13" fmla="*/ 58 h 81"/>
                  <a:gd name="T14" fmla="*/ 57 w 57"/>
                  <a:gd name="T15" fmla="*/ 58 h 81"/>
                  <a:gd name="T16" fmla="*/ 29 w 57"/>
                  <a:gd name="T17" fmla="*/ 81 h 81"/>
                  <a:gd name="T18" fmla="*/ 0 w 57"/>
                  <a:gd name="T19" fmla="*/ 58 h 81"/>
                  <a:gd name="T20" fmla="*/ 34 w 57"/>
                  <a:gd name="T21" fmla="*/ 69 h 81"/>
                  <a:gd name="T22" fmla="*/ 24 w 57"/>
                  <a:gd name="T23" fmla="*/ 69 h 81"/>
                  <a:gd name="T24" fmla="*/ 35 w 57"/>
                  <a:gd name="T25" fmla="*/ 60 h 81"/>
                  <a:gd name="T26" fmla="*/ 40 w 57"/>
                  <a:gd name="T27" fmla="*/ 69 h 81"/>
                  <a:gd name="T28" fmla="*/ 27 w 57"/>
                  <a:gd name="T29" fmla="*/ 69 h 81"/>
                  <a:gd name="T30" fmla="*/ 27 w 57"/>
                  <a:gd name="T31" fmla="*/ 6 h 81"/>
                  <a:gd name="T32" fmla="*/ 34 w 57"/>
                  <a:gd name="T33" fmla="*/ 11 h 81"/>
                  <a:gd name="T34" fmla="*/ 23 w 57"/>
                  <a:gd name="T35" fmla="*/ 11 h 81"/>
                  <a:gd name="T36" fmla="*/ 30 w 57"/>
                  <a:gd name="T37" fmla="*/ 6 h 81"/>
                  <a:gd name="T38" fmla="*/ 30 w 57"/>
                  <a:gd name="T39" fmla="*/ 69 h 81"/>
                  <a:gd name="T40" fmla="*/ 17 w 57"/>
                  <a:gd name="T41" fmla="*/ 69 h 81"/>
                  <a:gd name="T42" fmla="*/ 22 w 57"/>
                  <a:gd name="T43" fmla="*/ 60 h 81"/>
                  <a:gd name="T44" fmla="*/ 34 w 57"/>
                  <a:gd name="T45"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1">
                    <a:moveTo>
                      <a:pt x="0" y="58"/>
                    </a:moveTo>
                    <a:lnTo>
                      <a:pt x="23" y="58"/>
                    </a:lnTo>
                    <a:lnTo>
                      <a:pt x="16" y="64"/>
                    </a:lnTo>
                    <a:lnTo>
                      <a:pt x="16" y="0"/>
                    </a:lnTo>
                    <a:lnTo>
                      <a:pt x="41" y="0"/>
                    </a:lnTo>
                    <a:lnTo>
                      <a:pt x="41" y="64"/>
                    </a:lnTo>
                    <a:lnTo>
                      <a:pt x="34" y="58"/>
                    </a:lnTo>
                    <a:lnTo>
                      <a:pt x="57" y="58"/>
                    </a:lnTo>
                    <a:lnTo>
                      <a:pt x="29" y="81"/>
                    </a:lnTo>
                    <a:lnTo>
                      <a:pt x="0" y="58"/>
                    </a:lnTo>
                    <a:close/>
                    <a:moveTo>
                      <a:pt x="34" y="69"/>
                    </a:moveTo>
                    <a:lnTo>
                      <a:pt x="24" y="69"/>
                    </a:lnTo>
                    <a:lnTo>
                      <a:pt x="35" y="60"/>
                    </a:lnTo>
                    <a:lnTo>
                      <a:pt x="40" y="69"/>
                    </a:lnTo>
                    <a:lnTo>
                      <a:pt x="27" y="69"/>
                    </a:lnTo>
                    <a:lnTo>
                      <a:pt x="27" y="6"/>
                    </a:lnTo>
                    <a:lnTo>
                      <a:pt x="34" y="11"/>
                    </a:lnTo>
                    <a:lnTo>
                      <a:pt x="23" y="11"/>
                    </a:lnTo>
                    <a:lnTo>
                      <a:pt x="30" y="6"/>
                    </a:lnTo>
                    <a:lnTo>
                      <a:pt x="30" y="69"/>
                    </a:lnTo>
                    <a:lnTo>
                      <a:pt x="17" y="69"/>
                    </a:lnTo>
                    <a:lnTo>
                      <a:pt x="22" y="60"/>
                    </a:lnTo>
                    <a:lnTo>
                      <a:pt x="34" y="6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pic>
            <p:nvPicPr>
              <p:cNvPr id="2147" name="Picture 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7" y="3872"/>
                <a:ext cx="65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8" name="Picture 1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7" y="3872"/>
                <a:ext cx="65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9" name="Picture 1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8" y="3916"/>
                <a:ext cx="5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 name="Picture 1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8" y="3916"/>
                <a:ext cx="5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1" name="Freeform 103"/>
              <p:cNvSpPr>
                <a:spLocks/>
              </p:cNvSpPr>
              <p:nvPr/>
            </p:nvSpPr>
            <p:spPr bwMode="auto">
              <a:xfrm>
                <a:off x="1251" y="3890"/>
                <a:ext cx="585" cy="155"/>
              </a:xfrm>
              <a:custGeom>
                <a:avLst/>
                <a:gdLst>
                  <a:gd name="T0" fmla="*/ 0 w 2779"/>
                  <a:gd name="T1" fmla="*/ 156 h 935"/>
                  <a:gd name="T2" fmla="*/ 156 w 2779"/>
                  <a:gd name="T3" fmla="*/ 0 h 935"/>
                  <a:gd name="T4" fmla="*/ 2623 w 2779"/>
                  <a:gd name="T5" fmla="*/ 0 h 935"/>
                  <a:gd name="T6" fmla="*/ 2779 w 2779"/>
                  <a:gd name="T7" fmla="*/ 156 h 935"/>
                  <a:gd name="T8" fmla="*/ 2779 w 2779"/>
                  <a:gd name="T9" fmla="*/ 780 h 935"/>
                  <a:gd name="T10" fmla="*/ 2623 w 2779"/>
                  <a:gd name="T11" fmla="*/ 935 h 935"/>
                  <a:gd name="T12" fmla="*/ 156 w 2779"/>
                  <a:gd name="T13" fmla="*/ 935 h 935"/>
                  <a:gd name="T14" fmla="*/ 0 w 2779"/>
                  <a:gd name="T15" fmla="*/ 780 h 935"/>
                  <a:gd name="T16" fmla="*/ 0 w 2779"/>
                  <a:gd name="T17" fmla="*/ 15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9" h="935">
                    <a:moveTo>
                      <a:pt x="0" y="156"/>
                    </a:moveTo>
                    <a:cubicBezTo>
                      <a:pt x="0" y="70"/>
                      <a:pt x="70" y="0"/>
                      <a:pt x="156" y="0"/>
                    </a:cubicBezTo>
                    <a:lnTo>
                      <a:pt x="2623" y="0"/>
                    </a:lnTo>
                    <a:cubicBezTo>
                      <a:pt x="2709" y="0"/>
                      <a:pt x="2779" y="70"/>
                      <a:pt x="2779" y="156"/>
                    </a:cubicBezTo>
                    <a:lnTo>
                      <a:pt x="2779" y="780"/>
                    </a:lnTo>
                    <a:cubicBezTo>
                      <a:pt x="2779" y="866"/>
                      <a:pt x="2709" y="935"/>
                      <a:pt x="2623" y="935"/>
                    </a:cubicBezTo>
                    <a:lnTo>
                      <a:pt x="156" y="935"/>
                    </a:lnTo>
                    <a:cubicBezTo>
                      <a:pt x="70" y="935"/>
                      <a:pt x="0" y="866"/>
                      <a:pt x="0" y="780"/>
                    </a:cubicBezTo>
                    <a:lnTo>
                      <a:pt x="0" y="156"/>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92" name="Freeform 104"/>
              <p:cNvSpPr>
                <a:spLocks noEditPoints="1"/>
              </p:cNvSpPr>
              <p:nvPr/>
            </p:nvSpPr>
            <p:spPr bwMode="auto">
              <a:xfrm>
                <a:off x="1240" y="3881"/>
                <a:ext cx="607" cy="172"/>
              </a:xfrm>
              <a:custGeom>
                <a:avLst/>
                <a:gdLst>
                  <a:gd name="T0" fmla="*/ 4 w 2879"/>
                  <a:gd name="T1" fmla="*/ 167 h 1035"/>
                  <a:gd name="T2" fmla="*/ 33 w 2879"/>
                  <a:gd name="T3" fmla="*/ 95 h 1035"/>
                  <a:gd name="T4" fmla="*/ 64 w 2879"/>
                  <a:gd name="T5" fmla="*/ 58 h 1035"/>
                  <a:gd name="T6" fmla="*/ 122 w 2879"/>
                  <a:gd name="T7" fmla="*/ 19 h 1035"/>
                  <a:gd name="T8" fmla="*/ 183 w 2879"/>
                  <a:gd name="T9" fmla="*/ 2 h 1035"/>
                  <a:gd name="T10" fmla="*/ 2691 w 2879"/>
                  <a:gd name="T11" fmla="*/ 1 h 1035"/>
                  <a:gd name="T12" fmla="*/ 2758 w 2879"/>
                  <a:gd name="T13" fmla="*/ 19 h 1035"/>
                  <a:gd name="T14" fmla="*/ 2815 w 2879"/>
                  <a:gd name="T15" fmla="*/ 58 h 1035"/>
                  <a:gd name="T16" fmla="*/ 2847 w 2879"/>
                  <a:gd name="T17" fmla="*/ 96 h 1035"/>
                  <a:gd name="T18" fmla="*/ 2874 w 2879"/>
                  <a:gd name="T19" fmla="*/ 160 h 1035"/>
                  <a:gd name="T20" fmla="*/ 2879 w 2879"/>
                  <a:gd name="T21" fmla="*/ 830 h 1035"/>
                  <a:gd name="T22" fmla="*/ 2864 w 2879"/>
                  <a:gd name="T23" fmla="*/ 905 h 1035"/>
                  <a:gd name="T24" fmla="*/ 2841 w 2879"/>
                  <a:gd name="T25" fmla="*/ 949 h 1035"/>
                  <a:gd name="T26" fmla="*/ 2792 w 2879"/>
                  <a:gd name="T27" fmla="*/ 997 h 1035"/>
                  <a:gd name="T28" fmla="*/ 2748 w 2879"/>
                  <a:gd name="T29" fmla="*/ 1021 h 1035"/>
                  <a:gd name="T30" fmla="*/ 2675 w 2879"/>
                  <a:gd name="T31" fmla="*/ 1035 h 1035"/>
                  <a:gd name="T32" fmla="*/ 167 w 2879"/>
                  <a:gd name="T33" fmla="*/ 1032 h 1035"/>
                  <a:gd name="T34" fmla="*/ 96 w 2879"/>
                  <a:gd name="T35" fmla="*/ 1003 h 1035"/>
                  <a:gd name="T36" fmla="*/ 58 w 2879"/>
                  <a:gd name="T37" fmla="*/ 972 h 1035"/>
                  <a:gd name="T38" fmla="*/ 19 w 2879"/>
                  <a:gd name="T39" fmla="*/ 914 h 1035"/>
                  <a:gd name="T40" fmla="*/ 2 w 2879"/>
                  <a:gd name="T41" fmla="*/ 854 h 1035"/>
                  <a:gd name="T42" fmla="*/ 100 w 2879"/>
                  <a:gd name="T43" fmla="*/ 827 h 1035"/>
                  <a:gd name="T44" fmla="*/ 110 w 2879"/>
                  <a:gd name="T45" fmla="*/ 875 h 1035"/>
                  <a:gd name="T46" fmla="*/ 116 w 2879"/>
                  <a:gd name="T47" fmla="*/ 885 h 1035"/>
                  <a:gd name="T48" fmla="*/ 151 w 2879"/>
                  <a:gd name="T49" fmla="*/ 921 h 1035"/>
                  <a:gd name="T50" fmla="*/ 160 w 2879"/>
                  <a:gd name="T51" fmla="*/ 925 h 1035"/>
                  <a:gd name="T52" fmla="*/ 206 w 2879"/>
                  <a:gd name="T53" fmla="*/ 935 h 1035"/>
                  <a:gd name="T54" fmla="*/ 2690 w 2879"/>
                  <a:gd name="T55" fmla="*/ 934 h 1035"/>
                  <a:gd name="T56" fmla="*/ 2737 w 2879"/>
                  <a:gd name="T57" fmla="*/ 915 h 1035"/>
                  <a:gd name="T58" fmla="*/ 2745 w 2879"/>
                  <a:gd name="T59" fmla="*/ 908 h 1035"/>
                  <a:gd name="T60" fmla="*/ 2773 w 2879"/>
                  <a:gd name="T61" fmla="*/ 867 h 1035"/>
                  <a:gd name="T62" fmla="*/ 2778 w 2879"/>
                  <a:gd name="T63" fmla="*/ 843 h 1035"/>
                  <a:gd name="T64" fmla="*/ 2779 w 2879"/>
                  <a:gd name="T65" fmla="*/ 198 h 1035"/>
                  <a:gd name="T66" fmla="*/ 2773 w 2879"/>
                  <a:gd name="T67" fmla="*/ 169 h 1035"/>
                  <a:gd name="T68" fmla="*/ 2745 w 2879"/>
                  <a:gd name="T69" fmla="*/ 128 h 1035"/>
                  <a:gd name="T70" fmla="*/ 2736 w 2879"/>
                  <a:gd name="T71" fmla="*/ 121 h 1035"/>
                  <a:gd name="T72" fmla="*/ 2697 w 2879"/>
                  <a:gd name="T73" fmla="*/ 103 h 1035"/>
                  <a:gd name="T74" fmla="*/ 209 w 2879"/>
                  <a:gd name="T75" fmla="*/ 100 h 1035"/>
                  <a:gd name="T76" fmla="*/ 160 w 2879"/>
                  <a:gd name="T77" fmla="*/ 111 h 1035"/>
                  <a:gd name="T78" fmla="*/ 151 w 2879"/>
                  <a:gd name="T79" fmla="*/ 116 h 1035"/>
                  <a:gd name="T80" fmla="*/ 116 w 2879"/>
                  <a:gd name="T81" fmla="*/ 151 h 1035"/>
                  <a:gd name="T82" fmla="*/ 111 w 2879"/>
                  <a:gd name="T83" fmla="*/ 160 h 1035"/>
                  <a:gd name="T84" fmla="*/ 100 w 2879"/>
                  <a:gd name="T85" fmla="*/ 20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035">
                    <a:moveTo>
                      <a:pt x="0" y="206"/>
                    </a:moveTo>
                    <a:lnTo>
                      <a:pt x="1" y="188"/>
                    </a:lnTo>
                    <a:lnTo>
                      <a:pt x="4" y="167"/>
                    </a:lnTo>
                    <a:lnTo>
                      <a:pt x="15" y="131"/>
                    </a:lnTo>
                    <a:cubicBezTo>
                      <a:pt x="16" y="128"/>
                      <a:pt x="17" y="125"/>
                      <a:pt x="19" y="122"/>
                    </a:cubicBezTo>
                    <a:lnTo>
                      <a:pt x="33" y="95"/>
                    </a:lnTo>
                    <a:cubicBezTo>
                      <a:pt x="35" y="92"/>
                      <a:pt x="37" y="90"/>
                      <a:pt x="39" y="87"/>
                    </a:cubicBezTo>
                    <a:lnTo>
                      <a:pt x="58" y="64"/>
                    </a:lnTo>
                    <a:cubicBezTo>
                      <a:pt x="60" y="62"/>
                      <a:pt x="62" y="60"/>
                      <a:pt x="64" y="58"/>
                    </a:cubicBezTo>
                    <a:lnTo>
                      <a:pt x="87" y="39"/>
                    </a:lnTo>
                    <a:cubicBezTo>
                      <a:pt x="90" y="37"/>
                      <a:pt x="92" y="35"/>
                      <a:pt x="95" y="33"/>
                    </a:cubicBezTo>
                    <a:lnTo>
                      <a:pt x="122" y="19"/>
                    </a:lnTo>
                    <a:cubicBezTo>
                      <a:pt x="125" y="17"/>
                      <a:pt x="128" y="16"/>
                      <a:pt x="131" y="15"/>
                    </a:cubicBezTo>
                    <a:lnTo>
                      <a:pt x="160" y="6"/>
                    </a:lnTo>
                    <a:lnTo>
                      <a:pt x="183" y="2"/>
                    </a:lnTo>
                    <a:lnTo>
                      <a:pt x="204" y="1"/>
                    </a:lnTo>
                    <a:lnTo>
                      <a:pt x="2673" y="0"/>
                    </a:lnTo>
                    <a:lnTo>
                      <a:pt x="2691" y="1"/>
                    </a:lnTo>
                    <a:lnTo>
                      <a:pt x="2712" y="4"/>
                    </a:lnTo>
                    <a:lnTo>
                      <a:pt x="2748" y="15"/>
                    </a:lnTo>
                    <a:cubicBezTo>
                      <a:pt x="2752" y="16"/>
                      <a:pt x="2755" y="17"/>
                      <a:pt x="2758" y="19"/>
                    </a:cubicBezTo>
                    <a:lnTo>
                      <a:pt x="2784" y="33"/>
                    </a:lnTo>
                    <a:cubicBezTo>
                      <a:pt x="2787" y="35"/>
                      <a:pt x="2790" y="37"/>
                      <a:pt x="2792" y="39"/>
                    </a:cubicBezTo>
                    <a:lnTo>
                      <a:pt x="2815" y="58"/>
                    </a:lnTo>
                    <a:cubicBezTo>
                      <a:pt x="2817" y="60"/>
                      <a:pt x="2820" y="62"/>
                      <a:pt x="2822" y="64"/>
                    </a:cubicBezTo>
                    <a:lnTo>
                      <a:pt x="2841" y="87"/>
                    </a:lnTo>
                    <a:cubicBezTo>
                      <a:pt x="2843" y="90"/>
                      <a:pt x="2845" y="93"/>
                      <a:pt x="2847" y="96"/>
                    </a:cubicBezTo>
                    <a:lnTo>
                      <a:pt x="2861" y="122"/>
                    </a:lnTo>
                    <a:cubicBezTo>
                      <a:pt x="2862" y="125"/>
                      <a:pt x="2864" y="128"/>
                      <a:pt x="2865" y="131"/>
                    </a:cubicBezTo>
                    <a:lnTo>
                      <a:pt x="2874" y="160"/>
                    </a:lnTo>
                    <a:lnTo>
                      <a:pt x="2878" y="183"/>
                    </a:lnTo>
                    <a:lnTo>
                      <a:pt x="2879" y="204"/>
                    </a:lnTo>
                    <a:lnTo>
                      <a:pt x="2879" y="830"/>
                    </a:lnTo>
                    <a:lnTo>
                      <a:pt x="2878" y="848"/>
                    </a:lnTo>
                    <a:lnTo>
                      <a:pt x="2875" y="869"/>
                    </a:lnTo>
                    <a:lnTo>
                      <a:pt x="2864" y="905"/>
                    </a:lnTo>
                    <a:cubicBezTo>
                      <a:pt x="2864" y="908"/>
                      <a:pt x="2862" y="911"/>
                      <a:pt x="2861" y="914"/>
                    </a:cubicBezTo>
                    <a:lnTo>
                      <a:pt x="2847" y="940"/>
                    </a:lnTo>
                    <a:cubicBezTo>
                      <a:pt x="2845" y="943"/>
                      <a:pt x="2843" y="946"/>
                      <a:pt x="2841" y="949"/>
                    </a:cubicBezTo>
                    <a:lnTo>
                      <a:pt x="2822" y="972"/>
                    </a:lnTo>
                    <a:cubicBezTo>
                      <a:pt x="2820" y="974"/>
                      <a:pt x="2818" y="976"/>
                      <a:pt x="2815" y="978"/>
                    </a:cubicBezTo>
                    <a:lnTo>
                      <a:pt x="2792" y="997"/>
                    </a:lnTo>
                    <a:cubicBezTo>
                      <a:pt x="2790" y="999"/>
                      <a:pt x="2787" y="1001"/>
                      <a:pt x="2784" y="1003"/>
                    </a:cubicBezTo>
                    <a:lnTo>
                      <a:pt x="2757" y="1017"/>
                    </a:lnTo>
                    <a:cubicBezTo>
                      <a:pt x="2755" y="1019"/>
                      <a:pt x="2752" y="1020"/>
                      <a:pt x="2748" y="1021"/>
                    </a:cubicBezTo>
                    <a:lnTo>
                      <a:pt x="2719" y="1030"/>
                    </a:lnTo>
                    <a:lnTo>
                      <a:pt x="2697" y="1034"/>
                    </a:lnTo>
                    <a:lnTo>
                      <a:pt x="2675" y="1035"/>
                    </a:lnTo>
                    <a:lnTo>
                      <a:pt x="206" y="1035"/>
                    </a:lnTo>
                    <a:lnTo>
                      <a:pt x="188" y="1035"/>
                    </a:lnTo>
                    <a:lnTo>
                      <a:pt x="167" y="1032"/>
                    </a:lnTo>
                    <a:lnTo>
                      <a:pt x="131" y="1021"/>
                    </a:lnTo>
                    <a:cubicBezTo>
                      <a:pt x="128" y="1020"/>
                      <a:pt x="125" y="1019"/>
                      <a:pt x="122" y="1017"/>
                    </a:cubicBezTo>
                    <a:lnTo>
                      <a:pt x="96" y="1003"/>
                    </a:lnTo>
                    <a:cubicBezTo>
                      <a:pt x="93" y="1001"/>
                      <a:pt x="90" y="999"/>
                      <a:pt x="87" y="997"/>
                    </a:cubicBezTo>
                    <a:lnTo>
                      <a:pt x="64" y="978"/>
                    </a:lnTo>
                    <a:cubicBezTo>
                      <a:pt x="62" y="976"/>
                      <a:pt x="60" y="974"/>
                      <a:pt x="58" y="972"/>
                    </a:cubicBezTo>
                    <a:lnTo>
                      <a:pt x="39" y="949"/>
                    </a:lnTo>
                    <a:cubicBezTo>
                      <a:pt x="37" y="946"/>
                      <a:pt x="35" y="943"/>
                      <a:pt x="33" y="941"/>
                    </a:cubicBezTo>
                    <a:lnTo>
                      <a:pt x="19" y="914"/>
                    </a:lnTo>
                    <a:cubicBezTo>
                      <a:pt x="17" y="911"/>
                      <a:pt x="16" y="908"/>
                      <a:pt x="15" y="905"/>
                    </a:cubicBezTo>
                    <a:lnTo>
                      <a:pt x="6" y="876"/>
                    </a:lnTo>
                    <a:lnTo>
                      <a:pt x="2" y="854"/>
                    </a:lnTo>
                    <a:lnTo>
                      <a:pt x="1" y="832"/>
                    </a:lnTo>
                    <a:lnTo>
                      <a:pt x="0" y="206"/>
                    </a:lnTo>
                    <a:close/>
                    <a:moveTo>
                      <a:pt x="100" y="827"/>
                    </a:moveTo>
                    <a:lnTo>
                      <a:pt x="101" y="838"/>
                    </a:lnTo>
                    <a:lnTo>
                      <a:pt x="101" y="846"/>
                    </a:lnTo>
                    <a:lnTo>
                      <a:pt x="110" y="875"/>
                    </a:lnTo>
                    <a:lnTo>
                      <a:pt x="107" y="866"/>
                    </a:lnTo>
                    <a:lnTo>
                      <a:pt x="121" y="893"/>
                    </a:lnTo>
                    <a:lnTo>
                      <a:pt x="116" y="885"/>
                    </a:lnTo>
                    <a:lnTo>
                      <a:pt x="135" y="908"/>
                    </a:lnTo>
                    <a:lnTo>
                      <a:pt x="128" y="901"/>
                    </a:lnTo>
                    <a:lnTo>
                      <a:pt x="151" y="921"/>
                    </a:lnTo>
                    <a:lnTo>
                      <a:pt x="143" y="915"/>
                    </a:lnTo>
                    <a:lnTo>
                      <a:pt x="169" y="929"/>
                    </a:lnTo>
                    <a:lnTo>
                      <a:pt x="160" y="925"/>
                    </a:lnTo>
                    <a:lnTo>
                      <a:pt x="183" y="933"/>
                    </a:lnTo>
                    <a:lnTo>
                      <a:pt x="193" y="935"/>
                    </a:lnTo>
                    <a:lnTo>
                      <a:pt x="206" y="935"/>
                    </a:lnTo>
                    <a:lnTo>
                      <a:pt x="2671" y="936"/>
                    </a:lnTo>
                    <a:lnTo>
                      <a:pt x="2681" y="935"/>
                    </a:lnTo>
                    <a:lnTo>
                      <a:pt x="2690" y="934"/>
                    </a:lnTo>
                    <a:lnTo>
                      <a:pt x="2719" y="925"/>
                    </a:lnTo>
                    <a:lnTo>
                      <a:pt x="2710" y="929"/>
                    </a:lnTo>
                    <a:lnTo>
                      <a:pt x="2737" y="915"/>
                    </a:lnTo>
                    <a:lnTo>
                      <a:pt x="2728" y="921"/>
                    </a:lnTo>
                    <a:lnTo>
                      <a:pt x="2751" y="901"/>
                    </a:lnTo>
                    <a:lnTo>
                      <a:pt x="2745" y="908"/>
                    </a:lnTo>
                    <a:lnTo>
                      <a:pt x="2764" y="885"/>
                    </a:lnTo>
                    <a:lnTo>
                      <a:pt x="2758" y="893"/>
                    </a:lnTo>
                    <a:lnTo>
                      <a:pt x="2773" y="867"/>
                    </a:lnTo>
                    <a:lnTo>
                      <a:pt x="2769" y="875"/>
                    </a:lnTo>
                    <a:lnTo>
                      <a:pt x="2776" y="853"/>
                    </a:lnTo>
                    <a:lnTo>
                      <a:pt x="2778" y="843"/>
                    </a:lnTo>
                    <a:lnTo>
                      <a:pt x="2779" y="830"/>
                    </a:lnTo>
                    <a:lnTo>
                      <a:pt x="2779" y="209"/>
                    </a:lnTo>
                    <a:lnTo>
                      <a:pt x="2779" y="198"/>
                    </a:lnTo>
                    <a:lnTo>
                      <a:pt x="2778" y="190"/>
                    </a:lnTo>
                    <a:lnTo>
                      <a:pt x="2769" y="160"/>
                    </a:lnTo>
                    <a:lnTo>
                      <a:pt x="2773" y="169"/>
                    </a:lnTo>
                    <a:lnTo>
                      <a:pt x="2758" y="143"/>
                    </a:lnTo>
                    <a:lnTo>
                      <a:pt x="2764" y="151"/>
                    </a:lnTo>
                    <a:lnTo>
                      <a:pt x="2745" y="128"/>
                    </a:lnTo>
                    <a:lnTo>
                      <a:pt x="2751" y="135"/>
                    </a:lnTo>
                    <a:lnTo>
                      <a:pt x="2728" y="116"/>
                    </a:lnTo>
                    <a:lnTo>
                      <a:pt x="2736" y="121"/>
                    </a:lnTo>
                    <a:lnTo>
                      <a:pt x="2710" y="107"/>
                    </a:lnTo>
                    <a:lnTo>
                      <a:pt x="2719" y="111"/>
                    </a:lnTo>
                    <a:lnTo>
                      <a:pt x="2697" y="103"/>
                    </a:lnTo>
                    <a:lnTo>
                      <a:pt x="2687" y="101"/>
                    </a:lnTo>
                    <a:lnTo>
                      <a:pt x="2673" y="100"/>
                    </a:lnTo>
                    <a:lnTo>
                      <a:pt x="209" y="100"/>
                    </a:lnTo>
                    <a:lnTo>
                      <a:pt x="198" y="101"/>
                    </a:lnTo>
                    <a:lnTo>
                      <a:pt x="190" y="102"/>
                    </a:lnTo>
                    <a:lnTo>
                      <a:pt x="160" y="111"/>
                    </a:lnTo>
                    <a:lnTo>
                      <a:pt x="170" y="107"/>
                    </a:lnTo>
                    <a:lnTo>
                      <a:pt x="143" y="121"/>
                    </a:lnTo>
                    <a:lnTo>
                      <a:pt x="151" y="116"/>
                    </a:lnTo>
                    <a:lnTo>
                      <a:pt x="128" y="135"/>
                    </a:lnTo>
                    <a:lnTo>
                      <a:pt x="135" y="128"/>
                    </a:lnTo>
                    <a:lnTo>
                      <a:pt x="116" y="151"/>
                    </a:lnTo>
                    <a:lnTo>
                      <a:pt x="121" y="143"/>
                    </a:lnTo>
                    <a:lnTo>
                      <a:pt x="107" y="170"/>
                    </a:lnTo>
                    <a:lnTo>
                      <a:pt x="111" y="160"/>
                    </a:lnTo>
                    <a:lnTo>
                      <a:pt x="103" y="183"/>
                    </a:lnTo>
                    <a:lnTo>
                      <a:pt x="101" y="193"/>
                    </a:lnTo>
                    <a:lnTo>
                      <a:pt x="100" y="206"/>
                    </a:lnTo>
                    <a:lnTo>
                      <a:pt x="100" y="82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93" name="Rectangle 105"/>
              <p:cNvSpPr>
                <a:spLocks noChangeArrowheads="1"/>
              </p:cNvSpPr>
              <p:nvPr/>
            </p:nvSpPr>
            <p:spPr bwMode="auto">
              <a:xfrm>
                <a:off x="1329" y="3926"/>
                <a:ext cx="5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136.246.000</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94" name="Rectangle 106"/>
              <p:cNvSpPr>
                <a:spLocks noChangeArrowheads="1"/>
              </p:cNvSpPr>
              <p:nvPr/>
            </p:nvSpPr>
            <p:spPr bwMode="auto">
              <a:xfrm>
                <a:off x="1760" y="3926"/>
                <a:ext cx="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95" name="Freeform 107"/>
              <p:cNvSpPr>
                <a:spLocks/>
              </p:cNvSpPr>
              <p:nvPr/>
            </p:nvSpPr>
            <p:spPr bwMode="auto">
              <a:xfrm>
                <a:off x="6456" y="3275"/>
                <a:ext cx="589" cy="467"/>
              </a:xfrm>
              <a:custGeom>
                <a:avLst/>
                <a:gdLst>
                  <a:gd name="T0" fmla="*/ 0 w 2796"/>
                  <a:gd name="T1" fmla="*/ 466 h 2815"/>
                  <a:gd name="T2" fmla="*/ 466 w 2796"/>
                  <a:gd name="T3" fmla="*/ 0 h 2815"/>
                  <a:gd name="T4" fmla="*/ 2330 w 2796"/>
                  <a:gd name="T5" fmla="*/ 0 h 2815"/>
                  <a:gd name="T6" fmla="*/ 2796 w 2796"/>
                  <a:gd name="T7" fmla="*/ 466 h 2815"/>
                  <a:gd name="T8" fmla="*/ 2796 w 2796"/>
                  <a:gd name="T9" fmla="*/ 2349 h 2815"/>
                  <a:gd name="T10" fmla="*/ 2330 w 2796"/>
                  <a:gd name="T11" fmla="*/ 2815 h 2815"/>
                  <a:gd name="T12" fmla="*/ 466 w 2796"/>
                  <a:gd name="T13" fmla="*/ 2815 h 2815"/>
                  <a:gd name="T14" fmla="*/ 0 w 2796"/>
                  <a:gd name="T15" fmla="*/ 2349 h 2815"/>
                  <a:gd name="T16" fmla="*/ 0 w 2796"/>
                  <a:gd name="T17" fmla="*/ 466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6" h="2815">
                    <a:moveTo>
                      <a:pt x="0" y="466"/>
                    </a:moveTo>
                    <a:cubicBezTo>
                      <a:pt x="0" y="208"/>
                      <a:pt x="208" y="0"/>
                      <a:pt x="466" y="0"/>
                    </a:cubicBezTo>
                    <a:lnTo>
                      <a:pt x="2330" y="0"/>
                    </a:lnTo>
                    <a:cubicBezTo>
                      <a:pt x="2588" y="0"/>
                      <a:pt x="2796" y="208"/>
                      <a:pt x="2796" y="466"/>
                    </a:cubicBezTo>
                    <a:lnTo>
                      <a:pt x="2796" y="2349"/>
                    </a:lnTo>
                    <a:cubicBezTo>
                      <a:pt x="2796" y="2606"/>
                      <a:pt x="2588" y="2815"/>
                      <a:pt x="2330" y="2815"/>
                    </a:cubicBezTo>
                    <a:lnTo>
                      <a:pt x="466" y="2815"/>
                    </a:lnTo>
                    <a:cubicBezTo>
                      <a:pt x="208" y="2815"/>
                      <a:pt x="0" y="2606"/>
                      <a:pt x="0" y="2349"/>
                    </a:cubicBezTo>
                    <a:lnTo>
                      <a:pt x="0" y="466"/>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96" name="Freeform 108"/>
              <p:cNvSpPr>
                <a:spLocks noEditPoints="1"/>
              </p:cNvSpPr>
              <p:nvPr/>
            </p:nvSpPr>
            <p:spPr bwMode="auto">
              <a:xfrm>
                <a:off x="6449" y="3269"/>
                <a:ext cx="603" cy="479"/>
              </a:xfrm>
              <a:custGeom>
                <a:avLst/>
                <a:gdLst>
                  <a:gd name="T0" fmla="*/ 2 w 603"/>
                  <a:gd name="T1" fmla="*/ 67 h 479"/>
                  <a:gd name="T2" fmla="*/ 12 w 603"/>
                  <a:gd name="T3" fmla="*/ 44 h 479"/>
                  <a:gd name="T4" fmla="*/ 30 w 603"/>
                  <a:gd name="T5" fmla="*/ 25 h 479"/>
                  <a:gd name="T6" fmla="*/ 54 w 603"/>
                  <a:gd name="T7" fmla="*/ 11 h 479"/>
                  <a:gd name="T8" fmla="*/ 83 w 603"/>
                  <a:gd name="T9" fmla="*/ 2 h 479"/>
                  <a:gd name="T10" fmla="*/ 498 w 603"/>
                  <a:gd name="T11" fmla="*/ 0 h 479"/>
                  <a:gd name="T12" fmla="*/ 529 w 603"/>
                  <a:gd name="T13" fmla="*/ 4 h 479"/>
                  <a:gd name="T14" fmla="*/ 556 w 603"/>
                  <a:gd name="T15" fmla="*/ 14 h 479"/>
                  <a:gd name="T16" fmla="*/ 579 w 603"/>
                  <a:gd name="T17" fmla="*/ 30 h 479"/>
                  <a:gd name="T18" fmla="*/ 595 w 603"/>
                  <a:gd name="T19" fmla="*/ 51 h 479"/>
                  <a:gd name="T20" fmla="*/ 603 w 603"/>
                  <a:gd name="T21" fmla="*/ 74 h 479"/>
                  <a:gd name="T22" fmla="*/ 603 w 603"/>
                  <a:gd name="T23" fmla="*/ 404 h 479"/>
                  <a:gd name="T24" fmla="*/ 595 w 603"/>
                  <a:gd name="T25" fmla="*/ 428 h 479"/>
                  <a:gd name="T26" fmla="*/ 579 w 603"/>
                  <a:gd name="T27" fmla="*/ 448 h 479"/>
                  <a:gd name="T28" fmla="*/ 557 w 603"/>
                  <a:gd name="T29" fmla="*/ 464 h 479"/>
                  <a:gd name="T30" fmla="*/ 529 w 603"/>
                  <a:gd name="T31" fmla="*/ 475 h 479"/>
                  <a:gd name="T32" fmla="*/ 498 w 603"/>
                  <a:gd name="T33" fmla="*/ 479 h 479"/>
                  <a:gd name="T34" fmla="*/ 84 w 603"/>
                  <a:gd name="T35" fmla="*/ 477 h 479"/>
                  <a:gd name="T36" fmla="*/ 55 w 603"/>
                  <a:gd name="T37" fmla="*/ 469 h 479"/>
                  <a:gd name="T38" fmla="*/ 31 w 603"/>
                  <a:gd name="T39" fmla="*/ 455 h 479"/>
                  <a:gd name="T40" fmla="*/ 12 w 603"/>
                  <a:gd name="T41" fmla="*/ 436 h 479"/>
                  <a:gd name="T42" fmla="*/ 2 w 603"/>
                  <a:gd name="T43" fmla="*/ 413 h 479"/>
                  <a:gd name="T44" fmla="*/ 0 w 603"/>
                  <a:gd name="T45" fmla="*/ 83 h 479"/>
                  <a:gd name="T46" fmla="*/ 15 w 603"/>
                  <a:gd name="T47" fmla="*/ 410 h 479"/>
                  <a:gd name="T48" fmla="*/ 24 w 603"/>
                  <a:gd name="T49" fmla="*/ 430 h 479"/>
                  <a:gd name="T50" fmla="*/ 40 w 603"/>
                  <a:gd name="T51" fmla="*/ 447 h 479"/>
                  <a:gd name="T52" fmla="*/ 61 w 603"/>
                  <a:gd name="T53" fmla="*/ 459 h 479"/>
                  <a:gd name="T54" fmla="*/ 86 w 603"/>
                  <a:gd name="T55" fmla="*/ 466 h 479"/>
                  <a:gd name="T56" fmla="*/ 498 w 603"/>
                  <a:gd name="T57" fmla="*/ 468 h 479"/>
                  <a:gd name="T58" fmla="*/ 525 w 603"/>
                  <a:gd name="T59" fmla="*/ 465 h 479"/>
                  <a:gd name="T60" fmla="*/ 549 w 603"/>
                  <a:gd name="T61" fmla="*/ 456 h 479"/>
                  <a:gd name="T62" fmla="*/ 568 w 603"/>
                  <a:gd name="T63" fmla="*/ 442 h 479"/>
                  <a:gd name="T64" fmla="*/ 582 w 603"/>
                  <a:gd name="T65" fmla="*/ 424 h 479"/>
                  <a:gd name="T66" fmla="*/ 589 w 603"/>
                  <a:gd name="T67" fmla="*/ 404 h 479"/>
                  <a:gd name="T68" fmla="*/ 589 w 603"/>
                  <a:gd name="T69" fmla="*/ 76 h 479"/>
                  <a:gd name="T70" fmla="*/ 582 w 603"/>
                  <a:gd name="T71" fmla="*/ 56 h 479"/>
                  <a:gd name="T72" fmla="*/ 569 w 603"/>
                  <a:gd name="T73" fmla="*/ 38 h 479"/>
                  <a:gd name="T74" fmla="*/ 549 w 603"/>
                  <a:gd name="T75" fmla="*/ 24 h 479"/>
                  <a:gd name="T76" fmla="*/ 525 w 603"/>
                  <a:gd name="T77" fmla="*/ 15 h 479"/>
                  <a:gd name="T78" fmla="*/ 498 w 603"/>
                  <a:gd name="T79" fmla="*/ 11 h 479"/>
                  <a:gd name="T80" fmla="*/ 87 w 603"/>
                  <a:gd name="T81" fmla="*/ 13 h 479"/>
                  <a:gd name="T82" fmla="*/ 62 w 603"/>
                  <a:gd name="T83" fmla="*/ 20 h 479"/>
                  <a:gd name="T84" fmla="*/ 40 w 603"/>
                  <a:gd name="T85" fmla="*/ 32 h 479"/>
                  <a:gd name="T86" fmla="*/ 25 w 603"/>
                  <a:gd name="T87" fmla="*/ 49 h 479"/>
                  <a:gd name="T88" fmla="*/ 15 w 603"/>
                  <a:gd name="T89" fmla="*/ 68 h 479"/>
                  <a:gd name="T90" fmla="*/ 14 w 603"/>
                  <a:gd name="T91" fmla="*/ 39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3" h="479">
                    <a:moveTo>
                      <a:pt x="0" y="83"/>
                    </a:moveTo>
                    <a:lnTo>
                      <a:pt x="0" y="75"/>
                    </a:lnTo>
                    <a:lnTo>
                      <a:pt x="2" y="67"/>
                    </a:lnTo>
                    <a:lnTo>
                      <a:pt x="4" y="59"/>
                    </a:lnTo>
                    <a:lnTo>
                      <a:pt x="8" y="51"/>
                    </a:lnTo>
                    <a:lnTo>
                      <a:pt x="12" y="44"/>
                    </a:lnTo>
                    <a:lnTo>
                      <a:pt x="17" y="37"/>
                    </a:lnTo>
                    <a:lnTo>
                      <a:pt x="23" y="31"/>
                    </a:lnTo>
                    <a:lnTo>
                      <a:pt x="30" y="25"/>
                    </a:lnTo>
                    <a:lnTo>
                      <a:pt x="38" y="19"/>
                    </a:lnTo>
                    <a:lnTo>
                      <a:pt x="46" y="15"/>
                    </a:lnTo>
                    <a:lnTo>
                      <a:pt x="54" y="11"/>
                    </a:lnTo>
                    <a:lnTo>
                      <a:pt x="63" y="7"/>
                    </a:lnTo>
                    <a:lnTo>
                      <a:pt x="73" y="4"/>
                    </a:lnTo>
                    <a:lnTo>
                      <a:pt x="83" y="2"/>
                    </a:lnTo>
                    <a:lnTo>
                      <a:pt x="94" y="1"/>
                    </a:lnTo>
                    <a:lnTo>
                      <a:pt x="104" y="0"/>
                    </a:lnTo>
                    <a:lnTo>
                      <a:pt x="498" y="0"/>
                    </a:lnTo>
                    <a:lnTo>
                      <a:pt x="508" y="1"/>
                    </a:lnTo>
                    <a:lnTo>
                      <a:pt x="519" y="2"/>
                    </a:lnTo>
                    <a:lnTo>
                      <a:pt x="529" y="4"/>
                    </a:lnTo>
                    <a:lnTo>
                      <a:pt x="539" y="7"/>
                    </a:lnTo>
                    <a:lnTo>
                      <a:pt x="548" y="10"/>
                    </a:lnTo>
                    <a:lnTo>
                      <a:pt x="556" y="14"/>
                    </a:lnTo>
                    <a:lnTo>
                      <a:pt x="565" y="19"/>
                    </a:lnTo>
                    <a:lnTo>
                      <a:pt x="572" y="24"/>
                    </a:lnTo>
                    <a:lnTo>
                      <a:pt x="579" y="30"/>
                    </a:lnTo>
                    <a:lnTo>
                      <a:pt x="585" y="37"/>
                    </a:lnTo>
                    <a:lnTo>
                      <a:pt x="590" y="43"/>
                    </a:lnTo>
                    <a:lnTo>
                      <a:pt x="595" y="51"/>
                    </a:lnTo>
                    <a:lnTo>
                      <a:pt x="598" y="58"/>
                    </a:lnTo>
                    <a:lnTo>
                      <a:pt x="601" y="66"/>
                    </a:lnTo>
                    <a:lnTo>
                      <a:pt x="603" y="74"/>
                    </a:lnTo>
                    <a:lnTo>
                      <a:pt x="603" y="83"/>
                    </a:lnTo>
                    <a:lnTo>
                      <a:pt x="603" y="396"/>
                    </a:lnTo>
                    <a:lnTo>
                      <a:pt x="603" y="404"/>
                    </a:lnTo>
                    <a:lnTo>
                      <a:pt x="601" y="412"/>
                    </a:lnTo>
                    <a:lnTo>
                      <a:pt x="599" y="420"/>
                    </a:lnTo>
                    <a:lnTo>
                      <a:pt x="595" y="428"/>
                    </a:lnTo>
                    <a:lnTo>
                      <a:pt x="591" y="435"/>
                    </a:lnTo>
                    <a:lnTo>
                      <a:pt x="585" y="442"/>
                    </a:lnTo>
                    <a:lnTo>
                      <a:pt x="579" y="448"/>
                    </a:lnTo>
                    <a:lnTo>
                      <a:pt x="573" y="454"/>
                    </a:lnTo>
                    <a:lnTo>
                      <a:pt x="565" y="460"/>
                    </a:lnTo>
                    <a:lnTo>
                      <a:pt x="557" y="464"/>
                    </a:lnTo>
                    <a:lnTo>
                      <a:pt x="548" y="469"/>
                    </a:lnTo>
                    <a:lnTo>
                      <a:pt x="539" y="472"/>
                    </a:lnTo>
                    <a:lnTo>
                      <a:pt x="529" y="475"/>
                    </a:lnTo>
                    <a:lnTo>
                      <a:pt x="520" y="477"/>
                    </a:lnTo>
                    <a:lnTo>
                      <a:pt x="509" y="478"/>
                    </a:lnTo>
                    <a:lnTo>
                      <a:pt x="498" y="479"/>
                    </a:lnTo>
                    <a:lnTo>
                      <a:pt x="105" y="479"/>
                    </a:lnTo>
                    <a:lnTo>
                      <a:pt x="94" y="478"/>
                    </a:lnTo>
                    <a:lnTo>
                      <a:pt x="84" y="477"/>
                    </a:lnTo>
                    <a:lnTo>
                      <a:pt x="74" y="475"/>
                    </a:lnTo>
                    <a:lnTo>
                      <a:pt x="64" y="472"/>
                    </a:lnTo>
                    <a:lnTo>
                      <a:pt x="55" y="469"/>
                    </a:lnTo>
                    <a:lnTo>
                      <a:pt x="46" y="465"/>
                    </a:lnTo>
                    <a:lnTo>
                      <a:pt x="38" y="460"/>
                    </a:lnTo>
                    <a:lnTo>
                      <a:pt x="31" y="455"/>
                    </a:lnTo>
                    <a:lnTo>
                      <a:pt x="24" y="449"/>
                    </a:lnTo>
                    <a:lnTo>
                      <a:pt x="18" y="443"/>
                    </a:lnTo>
                    <a:lnTo>
                      <a:pt x="12" y="436"/>
                    </a:lnTo>
                    <a:lnTo>
                      <a:pt x="8" y="428"/>
                    </a:lnTo>
                    <a:lnTo>
                      <a:pt x="4" y="421"/>
                    </a:lnTo>
                    <a:lnTo>
                      <a:pt x="2" y="413"/>
                    </a:lnTo>
                    <a:lnTo>
                      <a:pt x="0" y="405"/>
                    </a:lnTo>
                    <a:lnTo>
                      <a:pt x="0" y="396"/>
                    </a:lnTo>
                    <a:lnTo>
                      <a:pt x="0" y="83"/>
                    </a:lnTo>
                    <a:close/>
                    <a:moveTo>
                      <a:pt x="14" y="396"/>
                    </a:moveTo>
                    <a:lnTo>
                      <a:pt x="14" y="403"/>
                    </a:lnTo>
                    <a:lnTo>
                      <a:pt x="15" y="410"/>
                    </a:lnTo>
                    <a:lnTo>
                      <a:pt x="18" y="417"/>
                    </a:lnTo>
                    <a:lnTo>
                      <a:pt x="21" y="424"/>
                    </a:lnTo>
                    <a:lnTo>
                      <a:pt x="24" y="430"/>
                    </a:lnTo>
                    <a:lnTo>
                      <a:pt x="29" y="436"/>
                    </a:lnTo>
                    <a:lnTo>
                      <a:pt x="34" y="441"/>
                    </a:lnTo>
                    <a:lnTo>
                      <a:pt x="40" y="447"/>
                    </a:lnTo>
                    <a:lnTo>
                      <a:pt x="47" y="451"/>
                    </a:lnTo>
                    <a:lnTo>
                      <a:pt x="54" y="455"/>
                    </a:lnTo>
                    <a:lnTo>
                      <a:pt x="61" y="459"/>
                    </a:lnTo>
                    <a:lnTo>
                      <a:pt x="69" y="462"/>
                    </a:lnTo>
                    <a:lnTo>
                      <a:pt x="77" y="464"/>
                    </a:lnTo>
                    <a:lnTo>
                      <a:pt x="86" y="466"/>
                    </a:lnTo>
                    <a:lnTo>
                      <a:pt x="95" y="467"/>
                    </a:lnTo>
                    <a:lnTo>
                      <a:pt x="105" y="468"/>
                    </a:lnTo>
                    <a:lnTo>
                      <a:pt x="498" y="468"/>
                    </a:lnTo>
                    <a:lnTo>
                      <a:pt x="507" y="467"/>
                    </a:lnTo>
                    <a:lnTo>
                      <a:pt x="516" y="466"/>
                    </a:lnTo>
                    <a:lnTo>
                      <a:pt x="525" y="465"/>
                    </a:lnTo>
                    <a:lnTo>
                      <a:pt x="533" y="462"/>
                    </a:lnTo>
                    <a:lnTo>
                      <a:pt x="541" y="459"/>
                    </a:lnTo>
                    <a:lnTo>
                      <a:pt x="549" y="456"/>
                    </a:lnTo>
                    <a:lnTo>
                      <a:pt x="556" y="452"/>
                    </a:lnTo>
                    <a:lnTo>
                      <a:pt x="562" y="447"/>
                    </a:lnTo>
                    <a:lnTo>
                      <a:pt x="568" y="442"/>
                    </a:lnTo>
                    <a:lnTo>
                      <a:pt x="573" y="436"/>
                    </a:lnTo>
                    <a:lnTo>
                      <a:pt x="578" y="430"/>
                    </a:lnTo>
                    <a:lnTo>
                      <a:pt x="582" y="424"/>
                    </a:lnTo>
                    <a:lnTo>
                      <a:pt x="585" y="417"/>
                    </a:lnTo>
                    <a:lnTo>
                      <a:pt x="587" y="411"/>
                    </a:lnTo>
                    <a:lnTo>
                      <a:pt x="589" y="404"/>
                    </a:lnTo>
                    <a:lnTo>
                      <a:pt x="589" y="396"/>
                    </a:lnTo>
                    <a:lnTo>
                      <a:pt x="589" y="84"/>
                    </a:lnTo>
                    <a:lnTo>
                      <a:pt x="589" y="76"/>
                    </a:lnTo>
                    <a:lnTo>
                      <a:pt x="587" y="69"/>
                    </a:lnTo>
                    <a:lnTo>
                      <a:pt x="585" y="62"/>
                    </a:lnTo>
                    <a:lnTo>
                      <a:pt x="582" y="56"/>
                    </a:lnTo>
                    <a:lnTo>
                      <a:pt x="578" y="49"/>
                    </a:lnTo>
                    <a:lnTo>
                      <a:pt x="574" y="43"/>
                    </a:lnTo>
                    <a:lnTo>
                      <a:pt x="569" y="38"/>
                    </a:lnTo>
                    <a:lnTo>
                      <a:pt x="563" y="33"/>
                    </a:lnTo>
                    <a:lnTo>
                      <a:pt x="556" y="28"/>
                    </a:lnTo>
                    <a:lnTo>
                      <a:pt x="549" y="24"/>
                    </a:lnTo>
                    <a:lnTo>
                      <a:pt x="542" y="20"/>
                    </a:lnTo>
                    <a:lnTo>
                      <a:pt x="534" y="17"/>
                    </a:lnTo>
                    <a:lnTo>
                      <a:pt x="525" y="15"/>
                    </a:lnTo>
                    <a:lnTo>
                      <a:pt x="517" y="13"/>
                    </a:lnTo>
                    <a:lnTo>
                      <a:pt x="508" y="12"/>
                    </a:lnTo>
                    <a:lnTo>
                      <a:pt x="498" y="11"/>
                    </a:lnTo>
                    <a:lnTo>
                      <a:pt x="105" y="11"/>
                    </a:lnTo>
                    <a:lnTo>
                      <a:pt x="96" y="12"/>
                    </a:lnTo>
                    <a:lnTo>
                      <a:pt x="87" y="13"/>
                    </a:lnTo>
                    <a:lnTo>
                      <a:pt x="78" y="14"/>
                    </a:lnTo>
                    <a:lnTo>
                      <a:pt x="70" y="17"/>
                    </a:lnTo>
                    <a:lnTo>
                      <a:pt x="62" y="20"/>
                    </a:lnTo>
                    <a:lnTo>
                      <a:pt x="54" y="23"/>
                    </a:lnTo>
                    <a:lnTo>
                      <a:pt x="47" y="28"/>
                    </a:lnTo>
                    <a:lnTo>
                      <a:pt x="40" y="32"/>
                    </a:lnTo>
                    <a:lnTo>
                      <a:pt x="35" y="37"/>
                    </a:lnTo>
                    <a:lnTo>
                      <a:pt x="29" y="43"/>
                    </a:lnTo>
                    <a:lnTo>
                      <a:pt x="25" y="49"/>
                    </a:lnTo>
                    <a:lnTo>
                      <a:pt x="21" y="55"/>
                    </a:lnTo>
                    <a:lnTo>
                      <a:pt x="18" y="62"/>
                    </a:lnTo>
                    <a:lnTo>
                      <a:pt x="15" y="68"/>
                    </a:lnTo>
                    <a:lnTo>
                      <a:pt x="14" y="76"/>
                    </a:lnTo>
                    <a:lnTo>
                      <a:pt x="14" y="83"/>
                    </a:lnTo>
                    <a:lnTo>
                      <a:pt x="14" y="39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97" name="Rectangle 109"/>
              <p:cNvSpPr>
                <a:spLocks noChangeArrowheads="1"/>
              </p:cNvSpPr>
              <p:nvPr/>
            </p:nvSpPr>
            <p:spPr bwMode="auto">
              <a:xfrm>
                <a:off x="6557" y="3361"/>
                <a:ext cx="470"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Pendokument</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98" name="Rectangle 110"/>
              <p:cNvSpPr>
                <a:spLocks noChangeArrowheads="1"/>
              </p:cNvSpPr>
              <p:nvPr/>
            </p:nvSpPr>
            <p:spPr bwMode="auto">
              <a:xfrm>
                <a:off x="6595" y="3441"/>
                <a:ext cx="41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asian kota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99" name="Rectangle 111"/>
              <p:cNvSpPr>
                <a:spLocks noChangeArrowheads="1"/>
              </p:cNvSpPr>
              <p:nvPr/>
            </p:nvSpPr>
            <p:spPr bwMode="auto">
              <a:xfrm>
                <a:off x="6614" y="3520"/>
                <a:ext cx="34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magelang</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200" name="Rectangle 112"/>
              <p:cNvSpPr>
                <a:spLocks noChangeArrowheads="1"/>
              </p:cNvSpPr>
              <p:nvPr/>
            </p:nvSpPr>
            <p:spPr bwMode="auto">
              <a:xfrm>
                <a:off x="6887" y="3520"/>
                <a:ext cx="5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0"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201" name="Freeform 113"/>
              <p:cNvSpPr>
                <a:spLocks noEditPoints="1"/>
              </p:cNvSpPr>
              <p:nvPr/>
            </p:nvSpPr>
            <p:spPr bwMode="auto">
              <a:xfrm>
                <a:off x="6736" y="3175"/>
                <a:ext cx="57" cy="95"/>
              </a:xfrm>
              <a:custGeom>
                <a:avLst/>
                <a:gdLst>
                  <a:gd name="T0" fmla="*/ 152 w 271"/>
                  <a:gd name="T1" fmla="*/ 0 h 568"/>
                  <a:gd name="T2" fmla="*/ 152 w 271"/>
                  <a:gd name="T3" fmla="*/ 535 h 568"/>
                  <a:gd name="T4" fmla="*/ 119 w 271"/>
                  <a:gd name="T5" fmla="*/ 535 h 568"/>
                  <a:gd name="T6" fmla="*/ 119 w 271"/>
                  <a:gd name="T7" fmla="*/ 0 h 568"/>
                  <a:gd name="T8" fmla="*/ 152 w 271"/>
                  <a:gd name="T9" fmla="*/ 0 h 568"/>
                  <a:gd name="T10" fmla="*/ 267 w 271"/>
                  <a:gd name="T11" fmla="*/ 344 h 568"/>
                  <a:gd name="T12" fmla="*/ 135 w 271"/>
                  <a:gd name="T13" fmla="*/ 568 h 568"/>
                  <a:gd name="T14" fmla="*/ 4 w 271"/>
                  <a:gd name="T15" fmla="*/ 344 h 568"/>
                  <a:gd name="T16" fmla="*/ 10 w 271"/>
                  <a:gd name="T17" fmla="*/ 321 h 568"/>
                  <a:gd name="T18" fmla="*/ 33 w 271"/>
                  <a:gd name="T19" fmla="*/ 327 h 568"/>
                  <a:gd name="T20" fmla="*/ 150 w 271"/>
                  <a:gd name="T21" fmla="*/ 527 h 568"/>
                  <a:gd name="T22" fmla="*/ 121 w 271"/>
                  <a:gd name="T23" fmla="*/ 527 h 568"/>
                  <a:gd name="T24" fmla="*/ 238 w 271"/>
                  <a:gd name="T25" fmla="*/ 327 h 568"/>
                  <a:gd name="T26" fmla="*/ 261 w 271"/>
                  <a:gd name="T27" fmla="*/ 321 h 568"/>
                  <a:gd name="T28" fmla="*/ 267 w 271"/>
                  <a:gd name="T29" fmla="*/ 34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568">
                    <a:moveTo>
                      <a:pt x="152" y="0"/>
                    </a:moveTo>
                    <a:lnTo>
                      <a:pt x="152" y="535"/>
                    </a:lnTo>
                    <a:lnTo>
                      <a:pt x="119" y="535"/>
                    </a:lnTo>
                    <a:lnTo>
                      <a:pt x="119" y="0"/>
                    </a:lnTo>
                    <a:lnTo>
                      <a:pt x="152" y="0"/>
                    </a:lnTo>
                    <a:close/>
                    <a:moveTo>
                      <a:pt x="267" y="344"/>
                    </a:moveTo>
                    <a:lnTo>
                      <a:pt x="135" y="568"/>
                    </a:lnTo>
                    <a:lnTo>
                      <a:pt x="4" y="344"/>
                    </a:lnTo>
                    <a:cubicBezTo>
                      <a:pt x="0" y="336"/>
                      <a:pt x="2" y="325"/>
                      <a:pt x="10" y="321"/>
                    </a:cubicBezTo>
                    <a:cubicBezTo>
                      <a:pt x="18" y="316"/>
                      <a:pt x="29" y="319"/>
                      <a:pt x="33" y="327"/>
                    </a:cubicBezTo>
                    <a:lnTo>
                      <a:pt x="150" y="527"/>
                    </a:lnTo>
                    <a:lnTo>
                      <a:pt x="121" y="527"/>
                    </a:lnTo>
                    <a:lnTo>
                      <a:pt x="238" y="327"/>
                    </a:lnTo>
                    <a:cubicBezTo>
                      <a:pt x="242" y="319"/>
                      <a:pt x="253" y="316"/>
                      <a:pt x="261" y="321"/>
                    </a:cubicBezTo>
                    <a:cubicBezTo>
                      <a:pt x="268" y="325"/>
                      <a:pt x="271" y="336"/>
                      <a:pt x="267" y="344"/>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02" name="Freeform 114"/>
              <p:cNvSpPr>
                <a:spLocks/>
              </p:cNvSpPr>
              <p:nvPr/>
            </p:nvSpPr>
            <p:spPr bwMode="auto">
              <a:xfrm>
                <a:off x="6744" y="3745"/>
                <a:ext cx="23" cy="68"/>
              </a:xfrm>
              <a:custGeom>
                <a:avLst/>
                <a:gdLst>
                  <a:gd name="T0" fmla="*/ 0 w 23"/>
                  <a:gd name="T1" fmla="*/ 59 h 68"/>
                  <a:gd name="T2" fmla="*/ 5 w 23"/>
                  <a:gd name="T3" fmla="*/ 59 h 68"/>
                  <a:gd name="T4" fmla="*/ 5 w 23"/>
                  <a:gd name="T5" fmla="*/ 0 h 68"/>
                  <a:gd name="T6" fmla="*/ 17 w 23"/>
                  <a:gd name="T7" fmla="*/ 0 h 68"/>
                  <a:gd name="T8" fmla="*/ 17 w 23"/>
                  <a:gd name="T9" fmla="*/ 59 h 68"/>
                  <a:gd name="T10" fmla="*/ 23 w 23"/>
                  <a:gd name="T11" fmla="*/ 59 h 68"/>
                  <a:gd name="T12" fmla="*/ 11 w 23"/>
                  <a:gd name="T13" fmla="*/ 68 h 68"/>
                  <a:gd name="T14" fmla="*/ 0 w 23"/>
                  <a:gd name="T15" fmla="*/ 59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68">
                    <a:moveTo>
                      <a:pt x="0" y="59"/>
                    </a:moveTo>
                    <a:lnTo>
                      <a:pt x="5" y="59"/>
                    </a:lnTo>
                    <a:lnTo>
                      <a:pt x="5" y="0"/>
                    </a:lnTo>
                    <a:lnTo>
                      <a:pt x="17" y="0"/>
                    </a:lnTo>
                    <a:lnTo>
                      <a:pt x="17" y="59"/>
                    </a:lnTo>
                    <a:lnTo>
                      <a:pt x="23" y="59"/>
                    </a:lnTo>
                    <a:lnTo>
                      <a:pt x="11" y="68"/>
                    </a:lnTo>
                    <a:lnTo>
                      <a:pt x="0" y="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03" name="Freeform 115"/>
              <p:cNvSpPr>
                <a:spLocks noEditPoints="1"/>
              </p:cNvSpPr>
              <p:nvPr/>
            </p:nvSpPr>
            <p:spPr bwMode="auto">
              <a:xfrm>
                <a:off x="6727" y="3740"/>
                <a:ext cx="56" cy="81"/>
              </a:xfrm>
              <a:custGeom>
                <a:avLst/>
                <a:gdLst>
                  <a:gd name="T0" fmla="*/ 0 w 56"/>
                  <a:gd name="T1" fmla="*/ 58 h 81"/>
                  <a:gd name="T2" fmla="*/ 22 w 56"/>
                  <a:gd name="T3" fmla="*/ 58 h 81"/>
                  <a:gd name="T4" fmla="*/ 15 w 56"/>
                  <a:gd name="T5" fmla="*/ 64 h 81"/>
                  <a:gd name="T6" fmla="*/ 15 w 56"/>
                  <a:gd name="T7" fmla="*/ 0 h 81"/>
                  <a:gd name="T8" fmla="*/ 41 w 56"/>
                  <a:gd name="T9" fmla="*/ 0 h 81"/>
                  <a:gd name="T10" fmla="*/ 41 w 56"/>
                  <a:gd name="T11" fmla="*/ 64 h 81"/>
                  <a:gd name="T12" fmla="*/ 34 w 56"/>
                  <a:gd name="T13" fmla="*/ 58 h 81"/>
                  <a:gd name="T14" fmla="*/ 56 w 56"/>
                  <a:gd name="T15" fmla="*/ 58 h 81"/>
                  <a:gd name="T16" fmla="*/ 28 w 56"/>
                  <a:gd name="T17" fmla="*/ 81 h 81"/>
                  <a:gd name="T18" fmla="*/ 0 w 56"/>
                  <a:gd name="T19" fmla="*/ 58 h 81"/>
                  <a:gd name="T20" fmla="*/ 33 w 56"/>
                  <a:gd name="T21" fmla="*/ 69 h 81"/>
                  <a:gd name="T22" fmla="*/ 23 w 56"/>
                  <a:gd name="T23" fmla="*/ 69 h 81"/>
                  <a:gd name="T24" fmla="*/ 34 w 56"/>
                  <a:gd name="T25" fmla="*/ 60 h 81"/>
                  <a:gd name="T26" fmla="*/ 40 w 56"/>
                  <a:gd name="T27" fmla="*/ 69 h 81"/>
                  <a:gd name="T28" fmla="*/ 27 w 56"/>
                  <a:gd name="T29" fmla="*/ 69 h 81"/>
                  <a:gd name="T30" fmla="*/ 27 w 56"/>
                  <a:gd name="T31" fmla="*/ 5 h 81"/>
                  <a:gd name="T32" fmla="*/ 34 w 56"/>
                  <a:gd name="T33" fmla="*/ 11 h 81"/>
                  <a:gd name="T34" fmla="*/ 22 w 56"/>
                  <a:gd name="T35" fmla="*/ 11 h 81"/>
                  <a:gd name="T36" fmla="*/ 29 w 56"/>
                  <a:gd name="T37" fmla="*/ 5 h 81"/>
                  <a:gd name="T38" fmla="*/ 29 w 56"/>
                  <a:gd name="T39" fmla="*/ 69 h 81"/>
                  <a:gd name="T40" fmla="*/ 17 w 56"/>
                  <a:gd name="T41" fmla="*/ 69 h 81"/>
                  <a:gd name="T42" fmla="*/ 22 w 56"/>
                  <a:gd name="T43" fmla="*/ 60 h 81"/>
                  <a:gd name="T44" fmla="*/ 33 w 56"/>
                  <a:gd name="T45"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81">
                    <a:moveTo>
                      <a:pt x="0" y="58"/>
                    </a:moveTo>
                    <a:lnTo>
                      <a:pt x="22" y="58"/>
                    </a:lnTo>
                    <a:lnTo>
                      <a:pt x="15" y="64"/>
                    </a:lnTo>
                    <a:lnTo>
                      <a:pt x="15" y="0"/>
                    </a:lnTo>
                    <a:lnTo>
                      <a:pt x="41" y="0"/>
                    </a:lnTo>
                    <a:lnTo>
                      <a:pt x="41" y="64"/>
                    </a:lnTo>
                    <a:lnTo>
                      <a:pt x="34" y="58"/>
                    </a:lnTo>
                    <a:lnTo>
                      <a:pt x="56" y="58"/>
                    </a:lnTo>
                    <a:lnTo>
                      <a:pt x="28" y="81"/>
                    </a:lnTo>
                    <a:lnTo>
                      <a:pt x="0" y="58"/>
                    </a:lnTo>
                    <a:close/>
                    <a:moveTo>
                      <a:pt x="33" y="69"/>
                    </a:moveTo>
                    <a:lnTo>
                      <a:pt x="23" y="69"/>
                    </a:lnTo>
                    <a:lnTo>
                      <a:pt x="34" y="60"/>
                    </a:lnTo>
                    <a:lnTo>
                      <a:pt x="40" y="69"/>
                    </a:lnTo>
                    <a:lnTo>
                      <a:pt x="27" y="69"/>
                    </a:lnTo>
                    <a:lnTo>
                      <a:pt x="27" y="5"/>
                    </a:lnTo>
                    <a:lnTo>
                      <a:pt x="34" y="11"/>
                    </a:lnTo>
                    <a:lnTo>
                      <a:pt x="22" y="11"/>
                    </a:lnTo>
                    <a:lnTo>
                      <a:pt x="29" y="5"/>
                    </a:lnTo>
                    <a:lnTo>
                      <a:pt x="29" y="69"/>
                    </a:lnTo>
                    <a:lnTo>
                      <a:pt x="17" y="69"/>
                    </a:lnTo>
                    <a:lnTo>
                      <a:pt x="22" y="60"/>
                    </a:lnTo>
                    <a:lnTo>
                      <a:pt x="33" y="6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pic>
            <p:nvPicPr>
              <p:cNvPr id="2164" name="Picture 1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91" y="3805"/>
                <a:ext cx="7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 name="Picture 1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91" y="3805"/>
                <a:ext cx="7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6" name="Picture 1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21" y="3849"/>
                <a:ext cx="6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 name="Picture 11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21" y="3849"/>
                <a:ext cx="6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4" name="Freeform 120"/>
              <p:cNvSpPr>
                <a:spLocks/>
              </p:cNvSpPr>
              <p:nvPr/>
            </p:nvSpPr>
            <p:spPr bwMode="auto">
              <a:xfrm>
                <a:off x="6424" y="3823"/>
                <a:ext cx="657" cy="155"/>
              </a:xfrm>
              <a:custGeom>
                <a:avLst/>
                <a:gdLst>
                  <a:gd name="T0" fmla="*/ 0 w 3114"/>
                  <a:gd name="T1" fmla="*/ 157 h 937"/>
                  <a:gd name="T2" fmla="*/ 157 w 3114"/>
                  <a:gd name="T3" fmla="*/ 0 h 937"/>
                  <a:gd name="T4" fmla="*/ 2958 w 3114"/>
                  <a:gd name="T5" fmla="*/ 0 h 937"/>
                  <a:gd name="T6" fmla="*/ 3114 w 3114"/>
                  <a:gd name="T7" fmla="*/ 157 h 937"/>
                  <a:gd name="T8" fmla="*/ 3114 w 3114"/>
                  <a:gd name="T9" fmla="*/ 781 h 937"/>
                  <a:gd name="T10" fmla="*/ 2958 w 3114"/>
                  <a:gd name="T11" fmla="*/ 937 h 937"/>
                  <a:gd name="T12" fmla="*/ 157 w 3114"/>
                  <a:gd name="T13" fmla="*/ 937 h 937"/>
                  <a:gd name="T14" fmla="*/ 0 w 3114"/>
                  <a:gd name="T15" fmla="*/ 781 h 937"/>
                  <a:gd name="T16" fmla="*/ 0 w 3114"/>
                  <a:gd name="T17" fmla="*/ 15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4" h="937">
                    <a:moveTo>
                      <a:pt x="0" y="157"/>
                    </a:moveTo>
                    <a:cubicBezTo>
                      <a:pt x="0" y="70"/>
                      <a:pt x="70" y="0"/>
                      <a:pt x="157" y="0"/>
                    </a:cubicBezTo>
                    <a:lnTo>
                      <a:pt x="2958" y="0"/>
                    </a:lnTo>
                    <a:cubicBezTo>
                      <a:pt x="3044" y="0"/>
                      <a:pt x="3114" y="70"/>
                      <a:pt x="3114" y="157"/>
                    </a:cubicBezTo>
                    <a:lnTo>
                      <a:pt x="3114" y="781"/>
                    </a:lnTo>
                    <a:cubicBezTo>
                      <a:pt x="3114" y="867"/>
                      <a:pt x="3044" y="937"/>
                      <a:pt x="2958" y="937"/>
                    </a:cubicBezTo>
                    <a:lnTo>
                      <a:pt x="157" y="937"/>
                    </a:lnTo>
                    <a:cubicBezTo>
                      <a:pt x="70" y="937"/>
                      <a:pt x="0" y="867"/>
                      <a:pt x="0" y="781"/>
                    </a:cubicBezTo>
                    <a:lnTo>
                      <a:pt x="0" y="157"/>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05" name="Freeform 121"/>
              <p:cNvSpPr>
                <a:spLocks noEditPoints="1"/>
              </p:cNvSpPr>
              <p:nvPr/>
            </p:nvSpPr>
            <p:spPr bwMode="auto">
              <a:xfrm>
                <a:off x="6413" y="3814"/>
                <a:ext cx="678" cy="173"/>
              </a:xfrm>
              <a:custGeom>
                <a:avLst/>
                <a:gdLst>
                  <a:gd name="T0" fmla="*/ 4 w 3214"/>
                  <a:gd name="T1" fmla="*/ 167 h 1037"/>
                  <a:gd name="T2" fmla="*/ 33 w 3214"/>
                  <a:gd name="T3" fmla="*/ 95 h 1037"/>
                  <a:gd name="T4" fmla="*/ 65 w 3214"/>
                  <a:gd name="T5" fmla="*/ 57 h 1037"/>
                  <a:gd name="T6" fmla="*/ 122 w 3214"/>
                  <a:gd name="T7" fmla="*/ 19 h 1037"/>
                  <a:gd name="T8" fmla="*/ 183 w 3214"/>
                  <a:gd name="T9" fmla="*/ 2 h 1037"/>
                  <a:gd name="T10" fmla="*/ 3026 w 3214"/>
                  <a:gd name="T11" fmla="*/ 1 h 1037"/>
                  <a:gd name="T12" fmla="*/ 3092 w 3214"/>
                  <a:gd name="T13" fmla="*/ 19 h 1037"/>
                  <a:gd name="T14" fmla="*/ 3150 w 3214"/>
                  <a:gd name="T15" fmla="*/ 57 h 1037"/>
                  <a:gd name="T16" fmla="*/ 3181 w 3214"/>
                  <a:gd name="T17" fmla="*/ 95 h 1037"/>
                  <a:gd name="T18" fmla="*/ 3209 w 3214"/>
                  <a:gd name="T19" fmla="*/ 161 h 1037"/>
                  <a:gd name="T20" fmla="*/ 3214 w 3214"/>
                  <a:gd name="T21" fmla="*/ 831 h 1037"/>
                  <a:gd name="T22" fmla="*/ 3200 w 3214"/>
                  <a:gd name="T23" fmla="*/ 907 h 1037"/>
                  <a:gd name="T24" fmla="*/ 3176 w 3214"/>
                  <a:gd name="T25" fmla="*/ 950 h 1037"/>
                  <a:gd name="T26" fmla="*/ 3127 w 3214"/>
                  <a:gd name="T27" fmla="*/ 999 h 1037"/>
                  <a:gd name="T28" fmla="*/ 3083 w 3214"/>
                  <a:gd name="T29" fmla="*/ 1023 h 1037"/>
                  <a:gd name="T30" fmla="*/ 3010 w 3214"/>
                  <a:gd name="T31" fmla="*/ 1037 h 1037"/>
                  <a:gd name="T32" fmla="*/ 167 w 3214"/>
                  <a:gd name="T33" fmla="*/ 1033 h 1037"/>
                  <a:gd name="T34" fmla="*/ 96 w 3214"/>
                  <a:gd name="T35" fmla="*/ 1005 h 1037"/>
                  <a:gd name="T36" fmla="*/ 58 w 3214"/>
                  <a:gd name="T37" fmla="*/ 973 h 1037"/>
                  <a:gd name="T38" fmla="*/ 19 w 3214"/>
                  <a:gd name="T39" fmla="*/ 916 h 1037"/>
                  <a:gd name="T40" fmla="*/ 2 w 3214"/>
                  <a:gd name="T41" fmla="*/ 855 h 1037"/>
                  <a:gd name="T42" fmla="*/ 100 w 3214"/>
                  <a:gd name="T43" fmla="*/ 829 h 1037"/>
                  <a:gd name="T44" fmla="*/ 111 w 3214"/>
                  <a:gd name="T45" fmla="*/ 877 h 1037"/>
                  <a:gd name="T46" fmla="*/ 116 w 3214"/>
                  <a:gd name="T47" fmla="*/ 887 h 1037"/>
                  <a:gd name="T48" fmla="*/ 151 w 3214"/>
                  <a:gd name="T49" fmla="*/ 922 h 1037"/>
                  <a:gd name="T50" fmla="*/ 161 w 3214"/>
                  <a:gd name="T51" fmla="*/ 927 h 1037"/>
                  <a:gd name="T52" fmla="*/ 207 w 3214"/>
                  <a:gd name="T53" fmla="*/ 937 h 1037"/>
                  <a:gd name="T54" fmla="*/ 3025 w 3214"/>
                  <a:gd name="T55" fmla="*/ 936 h 1037"/>
                  <a:gd name="T56" fmla="*/ 3071 w 3214"/>
                  <a:gd name="T57" fmla="*/ 917 h 1037"/>
                  <a:gd name="T58" fmla="*/ 3080 w 3214"/>
                  <a:gd name="T59" fmla="*/ 910 h 1037"/>
                  <a:gd name="T60" fmla="*/ 3108 w 3214"/>
                  <a:gd name="T61" fmla="*/ 868 h 1037"/>
                  <a:gd name="T62" fmla="*/ 3113 w 3214"/>
                  <a:gd name="T63" fmla="*/ 845 h 1037"/>
                  <a:gd name="T64" fmla="*/ 3114 w 3214"/>
                  <a:gd name="T65" fmla="*/ 199 h 1037"/>
                  <a:gd name="T66" fmla="*/ 3108 w 3214"/>
                  <a:gd name="T67" fmla="*/ 170 h 1037"/>
                  <a:gd name="T68" fmla="*/ 3079 w 3214"/>
                  <a:gd name="T69" fmla="*/ 128 h 1037"/>
                  <a:gd name="T70" fmla="*/ 3071 w 3214"/>
                  <a:gd name="T71" fmla="*/ 121 h 1037"/>
                  <a:gd name="T72" fmla="*/ 3031 w 3214"/>
                  <a:gd name="T73" fmla="*/ 103 h 1037"/>
                  <a:gd name="T74" fmla="*/ 209 w 3214"/>
                  <a:gd name="T75" fmla="*/ 100 h 1037"/>
                  <a:gd name="T76" fmla="*/ 161 w 3214"/>
                  <a:gd name="T77" fmla="*/ 111 h 1037"/>
                  <a:gd name="T78" fmla="*/ 151 w 3214"/>
                  <a:gd name="T79" fmla="*/ 116 h 1037"/>
                  <a:gd name="T80" fmla="*/ 116 w 3214"/>
                  <a:gd name="T81" fmla="*/ 151 h 1037"/>
                  <a:gd name="T82" fmla="*/ 111 w 3214"/>
                  <a:gd name="T83" fmla="*/ 161 h 1037"/>
                  <a:gd name="T84" fmla="*/ 100 w 3214"/>
                  <a:gd name="T85" fmla="*/ 20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4" h="1037">
                    <a:moveTo>
                      <a:pt x="0" y="207"/>
                    </a:moveTo>
                    <a:lnTo>
                      <a:pt x="1" y="188"/>
                    </a:lnTo>
                    <a:lnTo>
                      <a:pt x="4" y="167"/>
                    </a:lnTo>
                    <a:lnTo>
                      <a:pt x="15" y="131"/>
                    </a:lnTo>
                    <a:cubicBezTo>
                      <a:pt x="16" y="128"/>
                      <a:pt x="17" y="125"/>
                      <a:pt x="19" y="122"/>
                    </a:cubicBezTo>
                    <a:lnTo>
                      <a:pt x="33" y="95"/>
                    </a:lnTo>
                    <a:cubicBezTo>
                      <a:pt x="35" y="93"/>
                      <a:pt x="37" y="90"/>
                      <a:pt x="38" y="88"/>
                    </a:cubicBezTo>
                    <a:lnTo>
                      <a:pt x="57" y="65"/>
                    </a:lnTo>
                    <a:cubicBezTo>
                      <a:pt x="60" y="62"/>
                      <a:pt x="62" y="60"/>
                      <a:pt x="65" y="57"/>
                    </a:cubicBezTo>
                    <a:lnTo>
                      <a:pt x="88" y="38"/>
                    </a:lnTo>
                    <a:cubicBezTo>
                      <a:pt x="90" y="37"/>
                      <a:pt x="93" y="35"/>
                      <a:pt x="95" y="33"/>
                    </a:cubicBezTo>
                    <a:lnTo>
                      <a:pt x="122" y="19"/>
                    </a:lnTo>
                    <a:cubicBezTo>
                      <a:pt x="125" y="17"/>
                      <a:pt x="128" y="16"/>
                      <a:pt x="131" y="15"/>
                    </a:cubicBezTo>
                    <a:lnTo>
                      <a:pt x="161" y="6"/>
                    </a:lnTo>
                    <a:lnTo>
                      <a:pt x="183" y="2"/>
                    </a:lnTo>
                    <a:lnTo>
                      <a:pt x="204" y="1"/>
                    </a:lnTo>
                    <a:lnTo>
                      <a:pt x="3008" y="0"/>
                    </a:lnTo>
                    <a:lnTo>
                      <a:pt x="3026" y="1"/>
                    </a:lnTo>
                    <a:lnTo>
                      <a:pt x="3047" y="4"/>
                    </a:lnTo>
                    <a:lnTo>
                      <a:pt x="3083" y="15"/>
                    </a:lnTo>
                    <a:cubicBezTo>
                      <a:pt x="3086" y="16"/>
                      <a:pt x="3090" y="17"/>
                      <a:pt x="3092" y="19"/>
                    </a:cubicBezTo>
                    <a:lnTo>
                      <a:pt x="3119" y="33"/>
                    </a:lnTo>
                    <a:cubicBezTo>
                      <a:pt x="3122" y="35"/>
                      <a:pt x="3124" y="37"/>
                      <a:pt x="3127" y="38"/>
                    </a:cubicBezTo>
                    <a:lnTo>
                      <a:pt x="3150" y="57"/>
                    </a:lnTo>
                    <a:cubicBezTo>
                      <a:pt x="3152" y="60"/>
                      <a:pt x="3155" y="62"/>
                      <a:pt x="3157" y="65"/>
                    </a:cubicBezTo>
                    <a:lnTo>
                      <a:pt x="3176" y="88"/>
                    </a:lnTo>
                    <a:cubicBezTo>
                      <a:pt x="3178" y="90"/>
                      <a:pt x="3180" y="93"/>
                      <a:pt x="3181" y="95"/>
                    </a:cubicBezTo>
                    <a:lnTo>
                      <a:pt x="3196" y="122"/>
                    </a:lnTo>
                    <a:cubicBezTo>
                      <a:pt x="3197" y="125"/>
                      <a:pt x="3199" y="128"/>
                      <a:pt x="3200" y="131"/>
                    </a:cubicBezTo>
                    <a:lnTo>
                      <a:pt x="3209" y="161"/>
                    </a:lnTo>
                    <a:lnTo>
                      <a:pt x="3213" y="183"/>
                    </a:lnTo>
                    <a:lnTo>
                      <a:pt x="3214" y="204"/>
                    </a:lnTo>
                    <a:lnTo>
                      <a:pt x="3214" y="831"/>
                    </a:lnTo>
                    <a:lnTo>
                      <a:pt x="3213" y="850"/>
                    </a:lnTo>
                    <a:lnTo>
                      <a:pt x="3210" y="871"/>
                    </a:lnTo>
                    <a:lnTo>
                      <a:pt x="3200" y="907"/>
                    </a:lnTo>
                    <a:cubicBezTo>
                      <a:pt x="3199" y="910"/>
                      <a:pt x="3197" y="913"/>
                      <a:pt x="3196" y="916"/>
                    </a:cubicBezTo>
                    <a:lnTo>
                      <a:pt x="3181" y="942"/>
                    </a:lnTo>
                    <a:cubicBezTo>
                      <a:pt x="3180" y="945"/>
                      <a:pt x="3178" y="948"/>
                      <a:pt x="3176" y="950"/>
                    </a:cubicBezTo>
                    <a:lnTo>
                      <a:pt x="3157" y="973"/>
                    </a:lnTo>
                    <a:cubicBezTo>
                      <a:pt x="3155" y="976"/>
                      <a:pt x="3153" y="978"/>
                      <a:pt x="3150" y="980"/>
                    </a:cubicBezTo>
                    <a:lnTo>
                      <a:pt x="3127" y="999"/>
                    </a:lnTo>
                    <a:cubicBezTo>
                      <a:pt x="3124" y="1001"/>
                      <a:pt x="3122" y="1003"/>
                      <a:pt x="3119" y="1005"/>
                    </a:cubicBezTo>
                    <a:lnTo>
                      <a:pt x="3092" y="1019"/>
                    </a:lnTo>
                    <a:cubicBezTo>
                      <a:pt x="3089" y="1021"/>
                      <a:pt x="3086" y="1022"/>
                      <a:pt x="3083" y="1023"/>
                    </a:cubicBezTo>
                    <a:lnTo>
                      <a:pt x="3054" y="1032"/>
                    </a:lnTo>
                    <a:lnTo>
                      <a:pt x="3032" y="1036"/>
                    </a:lnTo>
                    <a:lnTo>
                      <a:pt x="3010" y="1037"/>
                    </a:lnTo>
                    <a:lnTo>
                      <a:pt x="207" y="1037"/>
                    </a:lnTo>
                    <a:lnTo>
                      <a:pt x="188" y="1036"/>
                    </a:lnTo>
                    <a:lnTo>
                      <a:pt x="167" y="1033"/>
                    </a:lnTo>
                    <a:lnTo>
                      <a:pt x="131" y="1023"/>
                    </a:lnTo>
                    <a:cubicBezTo>
                      <a:pt x="128" y="1022"/>
                      <a:pt x="125" y="1021"/>
                      <a:pt x="122" y="1019"/>
                    </a:cubicBezTo>
                    <a:lnTo>
                      <a:pt x="96" y="1005"/>
                    </a:lnTo>
                    <a:cubicBezTo>
                      <a:pt x="93" y="1003"/>
                      <a:pt x="90" y="1001"/>
                      <a:pt x="88" y="999"/>
                    </a:cubicBezTo>
                    <a:lnTo>
                      <a:pt x="64" y="980"/>
                    </a:lnTo>
                    <a:cubicBezTo>
                      <a:pt x="62" y="978"/>
                      <a:pt x="60" y="976"/>
                      <a:pt x="58" y="973"/>
                    </a:cubicBezTo>
                    <a:lnTo>
                      <a:pt x="39" y="950"/>
                    </a:lnTo>
                    <a:cubicBezTo>
                      <a:pt x="37" y="948"/>
                      <a:pt x="35" y="945"/>
                      <a:pt x="33" y="942"/>
                    </a:cubicBezTo>
                    <a:lnTo>
                      <a:pt x="19" y="916"/>
                    </a:lnTo>
                    <a:cubicBezTo>
                      <a:pt x="17" y="913"/>
                      <a:pt x="16" y="910"/>
                      <a:pt x="15" y="907"/>
                    </a:cubicBezTo>
                    <a:lnTo>
                      <a:pt x="6" y="877"/>
                    </a:lnTo>
                    <a:lnTo>
                      <a:pt x="2" y="855"/>
                    </a:lnTo>
                    <a:lnTo>
                      <a:pt x="1" y="834"/>
                    </a:lnTo>
                    <a:lnTo>
                      <a:pt x="0" y="207"/>
                    </a:lnTo>
                    <a:close/>
                    <a:moveTo>
                      <a:pt x="100" y="829"/>
                    </a:moveTo>
                    <a:lnTo>
                      <a:pt x="101" y="839"/>
                    </a:lnTo>
                    <a:lnTo>
                      <a:pt x="102" y="848"/>
                    </a:lnTo>
                    <a:lnTo>
                      <a:pt x="111" y="877"/>
                    </a:lnTo>
                    <a:lnTo>
                      <a:pt x="107" y="868"/>
                    </a:lnTo>
                    <a:lnTo>
                      <a:pt x="121" y="894"/>
                    </a:lnTo>
                    <a:lnTo>
                      <a:pt x="116" y="887"/>
                    </a:lnTo>
                    <a:lnTo>
                      <a:pt x="135" y="910"/>
                    </a:lnTo>
                    <a:lnTo>
                      <a:pt x="128" y="903"/>
                    </a:lnTo>
                    <a:lnTo>
                      <a:pt x="151" y="922"/>
                    </a:lnTo>
                    <a:lnTo>
                      <a:pt x="143" y="917"/>
                    </a:lnTo>
                    <a:lnTo>
                      <a:pt x="170" y="931"/>
                    </a:lnTo>
                    <a:lnTo>
                      <a:pt x="161" y="927"/>
                    </a:lnTo>
                    <a:lnTo>
                      <a:pt x="183" y="935"/>
                    </a:lnTo>
                    <a:lnTo>
                      <a:pt x="193" y="937"/>
                    </a:lnTo>
                    <a:lnTo>
                      <a:pt x="207" y="937"/>
                    </a:lnTo>
                    <a:lnTo>
                      <a:pt x="3005" y="937"/>
                    </a:lnTo>
                    <a:lnTo>
                      <a:pt x="3016" y="937"/>
                    </a:lnTo>
                    <a:lnTo>
                      <a:pt x="3025" y="936"/>
                    </a:lnTo>
                    <a:lnTo>
                      <a:pt x="3054" y="927"/>
                    </a:lnTo>
                    <a:lnTo>
                      <a:pt x="3045" y="931"/>
                    </a:lnTo>
                    <a:lnTo>
                      <a:pt x="3071" y="917"/>
                    </a:lnTo>
                    <a:lnTo>
                      <a:pt x="3063" y="922"/>
                    </a:lnTo>
                    <a:lnTo>
                      <a:pt x="3086" y="903"/>
                    </a:lnTo>
                    <a:lnTo>
                      <a:pt x="3080" y="910"/>
                    </a:lnTo>
                    <a:lnTo>
                      <a:pt x="3099" y="887"/>
                    </a:lnTo>
                    <a:lnTo>
                      <a:pt x="3093" y="894"/>
                    </a:lnTo>
                    <a:lnTo>
                      <a:pt x="3108" y="868"/>
                    </a:lnTo>
                    <a:lnTo>
                      <a:pt x="3104" y="877"/>
                    </a:lnTo>
                    <a:lnTo>
                      <a:pt x="3111" y="855"/>
                    </a:lnTo>
                    <a:lnTo>
                      <a:pt x="3113" y="845"/>
                    </a:lnTo>
                    <a:lnTo>
                      <a:pt x="3114" y="831"/>
                    </a:lnTo>
                    <a:lnTo>
                      <a:pt x="3114" y="209"/>
                    </a:lnTo>
                    <a:lnTo>
                      <a:pt x="3114" y="199"/>
                    </a:lnTo>
                    <a:lnTo>
                      <a:pt x="3113" y="190"/>
                    </a:lnTo>
                    <a:lnTo>
                      <a:pt x="3104" y="161"/>
                    </a:lnTo>
                    <a:lnTo>
                      <a:pt x="3108" y="170"/>
                    </a:lnTo>
                    <a:lnTo>
                      <a:pt x="3093" y="143"/>
                    </a:lnTo>
                    <a:lnTo>
                      <a:pt x="3098" y="151"/>
                    </a:lnTo>
                    <a:lnTo>
                      <a:pt x="3079" y="128"/>
                    </a:lnTo>
                    <a:lnTo>
                      <a:pt x="3087" y="135"/>
                    </a:lnTo>
                    <a:lnTo>
                      <a:pt x="3063" y="116"/>
                    </a:lnTo>
                    <a:lnTo>
                      <a:pt x="3071" y="121"/>
                    </a:lnTo>
                    <a:lnTo>
                      <a:pt x="3044" y="107"/>
                    </a:lnTo>
                    <a:lnTo>
                      <a:pt x="3054" y="111"/>
                    </a:lnTo>
                    <a:lnTo>
                      <a:pt x="3031" y="103"/>
                    </a:lnTo>
                    <a:lnTo>
                      <a:pt x="3021" y="101"/>
                    </a:lnTo>
                    <a:lnTo>
                      <a:pt x="3008" y="100"/>
                    </a:lnTo>
                    <a:lnTo>
                      <a:pt x="209" y="100"/>
                    </a:lnTo>
                    <a:lnTo>
                      <a:pt x="199" y="101"/>
                    </a:lnTo>
                    <a:lnTo>
                      <a:pt x="190" y="102"/>
                    </a:lnTo>
                    <a:lnTo>
                      <a:pt x="161" y="111"/>
                    </a:lnTo>
                    <a:lnTo>
                      <a:pt x="170" y="107"/>
                    </a:lnTo>
                    <a:lnTo>
                      <a:pt x="143" y="121"/>
                    </a:lnTo>
                    <a:lnTo>
                      <a:pt x="151" y="116"/>
                    </a:lnTo>
                    <a:lnTo>
                      <a:pt x="128" y="135"/>
                    </a:lnTo>
                    <a:lnTo>
                      <a:pt x="135" y="128"/>
                    </a:lnTo>
                    <a:lnTo>
                      <a:pt x="116" y="151"/>
                    </a:lnTo>
                    <a:lnTo>
                      <a:pt x="121" y="143"/>
                    </a:lnTo>
                    <a:lnTo>
                      <a:pt x="107" y="170"/>
                    </a:lnTo>
                    <a:lnTo>
                      <a:pt x="111" y="161"/>
                    </a:lnTo>
                    <a:lnTo>
                      <a:pt x="103" y="183"/>
                    </a:lnTo>
                    <a:lnTo>
                      <a:pt x="101" y="193"/>
                    </a:lnTo>
                    <a:lnTo>
                      <a:pt x="100" y="207"/>
                    </a:lnTo>
                    <a:lnTo>
                      <a:pt x="100" y="829"/>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06" name="Rectangle 122"/>
              <p:cNvSpPr>
                <a:spLocks noChangeArrowheads="1"/>
              </p:cNvSpPr>
              <p:nvPr/>
            </p:nvSpPr>
            <p:spPr bwMode="auto">
              <a:xfrm>
                <a:off x="6559" y="3859"/>
                <a:ext cx="14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63</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207" name="Rectangle 123"/>
              <p:cNvSpPr>
                <a:spLocks noChangeArrowheads="1"/>
              </p:cNvSpPr>
              <p:nvPr/>
            </p:nvSpPr>
            <p:spPr bwMode="auto">
              <a:xfrm>
                <a:off x="6645" y="3859"/>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.094</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208" name="Rectangle 124"/>
              <p:cNvSpPr>
                <a:spLocks noChangeArrowheads="1"/>
              </p:cNvSpPr>
              <p:nvPr/>
            </p:nvSpPr>
            <p:spPr bwMode="auto">
              <a:xfrm>
                <a:off x="6796" y="3859"/>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.000</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209" name="Rectangle 125"/>
              <p:cNvSpPr>
                <a:spLocks noChangeArrowheads="1"/>
              </p:cNvSpPr>
              <p:nvPr/>
            </p:nvSpPr>
            <p:spPr bwMode="auto">
              <a:xfrm>
                <a:off x="6946" y="3859"/>
                <a:ext cx="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210" name="Freeform 126"/>
              <p:cNvSpPr>
                <a:spLocks/>
              </p:cNvSpPr>
              <p:nvPr/>
            </p:nvSpPr>
            <p:spPr bwMode="auto">
              <a:xfrm>
                <a:off x="1911" y="3325"/>
                <a:ext cx="488" cy="461"/>
              </a:xfrm>
              <a:custGeom>
                <a:avLst/>
                <a:gdLst>
                  <a:gd name="T0" fmla="*/ 0 w 4623"/>
                  <a:gd name="T1" fmla="*/ 771 h 5550"/>
                  <a:gd name="T2" fmla="*/ 770 w 4623"/>
                  <a:gd name="T3" fmla="*/ 0 h 5550"/>
                  <a:gd name="T4" fmla="*/ 3853 w 4623"/>
                  <a:gd name="T5" fmla="*/ 0 h 5550"/>
                  <a:gd name="T6" fmla="*/ 4623 w 4623"/>
                  <a:gd name="T7" fmla="*/ 771 h 5550"/>
                  <a:gd name="T8" fmla="*/ 4623 w 4623"/>
                  <a:gd name="T9" fmla="*/ 4780 h 5550"/>
                  <a:gd name="T10" fmla="*/ 3853 w 4623"/>
                  <a:gd name="T11" fmla="*/ 5550 h 5550"/>
                  <a:gd name="T12" fmla="*/ 770 w 4623"/>
                  <a:gd name="T13" fmla="*/ 5550 h 5550"/>
                  <a:gd name="T14" fmla="*/ 0 w 4623"/>
                  <a:gd name="T15" fmla="*/ 4780 h 5550"/>
                  <a:gd name="T16" fmla="*/ 0 w 4623"/>
                  <a:gd name="T17" fmla="*/ 771 h 5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3" h="5550">
                    <a:moveTo>
                      <a:pt x="0" y="771"/>
                    </a:moveTo>
                    <a:cubicBezTo>
                      <a:pt x="0" y="345"/>
                      <a:pt x="345" y="0"/>
                      <a:pt x="770" y="0"/>
                    </a:cubicBezTo>
                    <a:lnTo>
                      <a:pt x="3853" y="0"/>
                    </a:lnTo>
                    <a:cubicBezTo>
                      <a:pt x="4278" y="0"/>
                      <a:pt x="4623" y="345"/>
                      <a:pt x="4623" y="771"/>
                    </a:cubicBezTo>
                    <a:lnTo>
                      <a:pt x="4623" y="4780"/>
                    </a:lnTo>
                    <a:cubicBezTo>
                      <a:pt x="4623" y="5205"/>
                      <a:pt x="4278" y="5550"/>
                      <a:pt x="3853" y="5550"/>
                    </a:cubicBezTo>
                    <a:lnTo>
                      <a:pt x="770" y="5550"/>
                    </a:lnTo>
                    <a:cubicBezTo>
                      <a:pt x="345" y="5550"/>
                      <a:pt x="0" y="5205"/>
                      <a:pt x="0" y="4780"/>
                    </a:cubicBezTo>
                    <a:lnTo>
                      <a:pt x="0" y="771"/>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11" name="Freeform 127"/>
              <p:cNvSpPr>
                <a:spLocks noEditPoints="1"/>
              </p:cNvSpPr>
              <p:nvPr/>
            </p:nvSpPr>
            <p:spPr bwMode="auto">
              <a:xfrm>
                <a:off x="1904" y="3320"/>
                <a:ext cx="502" cy="472"/>
              </a:xfrm>
              <a:custGeom>
                <a:avLst/>
                <a:gdLst>
                  <a:gd name="T0" fmla="*/ 2 w 502"/>
                  <a:gd name="T1" fmla="*/ 56 h 472"/>
                  <a:gd name="T2" fmla="*/ 11 w 502"/>
                  <a:gd name="T3" fmla="*/ 37 h 472"/>
                  <a:gd name="T4" fmla="*/ 26 w 502"/>
                  <a:gd name="T5" fmla="*/ 20 h 472"/>
                  <a:gd name="T6" fmla="*/ 46 w 502"/>
                  <a:gd name="T7" fmla="*/ 8 h 472"/>
                  <a:gd name="T8" fmla="*/ 70 w 502"/>
                  <a:gd name="T9" fmla="*/ 1 h 472"/>
                  <a:gd name="T10" fmla="*/ 414 w 502"/>
                  <a:gd name="T11" fmla="*/ 0 h 472"/>
                  <a:gd name="T12" fmla="*/ 439 w 502"/>
                  <a:gd name="T13" fmla="*/ 3 h 472"/>
                  <a:gd name="T14" fmla="*/ 463 w 502"/>
                  <a:gd name="T15" fmla="*/ 12 h 472"/>
                  <a:gd name="T16" fmla="*/ 481 w 502"/>
                  <a:gd name="T17" fmla="*/ 25 h 472"/>
                  <a:gd name="T18" fmla="*/ 495 w 502"/>
                  <a:gd name="T19" fmla="*/ 42 h 472"/>
                  <a:gd name="T20" fmla="*/ 501 w 502"/>
                  <a:gd name="T21" fmla="*/ 62 h 472"/>
                  <a:gd name="T22" fmla="*/ 501 w 502"/>
                  <a:gd name="T23" fmla="*/ 409 h 472"/>
                  <a:gd name="T24" fmla="*/ 495 w 502"/>
                  <a:gd name="T25" fmla="*/ 429 h 472"/>
                  <a:gd name="T26" fmla="*/ 482 w 502"/>
                  <a:gd name="T27" fmla="*/ 446 h 472"/>
                  <a:gd name="T28" fmla="*/ 463 w 502"/>
                  <a:gd name="T29" fmla="*/ 460 h 472"/>
                  <a:gd name="T30" fmla="*/ 440 w 502"/>
                  <a:gd name="T31" fmla="*/ 469 h 472"/>
                  <a:gd name="T32" fmla="*/ 414 w 502"/>
                  <a:gd name="T33" fmla="*/ 472 h 472"/>
                  <a:gd name="T34" fmla="*/ 71 w 502"/>
                  <a:gd name="T35" fmla="*/ 470 h 472"/>
                  <a:gd name="T36" fmla="*/ 47 w 502"/>
                  <a:gd name="T37" fmla="*/ 464 h 472"/>
                  <a:gd name="T38" fmla="*/ 26 w 502"/>
                  <a:gd name="T39" fmla="*/ 452 h 472"/>
                  <a:gd name="T40" fmla="*/ 11 w 502"/>
                  <a:gd name="T41" fmla="*/ 436 h 472"/>
                  <a:gd name="T42" fmla="*/ 2 w 502"/>
                  <a:gd name="T43" fmla="*/ 417 h 472"/>
                  <a:gd name="T44" fmla="*/ 0 w 502"/>
                  <a:gd name="T45" fmla="*/ 69 h 472"/>
                  <a:gd name="T46" fmla="*/ 16 w 502"/>
                  <a:gd name="T47" fmla="*/ 414 h 472"/>
                  <a:gd name="T48" fmla="*/ 23 w 502"/>
                  <a:gd name="T49" fmla="*/ 430 h 472"/>
                  <a:gd name="T50" fmla="*/ 36 w 502"/>
                  <a:gd name="T51" fmla="*/ 443 h 472"/>
                  <a:gd name="T52" fmla="*/ 53 w 502"/>
                  <a:gd name="T53" fmla="*/ 453 h 472"/>
                  <a:gd name="T54" fmla="*/ 73 w 502"/>
                  <a:gd name="T55" fmla="*/ 459 h 472"/>
                  <a:gd name="T56" fmla="*/ 413 w 502"/>
                  <a:gd name="T57" fmla="*/ 461 h 472"/>
                  <a:gd name="T58" fmla="*/ 435 w 502"/>
                  <a:gd name="T59" fmla="*/ 458 h 472"/>
                  <a:gd name="T60" fmla="*/ 455 w 502"/>
                  <a:gd name="T61" fmla="*/ 451 h 472"/>
                  <a:gd name="T62" fmla="*/ 471 w 502"/>
                  <a:gd name="T63" fmla="*/ 440 h 472"/>
                  <a:gd name="T64" fmla="*/ 482 w 502"/>
                  <a:gd name="T65" fmla="*/ 425 h 472"/>
                  <a:gd name="T66" fmla="*/ 487 w 502"/>
                  <a:gd name="T67" fmla="*/ 409 h 472"/>
                  <a:gd name="T68" fmla="*/ 487 w 502"/>
                  <a:gd name="T69" fmla="*/ 64 h 472"/>
                  <a:gd name="T70" fmla="*/ 482 w 502"/>
                  <a:gd name="T71" fmla="*/ 47 h 472"/>
                  <a:gd name="T72" fmla="*/ 471 w 502"/>
                  <a:gd name="T73" fmla="*/ 32 h 472"/>
                  <a:gd name="T74" fmla="*/ 455 w 502"/>
                  <a:gd name="T75" fmla="*/ 21 h 472"/>
                  <a:gd name="T76" fmla="*/ 436 w 502"/>
                  <a:gd name="T77" fmla="*/ 14 h 472"/>
                  <a:gd name="T78" fmla="*/ 414 w 502"/>
                  <a:gd name="T79" fmla="*/ 11 h 472"/>
                  <a:gd name="T80" fmla="*/ 74 w 502"/>
                  <a:gd name="T81" fmla="*/ 12 h 472"/>
                  <a:gd name="T82" fmla="*/ 53 w 502"/>
                  <a:gd name="T83" fmla="*/ 18 h 472"/>
                  <a:gd name="T84" fmla="*/ 36 w 502"/>
                  <a:gd name="T85" fmla="*/ 28 h 472"/>
                  <a:gd name="T86" fmla="*/ 23 w 502"/>
                  <a:gd name="T87" fmla="*/ 41 h 472"/>
                  <a:gd name="T88" fmla="*/ 16 w 502"/>
                  <a:gd name="T89" fmla="*/ 57 h 472"/>
                  <a:gd name="T90" fmla="*/ 14 w 502"/>
                  <a:gd name="T91" fmla="*/ 40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2" h="472">
                    <a:moveTo>
                      <a:pt x="0" y="69"/>
                    </a:moveTo>
                    <a:lnTo>
                      <a:pt x="1" y="63"/>
                    </a:lnTo>
                    <a:lnTo>
                      <a:pt x="2" y="56"/>
                    </a:lnTo>
                    <a:lnTo>
                      <a:pt x="4" y="49"/>
                    </a:lnTo>
                    <a:lnTo>
                      <a:pt x="7" y="43"/>
                    </a:lnTo>
                    <a:lnTo>
                      <a:pt x="11" y="37"/>
                    </a:lnTo>
                    <a:lnTo>
                      <a:pt x="15" y="31"/>
                    </a:lnTo>
                    <a:lnTo>
                      <a:pt x="20" y="25"/>
                    </a:lnTo>
                    <a:lnTo>
                      <a:pt x="26" y="20"/>
                    </a:lnTo>
                    <a:lnTo>
                      <a:pt x="32" y="16"/>
                    </a:lnTo>
                    <a:lnTo>
                      <a:pt x="39" y="12"/>
                    </a:lnTo>
                    <a:lnTo>
                      <a:pt x="46" y="8"/>
                    </a:lnTo>
                    <a:lnTo>
                      <a:pt x="54" y="6"/>
                    </a:lnTo>
                    <a:lnTo>
                      <a:pt x="62" y="3"/>
                    </a:lnTo>
                    <a:lnTo>
                      <a:pt x="70" y="1"/>
                    </a:lnTo>
                    <a:lnTo>
                      <a:pt x="79" y="0"/>
                    </a:lnTo>
                    <a:lnTo>
                      <a:pt x="88" y="0"/>
                    </a:lnTo>
                    <a:lnTo>
                      <a:pt x="414" y="0"/>
                    </a:lnTo>
                    <a:lnTo>
                      <a:pt x="422" y="0"/>
                    </a:lnTo>
                    <a:lnTo>
                      <a:pt x="431" y="1"/>
                    </a:lnTo>
                    <a:lnTo>
                      <a:pt x="439" y="3"/>
                    </a:lnTo>
                    <a:lnTo>
                      <a:pt x="448" y="5"/>
                    </a:lnTo>
                    <a:lnTo>
                      <a:pt x="455" y="8"/>
                    </a:lnTo>
                    <a:lnTo>
                      <a:pt x="463" y="12"/>
                    </a:lnTo>
                    <a:lnTo>
                      <a:pt x="469" y="16"/>
                    </a:lnTo>
                    <a:lnTo>
                      <a:pt x="476" y="20"/>
                    </a:lnTo>
                    <a:lnTo>
                      <a:pt x="481" y="25"/>
                    </a:lnTo>
                    <a:lnTo>
                      <a:pt x="486" y="30"/>
                    </a:lnTo>
                    <a:lnTo>
                      <a:pt x="491" y="36"/>
                    </a:lnTo>
                    <a:lnTo>
                      <a:pt x="495" y="42"/>
                    </a:lnTo>
                    <a:lnTo>
                      <a:pt x="498" y="49"/>
                    </a:lnTo>
                    <a:lnTo>
                      <a:pt x="500" y="55"/>
                    </a:lnTo>
                    <a:lnTo>
                      <a:pt x="501" y="62"/>
                    </a:lnTo>
                    <a:lnTo>
                      <a:pt x="502" y="69"/>
                    </a:lnTo>
                    <a:lnTo>
                      <a:pt x="502" y="402"/>
                    </a:lnTo>
                    <a:lnTo>
                      <a:pt x="501" y="409"/>
                    </a:lnTo>
                    <a:lnTo>
                      <a:pt x="500" y="416"/>
                    </a:lnTo>
                    <a:lnTo>
                      <a:pt x="498" y="423"/>
                    </a:lnTo>
                    <a:lnTo>
                      <a:pt x="495" y="429"/>
                    </a:lnTo>
                    <a:lnTo>
                      <a:pt x="491" y="435"/>
                    </a:lnTo>
                    <a:lnTo>
                      <a:pt x="487" y="441"/>
                    </a:lnTo>
                    <a:lnTo>
                      <a:pt x="482" y="446"/>
                    </a:lnTo>
                    <a:lnTo>
                      <a:pt x="476" y="451"/>
                    </a:lnTo>
                    <a:lnTo>
                      <a:pt x="470" y="456"/>
                    </a:lnTo>
                    <a:lnTo>
                      <a:pt x="463" y="460"/>
                    </a:lnTo>
                    <a:lnTo>
                      <a:pt x="456" y="463"/>
                    </a:lnTo>
                    <a:lnTo>
                      <a:pt x="448" y="466"/>
                    </a:lnTo>
                    <a:lnTo>
                      <a:pt x="440" y="469"/>
                    </a:lnTo>
                    <a:lnTo>
                      <a:pt x="432" y="470"/>
                    </a:lnTo>
                    <a:lnTo>
                      <a:pt x="423" y="471"/>
                    </a:lnTo>
                    <a:lnTo>
                      <a:pt x="414" y="472"/>
                    </a:lnTo>
                    <a:lnTo>
                      <a:pt x="88" y="472"/>
                    </a:lnTo>
                    <a:lnTo>
                      <a:pt x="80" y="471"/>
                    </a:lnTo>
                    <a:lnTo>
                      <a:pt x="71" y="470"/>
                    </a:lnTo>
                    <a:lnTo>
                      <a:pt x="63" y="469"/>
                    </a:lnTo>
                    <a:lnTo>
                      <a:pt x="55" y="466"/>
                    </a:lnTo>
                    <a:lnTo>
                      <a:pt x="47" y="464"/>
                    </a:lnTo>
                    <a:lnTo>
                      <a:pt x="39" y="460"/>
                    </a:lnTo>
                    <a:lnTo>
                      <a:pt x="33" y="456"/>
                    </a:lnTo>
                    <a:lnTo>
                      <a:pt x="26" y="452"/>
                    </a:lnTo>
                    <a:lnTo>
                      <a:pt x="21" y="447"/>
                    </a:lnTo>
                    <a:lnTo>
                      <a:pt x="16" y="441"/>
                    </a:lnTo>
                    <a:lnTo>
                      <a:pt x="11" y="436"/>
                    </a:lnTo>
                    <a:lnTo>
                      <a:pt x="7" y="430"/>
                    </a:lnTo>
                    <a:lnTo>
                      <a:pt x="4" y="423"/>
                    </a:lnTo>
                    <a:lnTo>
                      <a:pt x="2" y="417"/>
                    </a:lnTo>
                    <a:lnTo>
                      <a:pt x="1" y="410"/>
                    </a:lnTo>
                    <a:lnTo>
                      <a:pt x="0" y="403"/>
                    </a:lnTo>
                    <a:lnTo>
                      <a:pt x="0" y="69"/>
                    </a:lnTo>
                    <a:close/>
                    <a:moveTo>
                      <a:pt x="14" y="402"/>
                    </a:moveTo>
                    <a:lnTo>
                      <a:pt x="15" y="408"/>
                    </a:lnTo>
                    <a:lnTo>
                      <a:pt x="16" y="414"/>
                    </a:lnTo>
                    <a:lnTo>
                      <a:pt x="18" y="419"/>
                    </a:lnTo>
                    <a:lnTo>
                      <a:pt x="20" y="425"/>
                    </a:lnTo>
                    <a:lnTo>
                      <a:pt x="23" y="430"/>
                    </a:lnTo>
                    <a:lnTo>
                      <a:pt x="27" y="435"/>
                    </a:lnTo>
                    <a:lnTo>
                      <a:pt x="31" y="439"/>
                    </a:lnTo>
                    <a:lnTo>
                      <a:pt x="36" y="443"/>
                    </a:lnTo>
                    <a:lnTo>
                      <a:pt x="41" y="447"/>
                    </a:lnTo>
                    <a:lnTo>
                      <a:pt x="47" y="451"/>
                    </a:lnTo>
                    <a:lnTo>
                      <a:pt x="53" y="453"/>
                    </a:lnTo>
                    <a:lnTo>
                      <a:pt x="59" y="456"/>
                    </a:lnTo>
                    <a:lnTo>
                      <a:pt x="66" y="458"/>
                    </a:lnTo>
                    <a:lnTo>
                      <a:pt x="73" y="459"/>
                    </a:lnTo>
                    <a:lnTo>
                      <a:pt x="81" y="460"/>
                    </a:lnTo>
                    <a:lnTo>
                      <a:pt x="88" y="461"/>
                    </a:lnTo>
                    <a:lnTo>
                      <a:pt x="413" y="461"/>
                    </a:lnTo>
                    <a:lnTo>
                      <a:pt x="421" y="460"/>
                    </a:lnTo>
                    <a:lnTo>
                      <a:pt x="428" y="460"/>
                    </a:lnTo>
                    <a:lnTo>
                      <a:pt x="435" y="458"/>
                    </a:lnTo>
                    <a:lnTo>
                      <a:pt x="442" y="456"/>
                    </a:lnTo>
                    <a:lnTo>
                      <a:pt x="449" y="454"/>
                    </a:lnTo>
                    <a:lnTo>
                      <a:pt x="455" y="451"/>
                    </a:lnTo>
                    <a:lnTo>
                      <a:pt x="460" y="448"/>
                    </a:lnTo>
                    <a:lnTo>
                      <a:pt x="466" y="444"/>
                    </a:lnTo>
                    <a:lnTo>
                      <a:pt x="471" y="440"/>
                    </a:lnTo>
                    <a:lnTo>
                      <a:pt x="475" y="435"/>
                    </a:lnTo>
                    <a:lnTo>
                      <a:pt x="479" y="430"/>
                    </a:lnTo>
                    <a:lnTo>
                      <a:pt x="482" y="425"/>
                    </a:lnTo>
                    <a:lnTo>
                      <a:pt x="484" y="420"/>
                    </a:lnTo>
                    <a:lnTo>
                      <a:pt x="486" y="414"/>
                    </a:lnTo>
                    <a:lnTo>
                      <a:pt x="487" y="409"/>
                    </a:lnTo>
                    <a:lnTo>
                      <a:pt x="488" y="402"/>
                    </a:lnTo>
                    <a:lnTo>
                      <a:pt x="488" y="70"/>
                    </a:lnTo>
                    <a:lnTo>
                      <a:pt x="487" y="64"/>
                    </a:lnTo>
                    <a:lnTo>
                      <a:pt x="486" y="58"/>
                    </a:lnTo>
                    <a:lnTo>
                      <a:pt x="484" y="52"/>
                    </a:lnTo>
                    <a:lnTo>
                      <a:pt x="482" y="47"/>
                    </a:lnTo>
                    <a:lnTo>
                      <a:pt x="479" y="42"/>
                    </a:lnTo>
                    <a:lnTo>
                      <a:pt x="475" y="37"/>
                    </a:lnTo>
                    <a:lnTo>
                      <a:pt x="471" y="32"/>
                    </a:lnTo>
                    <a:lnTo>
                      <a:pt x="466" y="28"/>
                    </a:lnTo>
                    <a:lnTo>
                      <a:pt x="461" y="25"/>
                    </a:lnTo>
                    <a:lnTo>
                      <a:pt x="455" y="21"/>
                    </a:lnTo>
                    <a:lnTo>
                      <a:pt x="449" y="18"/>
                    </a:lnTo>
                    <a:lnTo>
                      <a:pt x="443" y="16"/>
                    </a:lnTo>
                    <a:lnTo>
                      <a:pt x="436" y="14"/>
                    </a:lnTo>
                    <a:lnTo>
                      <a:pt x="429" y="12"/>
                    </a:lnTo>
                    <a:lnTo>
                      <a:pt x="422" y="11"/>
                    </a:lnTo>
                    <a:lnTo>
                      <a:pt x="414" y="11"/>
                    </a:lnTo>
                    <a:lnTo>
                      <a:pt x="89" y="11"/>
                    </a:lnTo>
                    <a:lnTo>
                      <a:pt x="81" y="11"/>
                    </a:lnTo>
                    <a:lnTo>
                      <a:pt x="74" y="12"/>
                    </a:lnTo>
                    <a:lnTo>
                      <a:pt x="67" y="14"/>
                    </a:lnTo>
                    <a:lnTo>
                      <a:pt x="60" y="15"/>
                    </a:lnTo>
                    <a:lnTo>
                      <a:pt x="53" y="18"/>
                    </a:lnTo>
                    <a:lnTo>
                      <a:pt x="47" y="21"/>
                    </a:lnTo>
                    <a:lnTo>
                      <a:pt x="42" y="24"/>
                    </a:lnTo>
                    <a:lnTo>
                      <a:pt x="36" y="28"/>
                    </a:lnTo>
                    <a:lnTo>
                      <a:pt x="31" y="32"/>
                    </a:lnTo>
                    <a:lnTo>
                      <a:pt x="27" y="37"/>
                    </a:lnTo>
                    <a:lnTo>
                      <a:pt x="23" y="41"/>
                    </a:lnTo>
                    <a:lnTo>
                      <a:pt x="20" y="46"/>
                    </a:lnTo>
                    <a:lnTo>
                      <a:pt x="18" y="52"/>
                    </a:lnTo>
                    <a:lnTo>
                      <a:pt x="16" y="57"/>
                    </a:lnTo>
                    <a:lnTo>
                      <a:pt x="15" y="63"/>
                    </a:lnTo>
                    <a:lnTo>
                      <a:pt x="14" y="69"/>
                    </a:lnTo>
                    <a:lnTo>
                      <a:pt x="14" y="40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12" name="Rectangle 128"/>
              <p:cNvSpPr>
                <a:spLocks noChangeArrowheads="1"/>
              </p:cNvSpPr>
              <p:nvPr/>
            </p:nvSpPr>
            <p:spPr bwMode="auto">
              <a:xfrm>
                <a:off x="2000" y="3448"/>
                <a:ext cx="7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P</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213" name="Rectangle 129"/>
              <p:cNvSpPr>
                <a:spLocks noChangeArrowheads="1"/>
              </p:cNvSpPr>
              <p:nvPr/>
            </p:nvSpPr>
            <p:spPr bwMode="auto">
              <a:xfrm>
                <a:off x="2034" y="3448"/>
                <a:ext cx="3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reservasi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214" name="Rectangle 130"/>
              <p:cNvSpPr>
                <a:spLocks noChangeArrowheads="1"/>
              </p:cNvSpPr>
              <p:nvPr/>
            </p:nvSpPr>
            <p:spPr bwMode="auto">
              <a:xfrm>
                <a:off x="2082" y="3527"/>
                <a:ext cx="20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arsip</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215" name="Rectangle 131"/>
              <p:cNvSpPr>
                <a:spLocks noChangeArrowheads="1"/>
              </p:cNvSpPr>
              <p:nvPr/>
            </p:nvSpPr>
            <p:spPr bwMode="auto">
              <a:xfrm>
                <a:off x="2229" y="3526"/>
                <a:ext cx="54"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0"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44" name="Freeform 132"/>
              <p:cNvSpPr>
                <a:spLocks noEditPoints="1"/>
              </p:cNvSpPr>
              <p:nvPr/>
            </p:nvSpPr>
            <p:spPr bwMode="auto">
              <a:xfrm>
                <a:off x="2079" y="3219"/>
                <a:ext cx="58" cy="95"/>
              </a:xfrm>
              <a:custGeom>
                <a:avLst/>
                <a:gdLst>
                  <a:gd name="T0" fmla="*/ 305 w 543"/>
                  <a:gd name="T1" fmla="*/ 0 h 1137"/>
                  <a:gd name="T2" fmla="*/ 305 w 543"/>
                  <a:gd name="T3" fmla="*/ 1071 h 1137"/>
                  <a:gd name="T4" fmla="*/ 238 w 543"/>
                  <a:gd name="T5" fmla="*/ 1071 h 1137"/>
                  <a:gd name="T6" fmla="*/ 238 w 543"/>
                  <a:gd name="T7" fmla="*/ 0 h 1137"/>
                  <a:gd name="T8" fmla="*/ 305 w 543"/>
                  <a:gd name="T9" fmla="*/ 0 h 1137"/>
                  <a:gd name="T10" fmla="*/ 534 w 543"/>
                  <a:gd name="T11" fmla="*/ 688 h 1137"/>
                  <a:gd name="T12" fmla="*/ 271 w 543"/>
                  <a:gd name="T13" fmla="*/ 1137 h 1137"/>
                  <a:gd name="T14" fmla="*/ 9 w 543"/>
                  <a:gd name="T15" fmla="*/ 688 h 1137"/>
                  <a:gd name="T16" fmla="*/ 21 w 543"/>
                  <a:gd name="T17" fmla="*/ 642 h 1137"/>
                  <a:gd name="T18" fmla="*/ 67 w 543"/>
                  <a:gd name="T19" fmla="*/ 654 h 1137"/>
                  <a:gd name="T20" fmla="*/ 300 w 543"/>
                  <a:gd name="T21" fmla="*/ 1054 h 1137"/>
                  <a:gd name="T22" fmla="*/ 243 w 543"/>
                  <a:gd name="T23" fmla="*/ 1054 h 1137"/>
                  <a:gd name="T24" fmla="*/ 476 w 543"/>
                  <a:gd name="T25" fmla="*/ 654 h 1137"/>
                  <a:gd name="T26" fmla="*/ 522 w 543"/>
                  <a:gd name="T27" fmla="*/ 642 h 1137"/>
                  <a:gd name="T28" fmla="*/ 534 w 543"/>
                  <a:gd name="T29" fmla="*/ 688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1137">
                    <a:moveTo>
                      <a:pt x="305" y="0"/>
                    </a:moveTo>
                    <a:lnTo>
                      <a:pt x="305" y="1071"/>
                    </a:lnTo>
                    <a:lnTo>
                      <a:pt x="238" y="1071"/>
                    </a:lnTo>
                    <a:lnTo>
                      <a:pt x="238" y="0"/>
                    </a:lnTo>
                    <a:lnTo>
                      <a:pt x="305" y="0"/>
                    </a:lnTo>
                    <a:close/>
                    <a:moveTo>
                      <a:pt x="534" y="688"/>
                    </a:moveTo>
                    <a:lnTo>
                      <a:pt x="271" y="1137"/>
                    </a:lnTo>
                    <a:lnTo>
                      <a:pt x="9" y="688"/>
                    </a:lnTo>
                    <a:cubicBezTo>
                      <a:pt x="0" y="672"/>
                      <a:pt x="5" y="652"/>
                      <a:pt x="21" y="642"/>
                    </a:cubicBezTo>
                    <a:cubicBezTo>
                      <a:pt x="37" y="633"/>
                      <a:pt x="58" y="638"/>
                      <a:pt x="67" y="654"/>
                    </a:cubicBezTo>
                    <a:lnTo>
                      <a:pt x="300" y="1054"/>
                    </a:lnTo>
                    <a:lnTo>
                      <a:pt x="243" y="1054"/>
                    </a:lnTo>
                    <a:lnTo>
                      <a:pt x="476" y="654"/>
                    </a:lnTo>
                    <a:cubicBezTo>
                      <a:pt x="485" y="638"/>
                      <a:pt x="506" y="633"/>
                      <a:pt x="522" y="642"/>
                    </a:cubicBezTo>
                    <a:cubicBezTo>
                      <a:pt x="537" y="652"/>
                      <a:pt x="543" y="672"/>
                      <a:pt x="534" y="688"/>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45" name="Freeform 133"/>
              <p:cNvSpPr>
                <a:spLocks/>
              </p:cNvSpPr>
              <p:nvPr/>
            </p:nvSpPr>
            <p:spPr bwMode="auto">
              <a:xfrm>
                <a:off x="2122" y="3801"/>
                <a:ext cx="23" cy="67"/>
              </a:xfrm>
              <a:custGeom>
                <a:avLst/>
                <a:gdLst>
                  <a:gd name="T0" fmla="*/ 0 w 23"/>
                  <a:gd name="T1" fmla="*/ 58 h 67"/>
                  <a:gd name="T2" fmla="*/ 6 w 23"/>
                  <a:gd name="T3" fmla="*/ 58 h 67"/>
                  <a:gd name="T4" fmla="*/ 6 w 23"/>
                  <a:gd name="T5" fmla="*/ 0 h 67"/>
                  <a:gd name="T6" fmla="*/ 17 w 23"/>
                  <a:gd name="T7" fmla="*/ 0 h 67"/>
                  <a:gd name="T8" fmla="*/ 17 w 23"/>
                  <a:gd name="T9" fmla="*/ 58 h 67"/>
                  <a:gd name="T10" fmla="*/ 23 w 23"/>
                  <a:gd name="T11" fmla="*/ 58 h 67"/>
                  <a:gd name="T12" fmla="*/ 11 w 23"/>
                  <a:gd name="T13" fmla="*/ 67 h 67"/>
                  <a:gd name="T14" fmla="*/ 0 w 23"/>
                  <a:gd name="T15" fmla="*/ 58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67">
                    <a:moveTo>
                      <a:pt x="0" y="58"/>
                    </a:moveTo>
                    <a:lnTo>
                      <a:pt x="6" y="58"/>
                    </a:lnTo>
                    <a:lnTo>
                      <a:pt x="6" y="0"/>
                    </a:lnTo>
                    <a:lnTo>
                      <a:pt x="17" y="0"/>
                    </a:lnTo>
                    <a:lnTo>
                      <a:pt x="17" y="58"/>
                    </a:lnTo>
                    <a:lnTo>
                      <a:pt x="23" y="58"/>
                    </a:lnTo>
                    <a:lnTo>
                      <a:pt x="11" y="67"/>
                    </a:lnTo>
                    <a:lnTo>
                      <a:pt x="0" y="58"/>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46" name="Freeform 134"/>
              <p:cNvSpPr>
                <a:spLocks noEditPoints="1"/>
              </p:cNvSpPr>
              <p:nvPr/>
            </p:nvSpPr>
            <p:spPr bwMode="auto">
              <a:xfrm>
                <a:off x="2105" y="3795"/>
                <a:ext cx="57" cy="80"/>
              </a:xfrm>
              <a:custGeom>
                <a:avLst/>
                <a:gdLst>
                  <a:gd name="T0" fmla="*/ 0 w 57"/>
                  <a:gd name="T1" fmla="*/ 58 h 80"/>
                  <a:gd name="T2" fmla="*/ 23 w 57"/>
                  <a:gd name="T3" fmla="*/ 58 h 80"/>
                  <a:gd name="T4" fmla="*/ 16 w 57"/>
                  <a:gd name="T5" fmla="*/ 64 h 80"/>
                  <a:gd name="T6" fmla="*/ 16 w 57"/>
                  <a:gd name="T7" fmla="*/ 0 h 80"/>
                  <a:gd name="T8" fmla="*/ 41 w 57"/>
                  <a:gd name="T9" fmla="*/ 0 h 80"/>
                  <a:gd name="T10" fmla="*/ 41 w 57"/>
                  <a:gd name="T11" fmla="*/ 64 h 80"/>
                  <a:gd name="T12" fmla="*/ 34 w 57"/>
                  <a:gd name="T13" fmla="*/ 58 h 80"/>
                  <a:gd name="T14" fmla="*/ 57 w 57"/>
                  <a:gd name="T15" fmla="*/ 58 h 80"/>
                  <a:gd name="T16" fmla="*/ 28 w 57"/>
                  <a:gd name="T17" fmla="*/ 80 h 80"/>
                  <a:gd name="T18" fmla="*/ 0 w 57"/>
                  <a:gd name="T19" fmla="*/ 58 h 80"/>
                  <a:gd name="T20" fmla="*/ 33 w 57"/>
                  <a:gd name="T21" fmla="*/ 69 h 80"/>
                  <a:gd name="T22" fmla="*/ 23 w 57"/>
                  <a:gd name="T23" fmla="*/ 69 h 80"/>
                  <a:gd name="T24" fmla="*/ 35 w 57"/>
                  <a:gd name="T25" fmla="*/ 60 h 80"/>
                  <a:gd name="T26" fmla="*/ 40 w 57"/>
                  <a:gd name="T27" fmla="*/ 69 h 80"/>
                  <a:gd name="T28" fmla="*/ 27 w 57"/>
                  <a:gd name="T29" fmla="*/ 69 h 80"/>
                  <a:gd name="T30" fmla="*/ 27 w 57"/>
                  <a:gd name="T31" fmla="*/ 6 h 80"/>
                  <a:gd name="T32" fmla="*/ 34 w 57"/>
                  <a:gd name="T33" fmla="*/ 11 h 80"/>
                  <a:gd name="T34" fmla="*/ 23 w 57"/>
                  <a:gd name="T35" fmla="*/ 11 h 80"/>
                  <a:gd name="T36" fmla="*/ 30 w 57"/>
                  <a:gd name="T37" fmla="*/ 6 h 80"/>
                  <a:gd name="T38" fmla="*/ 30 w 57"/>
                  <a:gd name="T39" fmla="*/ 69 h 80"/>
                  <a:gd name="T40" fmla="*/ 17 w 57"/>
                  <a:gd name="T41" fmla="*/ 69 h 80"/>
                  <a:gd name="T42" fmla="*/ 22 w 57"/>
                  <a:gd name="T43" fmla="*/ 60 h 80"/>
                  <a:gd name="T44" fmla="*/ 33 w 57"/>
                  <a:gd name="T45" fmla="*/ 6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0">
                    <a:moveTo>
                      <a:pt x="0" y="58"/>
                    </a:moveTo>
                    <a:lnTo>
                      <a:pt x="23" y="58"/>
                    </a:lnTo>
                    <a:lnTo>
                      <a:pt x="16" y="64"/>
                    </a:lnTo>
                    <a:lnTo>
                      <a:pt x="16" y="0"/>
                    </a:lnTo>
                    <a:lnTo>
                      <a:pt x="41" y="0"/>
                    </a:lnTo>
                    <a:lnTo>
                      <a:pt x="41" y="64"/>
                    </a:lnTo>
                    <a:lnTo>
                      <a:pt x="34" y="58"/>
                    </a:lnTo>
                    <a:lnTo>
                      <a:pt x="57" y="58"/>
                    </a:lnTo>
                    <a:lnTo>
                      <a:pt x="28" y="80"/>
                    </a:lnTo>
                    <a:lnTo>
                      <a:pt x="0" y="58"/>
                    </a:lnTo>
                    <a:close/>
                    <a:moveTo>
                      <a:pt x="33" y="69"/>
                    </a:moveTo>
                    <a:lnTo>
                      <a:pt x="23" y="69"/>
                    </a:lnTo>
                    <a:lnTo>
                      <a:pt x="35" y="60"/>
                    </a:lnTo>
                    <a:lnTo>
                      <a:pt x="40" y="69"/>
                    </a:lnTo>
                    <a:lnTo>
                      <a:pt x="27" y="69"/>
                    </a:lnTo>
                    <a:lnTo>
                      <a:pt x="27" y="6"/>
                    </a:lnTo>
                    <a:lnTo>
                      <a:pt x="34" y="11"/>
                    </a:lnTo>
                    <a:lnTo>
                      <a:pt x="23" y="11"/>
                    </a:lnTo>
                    <a:lnTo>
                      <a:pt x="30" y="6"/>
                    </a:lnTo>
                    <a:lnTo>
                      <a:pt x="30" y="69"/>
                    </a:lnTo>
                    <a:lnTo>
                      <a:pt x="17" y="69"/>
                    </a:lnTo>
                    <a:lnTo>
                      <a:pt x="22" y="60"/>
                    </a:lnTo>
                    <a:lnTo>
                      <a:pt x="33" y="6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pic>
            <p:nvPicPr>
              <p:cNvPr id="2183" name="Picture 13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36" y="3860"/>
                <a:ext cx="64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4" name="Picture 13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36" y="3860"/>
                <a:ext cx="64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5" name="Picture 13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67" y="3904"/>
                <a:ext cx="57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6" name="Picture 13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67" y="3904"/>
                <a:ext cx="57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 name="Freeform 139"/>
              <p:cNvSpPr>
                <a:spLocks/>
              </p:cNvSpPr>
              <p:nvPr/>
            </p:nvSpPr>
            <p:spPr bwMode="auto">
              <a:xfrm>
                <a:off x="1870" y="3878"/>
                <a:ext cx="571" cy="155"/>
              </a:xfrm>
              <a:custGeom>
                <a:avLst/>
                <a:gdLst>
                  <a:gd name="T0" fmla="*/ 0 w 2712"/>
                  <a:gd name="T1" fmla="*/ 157 h 937"/>
                  <a:gd name="T2" fmla="*/ 157 w 2712"/>
                  <a:gd name="T3" fmla="*/ 0 h 937"/>
                  <a:gd name="T4" fmla="*/ 2556 w 2712"/>
                  <a:gd name="T5" fmla="*/ 0 h 937"/>
                  <a:gd name="T6" fmla="*/ 2712 w 2712"/>
                  <a:gd name="T7" fmla="*/ 157 h 937"/>
                  <a:gd name="T8" fmla="*/ 2712 w 2712"/>
                  <a:gd name="T9" fmla="*/ 781 h 937"/>
                  <a:gd name="T10" fmla="*/ 2556 w 2712"/>
                  <a:gd name="T11" fmla="*/ 937 h 937"/>
                  <a:gd name="T12" fmla="*/ 157 w 2712"/>
                  <a:gd name="T13" fmla="*/ 937 h 937"/>
                  <a:gd name="T14" fmla="*/ 0 w 2712"/>
                  <a:gd name="T15" fmla="*/ 781 h 937"/>
                  <a:gd name="T16" fmla="*/ 0 w 2712"/>
                  <a:gd name="T17" fmla="*/ 15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2" h="937">
                    <a:moveTo>
                      <a:pt x="0" y="157"/>
                    </a:moveTo>
                    <a:cubicBezTo>
                      <a:pt x="0" y="70"/>
                      <a:pt x="70" y="0"/>
                      <a:pt x="157" y="0"/>
                    </a:cubicBezTo>
                    <a:lnTo>
                      <a:pt x="2556" y="0"/>
                    </a:lnTo>
                    <a:cubicBezTo>
                      <a:pt x="2642" y="0"/>
                      <a:pt x="2712" y="70"/>
                      <a:pt x="2712" y="157"/>
                    </a:cubicBezTo>
                    <a:lnTo>
                      <a:pt x="2712" y="781"/>
                    </a:lnTo>
                    <a:cubicBezTo>
                      <a:pt x="2712" y="867"/>
                      <a:pt x="2642" y="937"/>
                      <a:pt x="2556" y="937"/>
                    </a:cubicBezTo>
                    <a:lnTo>
                      <a:pt x="157" y="937"/>
                    </a:lnTo>
                    <a:cubicBezTo>
                      <a:pt x="70" y="937"/>
                      <a:pt x="0" y="867"/>
                      <a:pt x="0" y="781"/>
                    </a:cubicBezTo>
                    <a:lnTo>
                      <a:pt x="0" y="157"/>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52" name="Freeform 140"/>
              <p:cNvSpPr>
                <a:spLocks noEditPoints="1"/>
              </p:cNvSpPr>
              <p:nvPr/>
            </p:nvSpPr>
            <p:spPr bwMode="auto">
              <a:xfrm>
                <a:off x="1859" y="3869"/>
                <a:ext cx="593" cy="173"/>
              </a:xfrm>
              <a:custGeom>
                <a:avLst/>
                <a:gdLst>
                  <a:gd name="T0" fmla="*/ 4 w 2812"/>
                  <a:gd name="T1" fmla="*/ 167 h 1037"/>
                  <a:gd name="T2" fmla="*/ 33 w 2812"/>
                  <a:gd name="T3" fmla="*/ 95 h 1037"/>
                  <a:gd name="T4" fmla="*/ 65 w 2812"/>
                  <a:gd name="T5" fmla="*/ 57 h 1037"/>
                  <a:gd name="T6" fmla="*/ 122 w 2812"/>
                  <a:gd name="T7" fmla="*/ 19 h 1037"/>
                  <a:gd name="T8" fmla="*/ 183 w 2812"/>
                  <a:gd name="T9" fmla="*/ 2 h 1037"/>
                  <a:gd name="T10" fmla="*/ 2625 w 2812"/>
                  <a:gd name="T11" fmla="*/ 1 h 1037"/>
                  <a:gd name="T12" fmla="*/ 2691 w 2812"/>
                  <a:gd name="T13" fmla="*/ 19 h 1037"/>
                  <a:gd name="T14" fmla="*/ 2748 w 2812"/>
                  <a:gd name="T15" fmla="*/ 58 h 1037"/>
                  <a:gd name="T16" fmla="*/ 2780 w 2812"/>
                  <a:gd name="T17" fmla="*/ 96 h 1037"/>
                  <a:gd name="T18" fmla="*/ 2807 w 2812"/>
                  <a:gd name="T19" fmla="*/ 161 h 1037"/>
                  <a:gd name="T20" fmla="*/ 2812 w 2812"/>
                  <a:gd name="T21" fmla="*/ 831 h 1037"/>
                  <a:gd name="T22" fmla="*/ 2798 w 2812"/>
                  <a:gd name="T23" fmla="*/ 907 h 1037"/>
                  <a:gd name="T24" fmla="*/ 2774 w 2812"/>
                  <a:gd name="T25" fmla="*/ 951 h 1037"/>
                  <a:gd name="T26" fmla="*/ 2726 w 2812"/>
                  <a:gd name="T27" fmla="*/ 999 h 1037"/>
                  <a:gd name="T28" fmla="*/ 2682 w 2812"/>
                  <a:gd name="T29" fmla="*/ 1023 h 1037"/>
                  <a:gd name="T30" fmla="*/ 2609 w 2812"/>
                  <a:gd name="T31" fmla="*/ 1037 h 1037"/>
                  <a:gd name="T32" fmla="*/ 167 w 2812"/>
                  <a:gd name="T33" fmla="*/ 1033 h 1037"/>
                  <a:gd name="T34" fmla="*/ 96 w 2812"/>
                  <a:gd name="T35" fmla="*/ 1005 h 1037"/>
                  <a:gd name="T36" fmla="*/ 58 w 2812"/>
                  <a:gd name="T37" fmla="*/ 973 h 1037"/>
                  <a:gd name="T38" fmla="*/ 19 w 2812"/>
                  <a:gd name="T39" fmla="*/ 916 h 1037"/>
                  <a:gd name="T40" fmla="*/ 2 w 2812"/>
                  <a:gd name="T41" fmla="*/ 855 h 1037"/>
                  <a:gd name="T42" fmla="*/ 100 w 2812"/>
                  <a:gd name="T43" fmla="*/ 829 h 1037"/>
                  <a:gd name="T44" fmla="*/ 111 w 2812"/>
                  <a:gd name="T45" fmla="*/ 877 h 1037"/>
                  <a:gd name="T46" fmla="*/ 116 w 2812"/>
                  <a:gd name="T47" fmla="*/ 887 h 1037"/>
                  <a:gd name="T48" fmla="*/ 151 w 2812"/>
                  <a:gd name="T49" fmla="*/ 922 h 1037"/>
                  <a:gd name="T50" fmla="*/ 161 w 2812"/>
                  <a:gd name="T51" fmla="*/ 927 h 1037"/>
                  <a:gd name="T52" fmla="*/ 207 w 2812"/>
                  <a:gd name="T53" fmla="*/ 937 h 1037"/>
                  <a:gd name="T54" fmla="*/ 2623 w 2812"/>
                  <a:gd name="T55" fmla="*/ 936 h 1037"/>
                  <a:gd name="T56" fmla="*/ 2670 w 2812"/>
                  <a:gd name="T57" fmla="*/ 917 h 1037"/>
                  <a:gd name="T58" fmla="*/ 2678 w 2812"/>
                  <a:gd name="T59" fmla="*/ 909 h 1037"/>
                  <a:gd name="T60" fmla="*/ 2706 w 2812"/>
                  <a:gd name="T61" fmla="*/ 868 h 1037"/>
                  <a:gd name="T62" fmla="*/ 2712 w 2812"/>
                  <a:gd name="T63" fmla="*/ 845 h 1037"/>
                  <a:gd name="T64" fmla="*/ 2712 w 2812"/>
                  <a:gd name="T65" fmla="*/ 199 h 1037"/>
                  <a:gd name="T66" fmla="*/ 2706 w 2812"/>
                  <a:gd name="T67" fmla="*/ 170 h 1037"/>
                  <a:gd name="T68" fmla="*/ 2678 w 2812"/>
                  <a:gd name="T69" fmla="*/ 128 h 1037"/>
                  <a:gd name="T70" fmla="*/ 2669 w 2812"/>
                  <a:gd name="T71" fmla="*/ 121 h 1037"/>
                  <a:gd name="T72" fmla="*/ 2630 w 2812"/>
                  <a:gd name="T73" fmla="*/ 103 h 1037"/>
                  <a:gd name="T74" fmla="*/ 209 w 2812"/>
                  <a:gd name="T75" fmla="*/ 100 h 1037"/>
                  <a:gd name="T76" fmla="*/ 161 w 2812"/>
                  <a:gd name="T77" fmla="*/ 111 h 1037"/>
                  <a:gd name="T78" fmla="*/ 151 w 2812"/>
                  <a:gd name="T79" fmla="*/ 116 h 1037"/>
                  <a:gd name="T80" fmla="*/ 116 w 2812"/>
                  <a:gd name="T81" fmla="*/ 151 h 1037"/>
                  <a:gd name="T82" fmla="*/ 111 w 2812"/>
                  <a:gd name="T83" fmla="*/ 161 h 1037"/>
                  <a:gd name="T84" fmla="*/ 100 w 2812"/>
                  <a:gd name="T85" fmla="*/ 20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2" h="1037">
                    <a:moveTo>
                      <a:pt x="0" y="207"/>
                    </a:moveTo>
                    <a:lnTo>
                      <a:pt x="1" y="188"/>
                    </a:lnTo>
                    <a:lnTo>
                      <a:pt x="4" y="167"/>
                    </a:lnTo>
                    <a:lnTo>
                      <a:pt x="15" y="131"/>
                    </a:lnTo>
                    <a:cubicBezTo>
                      <a:pt x="16" y="128"/>
                      <a:pt x="17" y="125"/>
                      <a:pt x="19" y="122"/>
                    </a:cubicBezTo>
                    <a:lnTo>
                      <a:pt x="33" y="95"/>
                    </a:lnTo>
                    <a:cubicBezTo>
                      <a:pt x="35" y="93"/>
                      <a:pt x="37" y="90"/>
                      <a:pt x="39" y="88"/>
                    </a:cubicBezTo>
                    <a:lnTo>
                      <a:pt x="58" y="65"/>
                    </a:lnTo>
                    <a:cubicBezTo>
                      <a:pt x="60" y="62"/>
                      <a:pt x="62" y="60"/>
                      <a:pt x="65" y="57"/>
                    </a:cubicBezTo>
                    <a:lnTo>
                      <a:pt x="88" y="38"/>
                    </a:lnTo>
                    <a:cubicBezTo>
                      <a:pt x="90" y="37"/>
                      <a:pt x="93" y="35"/>
                      <a:pt x="95" y="33"/>
                    </a:cubicBezTo>
                    <a:lnTo>
                      <a:pt x="122" y="19"/>
                    </a:lnTo>
                    <a:cubicBezTo>
                      <a:pt x="125" y="17"/>
                      <a:pt x="128" y="16"/>
                      <a:pt x="131" y="15"/>
                    </a:cubicBezTo>
                    <a:lnTo>
                      <a:pt x="161" y="6"/>
                    </a:lnTo>
                    <a:lnTo>
                      <a:pt x="183" y="2"/>
                    </a:lnTo>
                    <a:lnTo>
                      <a:pt x="204" y="1"/>
                    </a:lnTo>
                    <a:lnTo>
                      <a:pt x="2606" y="0"/>
                    </a:lnTo>
                    <a:lnTo>
                      <a:pt x="2625" y="1"/>
                    </a:lnTo>
                    <a:lnTo>
                      <a:pt x="2646" y="4"/>
                    </a:lnTo>
                    <a:lnTo>
                      <a:pt x="2682" y="15"/>
                    </a:lnTo>
                    <a:cubicBezTo>
                      <a:pt x="2685" y="16"/>
                      <a:pt x="2688" y="17"/>
                      <a:pt x="2691" y="19"/>
                    </a:cubicBezTo>
                    <a:lnTo>
                      <a:pt x="2717" y="33"/>
                    </a:lnTo>
                    <a:cubicBezTo>
                      <a:pt x="2720" y="35"/>
                      <a:pt x="2723" y="37"/>
                      <a:pt x="2725" y="39"/>
                    </a:cubicBezTo>
                    <a:lnTo>
                      <a:pt x="2748" y="58"/>
                    </a:lnTo>
                    <a:cubicBezTo>
                      <a:pt x="2751" y="60"/>
                      <a:pt x="2753" y="62"/>
                      <a:pt x="2755" y="64"/>
                    </a:cubicBezTo>
                    <a:lnTo>
                      <a:pt x="2774" y="88"/>
                    </a:lnTo>
                    <a:cubicBezTo>
                      <a:pt x="2776" y="90"/>
                      <a:pt x="2778" y="93"/>
                      <a:pt x="2780" y="96"/>
                    </a:cubicBezTo>
                    <a:lnTo>
                      <a:pt x="2794" y="122"/>
                    </a:lnTo>
                    <a:cubicBezTo>
                      <a:pt x="2796" y="125"/>
                      <a:pt x="2797" y="128"/>
                      <a:pt x="2798" y="131"/>
                    </a:cubicBezTo>
                    <a:lnTo>
                      <a:pt x="2807" y="161"/>
                    </a:lnTo>
                    <a:lnTo>
                      <a:pt x="2811" y="183"/>
                    </a:lnTo>
                    <a:lnTo>
                      <a:pt x="2812" y="204"/>
                    </a:lnTo>
                    <a:lnTo>
                      <a:pt x="2812" y="831"/>
                    </a:lnTo>
                    <a:lnTo>
                      <a:pt x="2811" y="850"/>
                    </a:lnTo>
                    <a:lnTo>
                      <a:pt x="2808" y="871"/>
                    </a:lnTo>
                    <a:lnTo>
                      <a:pt x="2798" y="907"/>
                    </a:lnTo>
                    <a:cubicBezTo>
                      <a:pt x="2797" y="910"/>
                      <a:pt x="2796" y="913"/>
                      <a:pt x="2794" y="916"/>
                    </a:cubicBezTo>
                    <a:lnTo>
                      <a:pt x="2780" y="942"/>
                    </a:lnTo>
                    <a:cubicBezTo>
                      <a:pt x="2778" y="945"/>
                      <a:pt x="2776" y="948"/>
                      <a:pt x="2774" y="951"/>
                    </a:cubicBezTo>
                    <a:lnTo>
                      <a:pt x="2755" y="974"/>
                    </a:lnTo>
                    <a:cubicBezTo>
                      <a:pt x="2753" y="976"/>
                      <a:pt x="2751" y="978"/>
                      <a:pt x="2749" y="980"/>
                    </a:cubicBezTo>
                    <a:lnTo>
                      <a:pt x="2726" y="999"/>
                    </a:lnTo>
                    <a:cubicBezTo>
                      <a:pt x="2723" y="1001"/>
                      <a:pt x="2720" y="1003"/>
                      <a:pt x="2717" y="1005"/>
                    </a:cubicBezTo>
                    <a:lnTo>
                      <a:pt x="2691" y="1019"/>
                    </a:lnTo>
                    <a:cubicBezTo>
                      <a:pt x="2688" y="1021"/>
                      <a:pt x="2685" y="1022"/>
                      <a:pt x="2682" y="1023"/>
                    </a:cubicBezTo>
                    <a:lnTo>
                      <a:pt x="2652" y="1032"/>
                    </a:lnTo>
                    <a:lnTo>
                      <a:pt x="2630" y="1036"/>
                    </a:lnTo>
                    <a:lnTo>
                      <a:pt x="2609" y="1037"/>
                    </a:lnTo>
                    <a:lnTo>
                      <a:pt x="207" y="1037"/>
                    </a:lnTo>
                    <a:lnTo>
                      <a:pt x="188" y="1036"/>
                    </a:lnTo>
                    <a:lnTo>
                      <a:pt x="167" y="1033"/>
                    </a:lnTo>
                    <a:lnTo>
                      <a:pt x="131" y="1023"/>
                    </a:lnTo>
                    <a:cubicBezTo>
                      <a:pt x="128" y="1022"/>
                      <a:pt x="125" y="1021"/>
                      <a:pt x="122" y="1019"/>
                    </a:cubicBezTo>
                    <a:lnTo>
                      <a:pt x="96" y="1005"/>
                    </a:lnTo>
                    <a:cubicBezTo>
                      <a:pt x="93" y="1003"/>
                      <a:pt x="90" y="1001"/>
                      <a:pt x="88" y="999"/>
                    </a:cubicBezTo>
                    <a:lnTo>
                      <a:pt x="64" y="980"/>
                    </a:lnTo>
                    <a:cubicBezTo>
                      <a:pt x="62" y="978"/>
                      <a:pt x="60" y="976"/>
                      <a:pt x="58" y="973"/>
                    </a:cubicBezTo>
                    <a:lnTo>
                      <a:pt x="39" y="950"/>
                    </a:lnTo>
                    <a:cubicBezTo>
                      <a:pt x="37" y="948"/>
                      <a:pt x="35" y="945"/>
                      <a:pt x="33" y="942"/>
                    </a:cubicBezTo>
                    <a:lnTo>
                      <a:pt x="19" y="916"/>
                    </a:lnTo>
                    <a:cubicBezTo>
                      <a:pt x="17" y="913"/>
                      <a:pt x="16" y="910"/>
                      <a:pt x="15" y="907"/>
                    </a:cubicBezTo>
                    <a:lnTo>
                      <a:pt x="6" y="877"/>
                    </a:lnTo>
                    <a:lnTo>
                      <a:pt x="2" y="855"/>
                    </a:lnTo>
                    <a:lnTo>
                      <a:pt x="1" y="834"/>
                    </a:lnTo>
                    <a:lnTo>
                      <a:pt x="0" y="207"/>
                    </a:lnTo>
                    <a:close/>
                    <a:moveTo>
                      <a:pt x="100" y="829"/>
                    </a:moveTo>
                    <a:lnTo>
                      <a:pt x="101" y="839"/>
                    </a:lnTo>
                    <a:lnTo>
                      <a:pt x="102" y="848"/>
                    </a:lnTo>
                    <a:lnTo>
                      <a:pt x="111" y="877"/>
                    </a:lnTo>
                    <a:lnTo>
                      <a:pt x="107" y="868"/>
                    </a:lnTo>
                    <a:lnTo>
                      <a:pt x="121" y="894"/>
                    </a:lnTo>
                    <a:lnTo>
                      <a:pt x="116" y="887"/>
                    </a:lnTo>
                    <a:lnTo>
                      <a:pt x="135" y="910"/>
                    </a:lnTo>
                    <a:lnTo>
                      <a:pt x="128" y="903"/>
                    </a:lnTo>
                    <a:lnTo>
                      <a:pt x="151" y="922"/>
                    </a:lnTo>
                    <a:lnTo>
                      <a:pt x="143" y="917"/>
                    </a:lnTo>
                    <a:lnTo>
                      <a:pt x="170" y="931"/>
                    </a:lnTo>
                    <a:lnTo>
                      <a:pt x="161" y="927"/>
                    </a:lnTo>
                    <a:lnTo>
                      <a:pt x="183" y="935"/>
                    </a:lnTo>
                    <a:lnTo>
                      <a:pt x="193" y="937"/>
                    </a:lnTo>
                    <a:lnTo>
                      <a:pt x="207" y="937"/>
                    </a:lnTo>
                    <a:lnTo>
                      <a:pt x="2604" y="937"/>
                    </a:lnTo>
                    <a:lnTo>
                      <a:pt x="2614" y="937"/>
                    </a:lnTo>
                    <a:lnTo>
                      <a:pt x="2623" y="936"/>
                    </a:lnTo>
                    <a:lnTo>
                      <a:pt x="2652" y="927"/>
                    </a:lnTo>
                    <a:lnTo>
                      <a:pt x="2643" y="931"/>
                    </a:lnTo>
                    <a:lnTo>
                      <a:pt x="2670" y="917"/>
                    </a:lnTo>
                    <a:lnTo>
                      <a:pt x="2661" y="922"/>
                    </a:lnTo>
                    <a:lnTo>
                      <a:pt x="2684" y="903"/>
                    </a:lnTo>
                    <a:lnTo>
                      <a:pt x="2678" y="909"/>
                    </a:lnTo>
                    <a:lnTo>
                      <a:pt x="2697" y="886"/>
                    </a:lnTo>
                    <a:lnTo>
                      <a:pt x="2692" y="895"/>
                    </a:lnTo>
                    <a:lnTo>
                      <a:pt x="2706" y="868"/>
                    </a:lnTo>
                    <a:lnTo>
                      <a:pt x="2702" y="877"/>
                    </a:lnTo>
                    <a:lnTo>
                      <a:pt x="2710" y="855"/>
                    </a:lnTo>
                    <a:lnTo>
                      <a:pt x="2712" y="845"/>
                    </a:lnTo>
                    <a:lnTo>
                      <a:pt x="2712" y="831"/>
                    </a:lnTo>
                    <a:lnTo>
                      <a:pt x="2712" y="209"/>
                    </a:lnTo>
                    <a:lnTo>
                      <a:pt x="2712" y="199"/>
                    </a:lnTo>
                    <a:lnTo>
                      <a:pt x="2711" y="190"/>
                    </a:lnTo>
                    <a:lnTo>
                      <a:pt x="2702" y="161"/>
                    </a:lnTo>
                    <a:lnTo>
                      <a:pt x="2706" y="170"/>
                    </a:lnTo>
                    <a:lnTo>
                      <a:pt x="2692" y="143"/>
                    </a:lnTo>
                    <a:lnTo>
                      <a:pt x="2697" y="151"/>
                    </a:lnTo>
                    <a:lnTo>
                      <a:pt x="2678" y="128"/>
                    </a:lnTo>
                    <a:lnTo>
                      <a:pt x="2685" y="135"/>
                    </a:lnTo>
                    <a:lnTo>
                      <a:pt x="2662" y="116"/>
                    </a:lnTo>
                    <a:lnTo>
                      <a:pt x="2669" y="121"/>
                    </a:lnTo>
                    <a:lnTo>
                      <a:pt x="2643" y="107"/>
                    </a:lnTo>
                    <a:lnTo>
                      <a:pt x="2652" y="111"/>
                    </a:lnTo>
                    <a:lnTo>
                      <a:pt x="2630" y="103"/>
                    </a:lnTo>
                    <a:lnTo>
                      <a:pt x="2620" y="101"/>
                    </a:lnTo>
                    <a:lnTo>
                      <a:pt x="2606" y="100"/>
                    </a:lnTo>
                    <a:lnTo>
                      <a:pt x="209" y="100"/>
                    </a:lnTo>
                    <a:lnTo>
                      <a:pt x="199" y="101"/>
                    </a:lnTo>
                    <a:lnTo>
                      <a:pt x="190" y="102"/>
                    </a:lnTo>
                    <a:lnTo>
                      <a:pt x="161" y="111"/>
                    </a:lnTo>
                    <a:lnTo>
                      <a:pt x="170" y="107"/>
                    </a:lnTo>
                    <a:lnTo>
                      <a:pt x="143" y="121"/>
                    </a:lnTo>
                    <a:lnTo>
                      <a:pt x="151" y="116"/>
                    </a:lnTo>
                    <a:lnTo>
                      <a:pt x="128" y="135"/>
                    </a:lnTo>
                    <a:lnTo>
                      <a:pt x="135" y="128"/>
                    </a:lnTo>
                    <a:lnTo>
                      <a:pt x="116" y="151"/>
                    </a:lnTo>
                    <a:lnTo>
                      <a:pt x="121" y="143"/>
                    </a:lnTo>
                    <a:lnTo>
                      <a:pt x="107" y="170"/>
                    </a:lnTo>
                    <a:lnTo>
                      <a:pt x="111" y="161"/>
                    </a:lnTo>
                    <a:lnTo>
                      <a:pt x="103" y="183"/>
                    </a:lnTo>
                    <a:lnTo>
                      <a:pt x="101" y="193"/>
                    </a:lnTo>
                    <a:lnTo>
                      <a:pt x="100" y="207"/>
                    </a:lnTo>
                    <a:lnTo>
                      <a:pt x="100" y="829"/>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53" name="Rectangle 141"/>
              <p:cNvSpPr>
                <a:spLocks noChangeArrowheads="1"/>
              </p:cNvSpPr>
              <p:nvPr/>
            </p:nvSpPr>
            <p:spPr bwMode="auto">
              <a:xfrm>
                <a:off x="1941" y="3914"/>
                <a:ext cx="46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140.946.00</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54" name="Rectangle 142"/>
              <p:cNvSpPr>
                <a:spLocks noChangeArrowheads="1"/>
              </p:cNvSpPr>
              <p:nvPr/>
            </p:nvSpPr>
            <p:spPr bwMode="auto">
              <a:xfrm>
                <a:off x="2329" y="391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155" name="Rectangle 143"/>
              <p:cNvSpPr>
                <a:spLocks noChangeArrowheads="1"/>
              </p:cNvSpPr>
              <p:nvPr/>
            </p:nvSpPr>
            <p:spPr bwMode="auto">
              <a:xfrm>
                <a:off x="2371" y="3914"/>
                <a:ext cx="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0000"/>
                    </a:solidFill>
                    <a:effectLst/>
                    <a:latin typeface="Calibri" pitchFamily="34" charset="0"/>
                    <a:cs typeface="Arial" pitchFamily="34" charset="0"/>
                  </a:rPr>
                  <a:t> </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156" name="Freeform 144"/>
              <p:cNvSpPr>
                <a:spLocks/>
              </p:cNvSpPr>
              <p:nvPr/>
            </p:nvSpPr>
            <p:spPr bwMode="auto">
              <a:xfrm>
                <a:off x="4436" y="3308"/>
                <a:ext cx="674" cy="451"/>
              </a:xfrm>
              <a:custGeom>
                <a:avLst/>
                <a:gdLst>
                  <a:gd name="T0" fmla="*/ 0 w 3200"/>
                  <a:gd name="T1" fmla="*/ 452 h 2715"/>
                  <a:gd name="T2" fmla="*/ 452 w 3200"/>
                  <a:gd name="T3" fmla="*/ 0 h 2715"/>
                  <a:gd name="T4" fmla="*/ 2747 w 3200"/>
                  <a:gd name="T5" fmla="*/ 0 h 2715"/>
                  <a:gd name="T6" fmla="*/ 3200 w 3200"/>
                  <a:gd name="T7" fmla="*/ 452 h 2715"/>
                  <a:gd name="T8" fmla="*/ 3200 w 3200"/>
                  <a:gd name="T9" fmla="*/ 2262 h 2715"/>
                  <a:gd name="T10" fmla="*/ 2747 w 3200"/>
                  <a:gd name="T11" fmla="*/ 2715 h 2715"/>
                  <a:gd name="T12" fmla="*/ 452 w 3200"/>
                  <a:gd name="T13" fmla="*/ 2715 h 2715"/>
                  <a:gd name="T14" fmla="*/ 0 w 3200"/>
                  <a:gd name="T15" fmla="*/ 2262 h 2715"/>
                  <a:gd name="T16" fmla="*/ 0 w 3200"/>
                  <a:gd name="T17" fmla="*/ 452 h 2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0" h="2715">
                    <a:moveTo>
                      <a:pt x="0" y="452"/>
                    </a:moveTo>
                    <a:cubicBezTo>
                      <a:pt x="0" y="202"/>
                      <a:pt x="202" y="0"/>
                      <a:pt x="452" y="0"/>
                    </a:cubicBezTo>
                    <a:lnTo>
                      <a:pt x="2747" y="0"/>
                    </a:lnTo>
                    <a:cubicBezTo>
                      <a:pt x="2997" y="0"/>
                      <a:pt x="3200" y="202"/>
                      <a:pt x="3200" y="452"/>
                    </a:cubicBezTo>
                    <a:lnTo>
                      <a:pt x="3200" y="2262"/>
                    </a:lnTo>
                    <a:cubicBezTo>
                      <a:pt x="3200" y="2512"/>
                      <a:pt x="2997" y="2715"/>
                      <a:pt x="2747" y="2715"/>
                    </a:cubicBezTo>
                    <a:lnTo>
                      <a:pt x="452" y="2715"/>
                    </a:lnTo>
                    <a:cubicBezTo>
                      <a:pt x="202" y="2715"/>
                      <a:pt x="0" y="2512"/>
                      <a:pt x="0" y="2262"/>
                    </a:cubicBezTo>
                    <a:lnTo>
                      <a:pt x="0" y="452"/>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57" name="Freeform 145"/>
              <p:cNvSpPr>
                <a:spLocks noEditPoints="1"/>
              </p:cNvSpPr>
              <p:nvPr/>
            </p:nvSpPr>
            <p:spPr bwMode="auto">
              <a:xfrm>
                <a:off x="4429" y="3303"/>
                <a:ext cx="688" cy="461"/>
              </a:xfrm>
              <a:custGeom>
                <a:avLst/>
                <a:gdLst>
                  <a:gd name="T0" fmla="*/ 2 w 688"/>
                  <a:gd name="T1" fmla="*/ 64 h 461"/>
                  <a:gd name="T2" fmla="*/ 12 w 688"/>
                  <a:gd name="T3" fmla="*/ 42 h 461"/>
                  <a:gd name="T4" fmla="*/ 29 w 688"/>
                  <a:gd name="T5" fmla="*/ 23 h 461"/>
                  <a:gd name="T6" fmla="*/ 53 w 688"/>
                  <a:gd name="T7" fmla="*/ 9 h 461"/>
                  <a:gd name="T8" fmla="*/ 81 w 688"/>
                  <a:gd name="T9" fmla="*/ 1 h 461"/>
                  <a:gd name="T10" fmla="*/ 586 w 688"/>
                  <a:gd name="T11" fmla="*/ 0 h 461"/>
                  <a:gd name="T12" fmla="*/ 616 w 688"/>
                  <a:gd name="T13" fmla="*/ 3 h 461"/>
                  <a:gd name="T14" fmla="*/ 643 w 688"/>
                  <a:gd name="T15" fmla="*/ 13 h 461"/>
                  <a:gd name="T16" fmla="*/ 665 w 688"/>
                  <a:gd name="T17" fmla="*/ 29 h 461"/>
                  <a:gd name="T18" fmla="*/ 680 w 688"/>
                  <a:gd name="T19" fmla="*/ 49 h 461"/>
                  <a:gd name="T20" fmla="*/ 688 w 688"/>
                  <a:gd name="T21" fmla="*/ 72 h 461"/>
                  <a:gd name="T22" fmla="*/ 688 w 688"/>
                  <a:gd name="T23" fmla="*/ 389 h 461"/>
                  <a:gd name="T24" fmla="*/ 680 w 688"/>
                  <a:gd name="T25" fmla="*/ 412 h 461"/>
                  <a:gd name="T26" fmla="*/ 665 w 688"/>
                  <a:gd name="T27" fmla="*/ 432 h 461"/>
                  <a:gd name="T28" fmla="*/ 644 w 688"/>
                  <a:gd name="T29" fmla="*/ 447 h 461"/>
                  <a:gd name="T30" fmla="*/ 617 w 688"/>
                  <a:gd name="T31" fmla="*/ 458 h 461"/>
                  <a:gd name="T32" fmla="*/ 586 w 688"/>
                  <a:gd name="T33" fmla="*/ 461 h 461"/>
                  <a:gd name="T34" fmla="*/ 82 w 688"/>
                  <a:gd name="T35" fmla="*/ 460 h 461"/>
                  <a:gd name="T36" fmla="*/ 53 w 688"/>
                  <a:gd name="T37" fmla="*/ 452 h 461"/>
                  <a:gd name="T38" fmla="*/ 30 w 688"/>
                  <a:gd name="T39" fmla="*/ 438 h 461"/>
                  <a:gd name="T40" fmla="*/ 12 w 688"/>
                  <a:gd name="T41" fmla="*/ 419 h 461"/>
                  <a:gd name="T42" fmla="*/ 2 w 688"/>
                  <a:gd name="T43" fmla="*/ 397 h 461"/>
                  <a:gd name="T44" fmla="*/ 0 w 688"/>
                  <a:gd name="T45" fmla="*/ 80 h 461"/>
                  <a:gd name="T46" fmla="*/ 15 w 688"/>
                  <a:gd name="T47" fmla="*/ 394 h 461"/>
                  <a:gd name="T48" fmla="*/ 24 w 688"/>
                  <a:gd name="T49" fmla="*/ 414 h 461"/>
                  <a:gd name="T50" fmla="*/ 39 w 688"/>
                  <a:gd name="T51" fmla="*/ 430 h 461"/>
                  <a:gd name="T52" fmla="*/ 60 w 688"/>
                  <a:gd name="T53" fmla="*/ 442 h 461"/>
                  <a:gd name="T54" fmla="*/ 84 w 688"/>
                  <a:gd name="T55" fmla="*/ 449 h 461"/>
                  <a:gd name="T56" fmla="*/ 586 w 688"/>
                  <a:gd name="T57" fmla="*/ 450 h 461"/>
                  <a:gd name="T58" fmla="*/ 612 w 688"/>
                  <a:gd name="T59" fmla="*/ 447 h 461"/>
                  <a:gd name="T60" fmla="*/ 635 w 688"/>
                  <a:gd name="T61" fmla="*/ 439 h 461"/>
                  <a:gd name="T62" fmla="*/ 654 w 688"/>
                  <a:gd name="T63" fmla="*/ 425 h 461"/>
                  <a:gd name="T64" fmla="*/ 667 w 688"/>
                  <a:gd name="T65" fmla="*/ 408 h 461"/>
                  <a:gd name="T66" fmla="*/ 674 w 688"/>
                  <a:gd name="T67" fmla="*/ 388 h 461"/>
                  <a:gd name="T68" fmla="*/ 674 w 688"/>
                  <a:gd name="T69" fmla="*/ 73 h 461"/>
                  <a:gd name="T70" fmla="*/ 667 w 688"/>
                  <a:gd name="T71" fmla="*/ 53 h 461"/>
                  <a:gd name="T72" fmla="*/ 654 w 688"/>
                  <a:gd name="T73" fmla="*/ 36 h 461"/>
                  <a:gd name="T74" fmla="*/ 636 w 688"/>
                  <a:gd name="T75" fmla="*/ 23 h 461"/>
                  <a:gd name="T76" fmla="*/ 613 w 688"/>
                  <a:gd name="T77" fmla="*/ 14 h 461"/>
                  <a:gd name="T78" fmla="*/ 586 w 688"/>
                  <a:gd name="T79" fmla="*/ 11 h 461"/>
                  <a:gd name="T80" fmla="*/ 84 w 688"/>
                  <a:gd name="T81" fmla="*/ 12 h 461"/>
                  <a:gd name="T82" fmla="*/ 60 w 688"/>
                  <a:gd name="T83" fmla="*/ 19 h 461"/>
                  <a:gd name="T84" fmla="*/ 40 w 688"/>
                  <a:gd name="T85" fmla="*/ 31 h 461"/>
                  <a:gd name="T86" fmla="*/ 25 w 688"/>
                  <a:gd name="T87" fmla="*/ 47 h 461"/>
                  <a:gd name="T88" fmla="*/ 15 w 688"/>
                  <a:gd name="T89" fmla="*/ 66 h 461"/>
                  <a:gd name="T90" fmla="*/ 14 w 688"/>
                  <a:gd name="T91" fmla="*/ 38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8" h="461">
                    <a:moveTo>
                      <a:pt x="0" y="80"/>
                    </a:moveTo>
                    <a:lnTo>
                      <a:pt x="0" y="72"/>
                    </a:lnTo>
                    <a:lnTo>
                      <a:pt x="2" y="64"/>
                    </a:lnTo>
                    <a:lnTo>
                      <a:pt x="4" y="57"/>
                    </a:lnTo>
                    <a:lnTo>
                      <a:pt x="7" y="49"/>
                    </a:lnTo>
                    <a:lnTo>
                      <a:pt x="12" y="42"/>
                    </a:lnTo>
                    <a:lnTo>
                      <a:pt x="17" y="35"/>
                    </a:lnTo>
                    <a:lnTo>
                      <a:pt x="23" y="29"/>
                    </a:lnTo>
                    <a:lnTo>
                      <a:pt x="29" y="23"/>
                    </a:lnTo>
                    <a:lnTo>
                      <a:pt x="37" y="18"/>
                    </a:lnTo>
                    <a:lnTo>
                      <a:pt x="44" y="14"/>
                    </a:lnTo>
                    <a:lnTo>
                      <a:pt x="53" y="9"/>
                    </a:lnTo>
                    <a:lnTo>
                      <a:pt x="62" y="6"/>
                    </a:lnTo>
                    <a:lnTo>
                      <a:pt x="71" y="3"/>
                    </a:lnTo>
                    <a:lnTo>
                      <a:pt x="81" y="1"/>
                    </a:lnTo>
                    <a:lnTo>
                      <a:pt x="91" y="0"/>
                    </a:lnTo>
                    <a:lnTo>
                      <a:pt x="102" y="0"/>
                    </a:lnTo>
                    <a:lnTo>
                      <a:pt x="586" y="0"/>
                    </a:lnTo>
                    <a:lnTo>
                      <a:pt x="596" y="0"/>
                    </a:lnTo>
                    <a:lnTo>
                      <a:pt x="606" y="1"/>
                    </a:lnTo>
                    <a:lnTo>
                      <a:pt x="616" y="3"/>
                    </a:lnTo>
                    <a:lnTo>
                      <a:pt x="625" y="6"/>
                    </a:lnTo>
                    <a:lnTo>
                      <a:pt x="634" y="9"/>
                    </a:lnTo>
                    <a:lnTo>
                      <a:pt x="643" y="13"/>
                    </a:lnTo>
                    <a:lnTo>
                      <a:pt x="651" y="18"/>
                    </a:lnTo>
                    <a:lnTo>
                      <a:pt x="658" y="23"/>
                    </a:lnTo>
                    <a:lnTo>
                      <a:pt x="665" y="29"/>
                    </a:lnTo>
                    <a:lnTo>
                      <a:pt x="671" y="35"/>
                    </a:lnTo>
                    <a:lnTo>
                      <a:pt x="676" y="41"/>
                    </a:lnTo>
                    <a:lnTo>
                      <a:pt x="680" y="49"/>
                    </a:lnTo>
                    <a:lnTo>
                      <a:pt x="684" y="56"/>
                    </a:lnTo>
                    <a:lnTo>
                      <a:pt x="686" y="64"/>
                    </a:lnTo>
                    <a:lnTo>
                      <a:pt x="688" y="72"/>
                    </a:lnTo>
                    <a:lnTo>
                      <a:pt x="688" y="80"/>
                    </a:lnTo>
                    <a:lnTo>
                      <a:pt x="688" y="381"/>
                    </a:lnTo>
                    <a:lnTo>
                      <a:pt x="688" y="389"/>
                    </a:lnTo>
                    <a:lnTo>
                      <a:pt x="686" y="397"/>
                    </a:lnTo>
                    <a:lnTo>
                      <a:pt x="684" y="404"/>
                    </a:lnTo>
                    <a:lnTo>
                      <a:pt x="680" y="412"/>
                    </a:lnTo>
                    <a:lnTo>
                      <a:pt x="676" y="419"/>
                    </a:lnTo>
                    <a:lnTo>
                      <a:pt x="671" y="426"/>
                    </a:lnTo>
                    <a:lnTo>
                      <a:pt x="665" y="432"/>
                    </a:lnTo>
                    <a:lnTo>
                      <a:pt x="659" y="438"/>
                    </a:lnTo>
                    <a:lnTo>
                      <a:pt x="651" y="443"/>
                    </a:lnTo>
                    <a:lnTo>
                      <a:pt x="644" y="447"/>
                    </a:lnTo>
                    <a:lnTo>
                      <a:pt x="635" y="452"/>
                    </a:lnTo>
                    <a:lnTo>
                      <a:pt x="626" y="455"/>
                    </a:lnTo>
                    <a:lnTo>
                      <a:pt x="617" y="458"/>
                    </a:lnTo>
                    <a:lnTo>
                      <a:pt x="607" y="460"/>
                    </a:lnTo>
                    <a:lnTo>
                      <a:pt x="597" y="461"/>
                    </a:lnTo>
                    <a:lnTo>
                      <a:pt x="586" y="461"/>
                    </a:lnTo>
                    <a:lnTo>
                      <a:pt x="102" y="461"/>
                    </a:lnTo>
                    <a:lnTo>
                      <a:pt x="92" y="461"/>
                    </a:lnTo>
                    <a:lnTo>
                      <a:pt x="82" y="460"/>
                    </a:lnTo>
                    <a:lnTo>
                      <a:pt x="72" y="458"/>
                    </a:lnTo>
                    <a:lnTo>
                      <a:pt x="62" y="455"/>
                    </a:lnTo>
                    <a:lnTo>
                      <a:pt x="53" y="452"/>
                    </a:lnTo>
                    <a:lnTo>
                      <a:pt x="45" y="448"/>
                    </a:lnTo>
                    <a:lnTo>
                      <a:pt x="37" y="443"/>
                    </a:lnTo>
                    <a:lnTo>
                      <a:pt x="30" y="438"/>
                    </a:lnTo>
                    <a:lnTo>
                      <a:pt x="23" y="432"/>
                    </a:lnTo>
                    <a:lnTo>
                      <a:pt x="17" y="426"/>
                    </a:lnTo>
                    <a:lnTo>
                      <a:pt x="12" y="419"/>
                    </a:lnTo>
                    <a:lnTo>
                      <a:pt x="8" y="412"/>
                    </a:lnTo>
                    <a:lnTo>
                      <a:pt x="4" y="405"/>
                    </a:lnTo>
                    <a:lnTo>
                      <a:pt x="2" y="397"/>
                    </a:lnTo>
                    <a:lnTo>
                      <a:pt x="0" y="389"/>
                    </a:lnTo>
                    <a:lnTo>
                      <a:pt x="0" y="381"/>
                    </a:lnTo>
                    <a:lnTo>
                      <a:pt x="0" y="80"/>
                    </a:lnTo>
                    <a:close/>
                    <a:moveTo>
                      <a:pt x="14" y="380"/>
                    </a:moveTo>
                    <a:lnTo>
                      <a:pt x="14" y="388"/>
                    </a:lnTo>
                    <a:lnTo>
                      <a:pt x="15" y="394"/>
                    </a:lnTo>
                    <a:lnTo>
                      <a:pt x="18" y="401"/>
                    </a:lnTo>
                    <a:lnTo>
                      <a:pt x="21" y="408"/>
                    </a:lnTo>
                    <a:lnTo>
                      <a:pt x="24" y="414"/>
                    </a:lnTo>
                    <a:lnTo>
                      <a:pt x="29" y="419"/>
                    </a:lnTo>
                    <a:lnTo>
                      <a:pt x="34" y="425"/>
                    </a:lnTo>
                    <a:lnTo>
                      <a:pt x="39" y="430"/>
                    </a:lnTo>
                    <a:lnTo>
                      <a:pt x="46" y="434"/>
                    </a:lnTo>
                    <a:lnTo>
                      <a:pt x="52" y="438"/>
                    </a:lnTo>
                    <a:lnTo>
                      <a:pt x="60" y="442"/>
                    </a:lnTo>
                    <a:lnTo>
                      <a:pt x="67" y="445"/>
                    </a:lnTo>
                    <a:lnTo>
                      <a:pt x="75" y="447"/>
                    </a:lnTo>
                    <a:lnTo>
                      <a:pt x="84" y="449"/>
                    </a:lnTo>
                    <a:lnTo>
                      <a:pt x="93" y="450"/>
                    </a:lnTo>
                    <a:lnTo>
                      <a:pt x="102" y="450"/>
                    </a:lnTo>
                    <a:lnTo>
                      <a:pt x="586" y="450"/>
                    </a:lnTo>
                    <a:lnTo>
                      <a:pt x="595" y="450"/>
                    </a:lnTo>
                    <a:lnTo>
                      <a:pt x="603" y="449"/>
                    </a:lnTo>
                    <a:lnTo>
                      <a:pt x="612" y="447"/>
                    </a:lnTo>
                    <a:lnTo>
                      <a:pt x="620" y="445"/>
                    </a:lnTo>
                    <a:lnTo>
                      <a:pt x="628" y="442"/>
                    </a:lnTo>
                    <a:lnTo>
                      <a:pt x="635" y="439"/>
                    </a:lnTo>
                    <a:lnTo>
                      <a:pt x="642" y="435"/>
                    </a:lnTo>
                    <a:lnTo>
                      <a:pt x="648" y="430"/>
                    </a:lnTo>
                    <a:lnTo>
                      <a:pt x="654" y="425"/>
                    </a:lnTo>
                    <a:lnTo>
                      <a:pt x="659" y="420"/>
                    </a:lnTo>
                    <a:lnTo>
                      <a:pt x="663" y="414"/>
                    </a:lnTo>
                    <a:lnTo>
                      <a:pt x="667" y="408"/>
                    </a:lnTo>
                    <a:lnTo>
                      <a:pt x="670" y="402"/>
                    </a:lnTo>
                    <a:lnTo>
                      <a:pt x="672" y="395"/>
                    </a:lnTo>
                    <a:lnTo>
                      <a:pt x="674" y="388"/>
                    </a:lnTo>
                    <a:lnTo>
                      <a:pt x="674" y="381"/>
                    </a:lnTo>
                    <a:lnTo>
                      <a:pt x="674" y="80"/>
                    </a:lnTo>
                    <a:lnTo>
                      <a:pt x="674" y="73"/>
                    </a:lnTo>
                    <a:lnTo>
                      <a:pt x="672" y="66"/>
                    </a:lnTo>
                    <a:lnTo>
                      <a:pt x="670" y="60"/>
                    </a:lnTo>
                    <a:lnTo>
                      <a:pt x="667" y="53"/>
                    </a:lnTo>
                    <a:lnTo>
                      <a:pt x="664" y="47"/>
                    </a:lnTo>
                    <a:lnTo>
                      <a:pt x="659" y="42"/>
                    </a:lnTo>
                    <a:lnTo>
                      <a:pt x="654" y="36"/>
                    </a:lnTo>
                    <a:lnTo>
                      <a:pt x="649" y="31"/>
                    </a:lnTo>
                    <a:lnTo>
                      <a:pt x="642" y="27"/>
                    </a:lnTo>
                    <a:lnTo>
                      <a:pt x="636" y="23"/>
                    </a:lnTo>
                    <a:lnTo>
                      <a:pt x="628" y="19"/>
                    </a:lnTo>
                    <a:lnTo>
                      <a:pt x="621" y="16"/>
                    </a:lnTo>
                    <a:lnTo>
                      <a:pt x="613" y="14"/>
                    </a:lnTo>
                    <a:lnTo>
                      <a:pt x="604" y="12"/>
                    </a:lnTo>
                    <a:lnTo>
                      <a:pt x="595" y="11"/>
                    </a:lnTo>
                    <a:lnTo>
                      <a:pt x="586" y="11"/>
                    </a:lnTo>
                    <a:lnTo>
                      <a:pt x="102" y="11"/>
                    </a:lnTo>
                    <a:lnTo>
                      <a:pt x="93" y="11"/>
                    </a:lnTo>
                    <a:lnTo>
                      <a:pt x="84" y="12"/>
                    </a:lnTo>
                    <a:lnTo>
                      <a:pt x="76" y="14"/>
                    </a:lnTo>
                    <a:lnTo>
                      <a:pt x="68" y="16"/>
                    </a:lnTo>
                    <a:lnTo>
                      <a:pt x="60" y="19"/>
                    </a:lnTo>
                    <a:lnTo>
                      <a:pt x="53" y="22"/>
                    </a:lnTo>
                    <a:lnTo>
                      <a:pt x="46" y="26"/>
                    </a:lnTo>
                    <a:lnTo>
                      <a:pt x="40" y="31"/>
                    </a:lnTo>
                    <a:lnTo>
                      <a:pt x="34" y="36"/>
                    </a:lnTo>
                    <a:lnTo>
                      <a:pt x="29" y="41"/>
                    </a:lnTo>
                    <a:lnTo>
                      <a:pt x="25" y="47"/>
                    </a:lnTo>
                    <a:lnTo>
                      <a:pt x="21" y="53"/>
                    </a:lnTo>
                    <a:lnTo>
                      <a:pt x="18" y="59"/>
                    </a:lnTo>
                    <a:lnTo>
                      <a:pt x="15" y="66"/>
                    </a:lnTo>
                    <a:lnTo>
                      <a:pt x="14" y="73"/>
                    </a:lnTo>
                    <a:lnTo>
                      <a:pt x="14" y="80"/>
                    </a:lnTo>
                    <a:lnTo>
                      <a:pt x="14" y="38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58" name="Rectangle 146"/>
              <p:cNvSpPr>
                <a:spLocks noChangeArrowheads="1"/>
              </p:cNvSpPr>
              <p:nvPr/>
            </p:nvSpPr>
            <p:spPr bwMode="auto">
              <a:xfrm>
                <a:off x="4592" y="3356"/>
                <a:ext cx="46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alibri" pitchFamily="34" charset="0"/>
                    <a:cs typeface="Arial" pitchFamily="34" charset="0"/>
                  </a:rPr>
                  <a:t>Pemeliharaan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59" name="Rectangle 147"/>
              <p:cNvSpPr>
                <a:spLocks noChangeArrowheads="1"/>
              </p:cNvSpPr>
              <p:nvPr/>
            </p:nvSpPr>
            <p:spPr bwMode="auto">
              <a:xfrm>
                <a:off x="4591" y="3426"/>
                <a:ext cx="4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alibri" pitchFamily="34" charset="0"/>
                    <a:cs typeface="Arial" pitchFamily="34" charset="0"/>
                  </a:rPr>
                  <a:t>rutin/ berkala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60" name="Rectangle 148"/>
              <p:cNvSpPr>
                <a:spLocks noChangeArrowheads="1"/>
              </p:cNvSpPr>
              <p:nvPr/>
            </p:nvSpPr>
            <p:spPr bwMode="auto">
              <a:xfrm>
                <a:off x="4524" y="3496"/>
                <a:ext cx="45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alibri" pitchFamily="34" charset="0"/>
                    <a:cs typeface="Arial" pitchFamily="34" charset="0"/>
                  </a:rPr>
                  <a:t>sarana pengol</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61" name="Rectangle 149"/>
              <p:cNvSpPr>
                <a:spLocks noChangeArrowheads="1"/>
              </p:cNvSpPr>
              <p:nvPr/>
            </p:nvSpPr>
            <p:spPr bwMode="auto">
              <a:xfrm>
                <a:off x="4893" y="3496"/>
                <a:ext cx="2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alibri" pitchFamily="34" charset="0"/>
                    <a:cs typeface="Arial" pitchFamily="34" charset="0"/>
                  </a:rPr>
                  <a:t>ahan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62" name="Rectangle 150"/>
              <p:cNvSpPr>
                <a:spLocks noChangeArrowheads="1"/>
              </p:cNvSpPr>
              <p:nvPr/>
            </p:nvSpPr>
            <p:spPr bwMode="auto">
              <a:xfrm>
                <a:off x="4536" y="3566"/>
                <a:ext cx="58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alibri" pitchFamily="34" charset="0"/>
                    <a:cs typeface="Arial" pitchFamily="34" charset="0"/>
                  </a:rPr>
                  <a:t>dan penyimpanan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63" name="Rectangle 151"/>
              <p:cNvSpPr>
                <a:spLocks noChangeArrowheads="1"/>
              </p:cNvSpPr>
              <p:nvPr/>
            </p:nvSpPr>
            <p:spPr bwMode="auto">
              <a:xfrm>
                <a:off x="4709" y="3636"/>
                <a:ext cx="18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alibri" pitchFamily="34" charset="0"/>
                    <a:cs typeface="Arial" pitchFamily="34" charset="0"/>
                  </a:rPr>
                  <a:t>arsip</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68" name="Rectangle 152"/>
              <p:cNvSpPr>
                <a:spLocks noChangeArrowheads="1"/>
              </p:cNvSpPr>
              <p:nvPr/>
            </p:nvSpPr>
            <p:spPr bwMode="auto">
              <a:xfrm>
                <a:off x="4837" y="3636"/>
                <a:ext cx="5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0"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69" name="Freeform 153"/>
              <p:cNvSpPr>
                <a:spLocks noEditPoints="1"/>
              </p:cNvSpPr>
              <p:nvPr/>
            </p:nvSpPr>
            <p:spPr bwMode="auto">
              <a:xfrm>
                <a:off x="4725" y="3208"/>
                <a:ext cx="57" cy="95"/>
              </a:xfrm>
              <a:custGeom>
                <a:avLst/>
                <a:gdLst>
                  <a:gd name="T0" fmla="*/ 152 w 271"/>
                  <a:gd name="T1" fmla="*/ 0 h 567"/>
                  <a:gd name="T2" fmla="*/ 152 w 271"/>
                  <a:gd name="T3" fmla="*/ 533 h 567"/>
                  <a:gd name="T4" fmla="*/ 119 w 271"/>
                  <a:gd name="T5" fmla="*/ 533 h 567"/>
                  <a:gd name="T6" fmla="*/ 119 w 271"/>
                  <a:gd name="T7" fmla="*/ 0 h 567"/>
                  <a:gd name="T8" fmla="*/ 152 w 271"/>
                  <a:gd name="T9" fmla="*/ 0 h 567"/>
                  <a:gd name="T10" fmla="*/ 267 w 271"/>
                  <a:gd name="T11" fmla="*/ 342 h 567"/>
                  <a:gd name="T12" fmla="*/ 135 w 271"/>
                  <a:gd name="T13" fmla="*/ 567 h 567"/>
                  <a:gd name="T14" fmla="*/ 4 w 271"/>
                  <a:gd name="T15" fmla="*/ 342 h 567"/>
                  <a:gd name="T16" fmla="*/ 10 w 271"/>
                  <a:gd name="T17" fmla="*/ 319 h 567"/>
                  <a:gd name="T18" fmla="*/ 33 w 271"/>
                  <a:gd name="T19" fmla="*/ 325 h 567"/>
                  <a:gd name="T20" fmla="*/ 150 w 271"/>
                  <a:gd name="T21" fmla="*/ 525 h 567"/>
                  <a:gd name="T22" fmla="*/ 121 w 271"/>
                  <a:gd name="T23" fmla="*/ 525 h 567"/>
                  <a:gd name="T24" fmla="*/ 238 w 271"/>
                  <a:gd name="T25" fmla="*/ 325 h 567"/>
                  <a:gd name="T26" fmla="*/ 261 w 271"/>
                  <a:gd name="T27" fmla="*/ 319 h 567"/>
                  <a:gd name="T28" fmla="*/ 267 w 271"/>
                  <a:gd name="T29" fmla="*/ 3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567">
                    <a:moveTo>
                      <a:pt x="152" y="0"/>
                    </a:moveTo>
                    <a:lnTo>
                      <a:pt x="152" y="533"/>
                    </a:lnTo>
                    <a:lnTo>
                      <a:pt x="119" y="533"/>
                    </a:lnTo>
                    <a:lnTo>
                      <a:pt x="119" y="0"/>
                    </a:lnTo>
                    <a:lnTo>
                      <a:pt x="152" y="0"/>
                    </a:lnTo>
                    <a:close/>
                    <a:moveTo>
                      <a:pt x="267" y="342"/>
                    </a:moveTo>
                    <a:lnTo>
                      <a:pt x="135" y="567"/>
                    </a:lnTo>
                    <a:lnTo>
                      <a:pt x="4" y="342"/>
                    </a:lnTo>
                    <a:cubicBezTo>
                      <a:pt x="0" y="334"/>
                      <a:pt x="2" y="324"/>
                      <a:pt x="10" y="319"/>
                    </a:cubicBezTo>
                    <a:cubicBezTo>
                      <a:pt x="18" y="314"/>
                      <a:pt x="29" y="317"/>
                      <a:pt x="33" y="325"/>
                    </a:cubicBezTo>
                    <a:lnTo>
                      <a:pt x="150" y="525"/>
                    </a:lnTo>
                    <a:lnTo>
                      <a:pt x="121" y="525"/>
                    </a:lnTo>
                    <a:lnTo>
                      <a:pt x="238" y="325"/>
                    </a:lnTo>
                    <a:cubicBezTo>
                      <a:pt x="242" y="317"/>
                      <a:pt x="253" y="314"/>
                      <a:pt x="261" y="319"/>
                    </a:cubicBezTo>
                    <a:cubicBezTo>
                      <a:pt x="268" y="324"/>
                      <a:pt x="271" y="334"/>
                      <a:pt x="267" y="342"/>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70" name="Freeform 154"/>
              <p:cNvSpPr>
                <a:spLocks/>
              </p:cNvSpPr>
              <p:nvPr/>
            </p:nvSpPr>
            <p:spPr bwMode="auto">
              <a:xfrm>
                <a:off x="4732" y="3795"/>
                <a:ext cx="23" cy="67"/>
              </a:xfrm>
              <a:custGeom>
                <a:avLst/>
                <a:gdLst>
                  <a:gd name="T0" fmla="*/ 0 w 23"/>
                  <a:gd name="T1" fmla="*/ 58 h 67"/>
                  <a:gd name="T2" fmla="*/ 6 w 23"/>
                  <a:gd name="T3" fmla="*/ 58 h 67"/>
                  <a:gd name="T4" fmla="*/ 6 w 23"/>
                  <a:gd name="T5" fmla="*/ 0 h 67"/>
                  <a:gd name="T6" fmla="*/ 17 w 23"/>
                  <a:gd name="T7" fmla="*/ 0 h 67"/>
                  <a:gd name="T8" fmla="*/ 17 w 23"/>
                  <a:gd name="T9" fmla="*/ 58 h 67"/>
                  <a:gd name="T10" fmla="*/ 23 w 23"/>
                  <a:gd name="T11" fmla="*/ 58 h 67"/>
                  <a:gd name="T12" fmla="*/ 11 w 23"/>
                  <a:gd name="T13" fmla="*/ 67 h 67"/>
                  <a:gd name="T14" fmla="*/ 0 w 23"/>
                  <a:gd name="T15" fmla="*/ 58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67">
                    <a:moveTo>
                      <a:pt x="0" y="58"/>
                    </a:moveTo>
                    <a:lnTo>
                      <a:pt x="6" y="58"/>
                    </a:lnTo>
                    <a:lnTo>
                      <a:pt x="6" y="0"/>
                    </a:lnTo>
                    <a:lnTo>
                      <a:pt x="17" y="0"/>
                    </a:lnTo>
                    <a:lnTo>
                      <a:pt x="17" y="58"/>
                    </a:lnTo>
                    <a:lnTo>
                      <a:pt x="23" y="58"/>
                    </a:lnTo>
                    <a:lnTo>
                      <a:pt x="11" y="67"/>
                    </a:lnTo>
                    <a:lnTo>
                      <a:pt x="0" y="58"/>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71" name="Freeform 155"/>
              <p:cNvSpPr>
                <a:spLocks noEditPoints="1"/>
              </p:cNvSpPr>
              <p:nvPr/>
            </p:nvSpPr>
            <p:spPr bwMode="auto">
              <a:xfrm>
                <a:off x="4715" y="3790"/>
                <a:ext cx="57" cy="80"/>
              </a:xfrm>
              <a:custGeom>
                <a:avLst/>
                <a:gdLst>
                  <a:gd name="T0" fmla="*/ 0 w 57"/>
                  <a:gd name="T1" fmla="*/ 58 h 80"/>
                  <a:gd name="T2" fmla="*/ 23 w 57"/>
                  <a:gd name="T3" fmla="*/ 58 h 80"/>
                  <a:gd name="T4" fmla="*/ 16 w 57"/>
                  <a:gd name="T5" fmla="*/ 63 h 80"/>
                  <a:gd name="T6" fmla="*/ 16 w 57"/>
                  <a:gd name="T7" fmla="*/ 0 h 80"/>
                  <a:gd name="T8" fmla="*/ 41 w 57"/>
                  <a:gd name="T9" fmla="*/ 0 h 80"/>
                  <a:gd name="T10" fmla="*/ 41 w 57"/>
                  <a:gd name="T11" fmla="*/ 63 h 80"/>
                  <a:gd name="T12" fmla="*/ 34 w 57"/>
                  <a:gd name="T13" fmla="*/ 58 h 80"/>
                  <a:gd name="T14" fmla="*/ 57 w 57"/>
                  <a:gd name="T15" fmla="*/ 58 h 80"/>
                  <a:gd name="T16" fmla="*/ 28 w 57"/>
                  <a:gd name="T17" fmla="*/ 80 h 80"/>
                  <a:gd name="T18" fmla="*/ 0 w 57"/>
                  <a:gd name="T19" fmla="*/ 58 h 80"/>
                  <a:gd name="T20" fmla="*/ 33 w 57"/>
                  <a:gd name="T21" fmla="*/ 68 h 80"/>
                  <a:gd name="T22" fmla="*/ 23 w 57"/>
                  <a:gd name="T23" fmla="*/ 68 h 80"/>
                  <a:gd name="T24" fmla="*/ 35 w 57"/>
                  <a:gd name="T25" fmla="*/ 59 h 80"/>
                  <a:gd name="T26" fmla="*/ 40 w 57"/>
                  <a:gd name="T27" fmla="*/ 69 h 80"/>
                  <a:gd name="T28" fmla="*/ 27 w 57"/>
                  <a:gd name="T29" fmla="*/ 69 h 80"/>
                  <a:gd name="T30" fmla="*/ 27 w 57"/>
                  <a:gd name="T31" fmla="*/ 5 h 80"/>
                  <a:gd name="T32" fmla="*/ 34 w 57"/>
                  <a:gd name="T33" fmla="*/ 11 h 80"/>
                  <a:gd name="T34" fmla="*/ 23 w 57"/>
                  <a:gd name="T35" fmla="*/ 11 h 80"/>
                  <a:gd name="T36" fmla="*/ 30 w 57"/>
                  <a:gd name="T37" fmla="*/ 5 h 80"/>
                  <a:gd name="T38" fmla="*/ 30 w 57"/>
                  <a:gd name="T39" fmla="*/ 69 h 80"/>
                  <a:gd name="T40" fmla="*/ 17 w 57"/>
                  <a:gd name="T41" fmla="*/ 69 h 80"/>
                  <a:gd name="T42" fmla="*/ 22 w 57"/>
                  <a:gd name="T43" fmla="*/ 59 h 80"/>
                  <a:gd name="T44" fmla="*/ 33 w 57"/>
                  <a:gd name="T45"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0">
                    <a:moveTo>
                      <a:pt x="0" y="58"/>
                    </a:moveTo>
                    <a:lnTo>
                      <a:pt x="23" y="58"/>
                    </a:lnTo>
                    <a:lnTo>
                      <a:pt x="16" y="63"/>
                    </a:lnTo>
                    <a:lnTo>
                      <a:pt x="16" y="0"/>
                    </a:lnTo>
                    <a:lnTo>
                      <a:pt x="41" y="0"/>
                    </a:lnTo>
                    <a:lnTo>
                      <a:pt x="41" y="63"/>
                    </a:lnTo>
                    <a:lnTo>
                      <a:pt x="34" y="58"/>
                    </a:lnTo>
                    <a:lnTo>
                      <a:pt x="57" y="58"/>
                    </a:lnTo>
                    <a:lnTo>
                      <a:pt x="28" y="80"/>
                    </a:lnTo>
                    <a:lnTo>
                      <a:pt x="0" y="58"/>
                    </a:lnTo>
                    <a:close/>
                    <a:moveTo>
                      <a:pt x="33" y="68"/>
                    </a:moveTo>
                    <a:lnTo>
                      <a:pt x="23" y="68"/>
                    </a:lnTo>
                    <a:lnTo>
                      <a:pt x="35" y="59"/>
                    </a:lnTo>
                    <a:lnTo>
                      <a:pt x="40" y="69"/>
                    </a:lnTo>
                    <a:lnTo>
                      <a:pt x="27" y="69"/>
                    </a:lnTo>
                    <a:lnTo>
                      <a:pt x="27" y="5"/>
                    </a:lnTo>
                    <a:lnTo>
                      <a:pt x="34" y="11"/>
                    </a:lnTo>
                    <a:lnTo>
                      <a:pt x="23" y="11"/>
                    </a:lnTo>
                    <a:lnTo>
                      <a:pt x="30" y="5"/>
                    </a:lnTo>
                    <a:lnTo>
                      <a:pt x="30" y="69"/>
                    </a:lnTo>
                    <a:lnTo>
                      <a:pt x="17" y="69"/>
                    </a:lnTo>
                    <a:lnTo>
                      <a:pt x="22" y="59"/>
                    </a:lnTo>
                    <a:lnTo>
                      <a:pt x="33" y="6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pic>
            <p:nvPicPr>
              <p:cNvPr id="2204" name="Picture 15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8" y="3844"/>
                <a:ext cx="63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5" name="Picture 15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8" y="3844"/>
                <a:ext cx="63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6" name="Picture 15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88" y="3888"/>
                <a:ext cx="56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7" name="Picture 15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488" y="3888"/>
                <a:ext cx="56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2" name="Freeform 160"/>
              <p:cNvSpPr>
                <a:spLocks/>
              </p:cNvSpPr>
              <p:nvPr/>
            </p:nvSpPr>
            <p:spPr bwMode="auto">
              <a:xfrm>
                <a:off x="4491" y="3862"/>
                <a:ext cx="562" cy="155"/>
              </a:xfrm>
              <a:custGeom>
                <a:avLst/>
                <a:gdLst>
                  <a:gd name="T0" fmla="*/ 0 w 2665"/>
                  <a:gd name="T1" fmla="*/ 156 h 935"/>
                  <a:gd name="T2" fmla="*/ 156 w 2665"/>
                  <a:gd name="T3" fmla="*/ 0 h 935"/>
                  <a:gd name="T4" fmla="*/ 2510 w 2665"/>
                  <a:gd name="T5" fmla="*/ 0 h 935"/>
                  <a:gd name="T6" fmla="*/ 2665 w 2665"/>
                  <a:gd name="T7" fmla="*/ 156 h 935"/>
                  <a:gd name="T8" fmla="*/ 2665 w 2665"/>
                  <a:gd name="T9" fmla="*/ 780 h 935"/>
                  <a:gd name="T10" fmla="*/ 2510 w 2665"/>
                  <a:gd name="T11" fmla="*/ 935 h 935"/>
                  <a:gd name="T12" fmla="*/ 156 w 2665"/>
                  <a:gd name="T13" fmla="*/ 935 h 935"/>
                  <a:gd name="T14" fmla="*/ 0 w 2665"/>
                  <a:gd name="T15" fmla="*/ 780 h 935"/>
                  <a:gd name="T16" fmla="*/ 0 w 2665"/>
                  <a:gd name="T17" fmla="*/ 15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5" h="935">
                    <a:moveTo>
                      <a:pt x="0" y="156"/>
                    </a:moveTo>
                    <a:cubicBezTo>
                      <a:pt x="0" y="70"/>
                      <a:pt x="70" y="0"/>
                      <a:pt x="156" y="0"/>
                    </a:cubicBezTo>
                    <a:lnTo>
                      <a:pt x="2510" y="0"/>
                    </a:lnTo>
                    <a:cubicBezTo>
                      <a:pt x="2596" y="0"/>
                      <a:pt x="2665" y="70"/>
                      <a:pt x="2665" y="156"/>
                    </a:cubicBezTo>
                    <a:lnTo>
                      <a:pt x="2665" y="780"/>
                    </a:lnTo>
                    <a:cubicBezTo>
                      <a:pt x="2665" y="866"/>
                      <a:pt x="2596" y="935"/>
                      <a:pt x="2510" y="935"/>
                    </a:cubicBezTo>
                    <a:lnTo>
                      <a:pt x="156" y="935"/>
                    </a:lnTo>
                    <a:cubicBezTo>
                      <a:pt x="70" y="935"/>
                      <a:pt x="0" y="866"/>
                      <a:pt x="0" y="780"/>
                    </a:cubicBezTo>
                    <a:lnTo>
                      <a:pt x="0" y="156"/>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73" name="Freeform 161"/>
              <p:cNvSpPr>
                <a:spLocks noEditPoints="1"/>
              </p:cNvSpPr>
              <p:nvPr/>
            </p:nvSpPr>
            <p:spPr bwMode="auto">
              <a:xfrm>
                <a:off x="4480" y="3854"/>
                <a:ext cx="583" cy="171"/>
              </a:xfrm>
              <a:custGeom>
                <a:avLst/>
                <a:gdLst>
                  <a:gd name="T0" fmla="*/ 4 w 2765"/>
                  <a:gd name="T1" fmla="*/ 167 h 1035"/>
                  <a:gd name="T2" fmla="*/ 33 w 2765"/>
                  <a:gd name="T3" fmla="*/ 95 h 1035"/>
                  <a:gd name="T4" fmla="*/ 64 w 2765"/>
                  <a:gd name="T5" fmla="*/ 58 h 1035"/>
                  <a:gd name="T6" fmla="*/ 122 w 2765"/>
                  <a:gd name="T7" fmla="*/ 19 h 1035"/>
                  <a:gd name="T8" fmla="*/ 183 w 2765"/>
                  <a:gd name="T9" fmla="*/ 2 h 1035"/>
                  <a:gd name="T10" fmla="*/ 2578 w 2765"/>
                  <a:gd name="T11" fmla="*/ 1 h 1035"/>
                  <a:gd name="T12" fmla="*/ 2644 w 2765"/>
                  <a:gd name="T13" fmla="*/ 19 h 1035"/>
                  <a:gd name="T14" fmla="*/ 2702 w 2765"/>
                  <a:gd name="T15" fmla="*/ 58 h 1035"/>
                  <a:gd name="T16" fmla="*/ 2733 w 2765"/>
                  <a:gd name="T17" fmla="*/ 96 h 1035"/>
                  <a:gd name="T18" fmla="*/ 2760 w 2765"/>
                  <a:gd name="T19" fmla="*/ 160 h 1035"/>
                  <a:gd name="T20" fmla="*/ 2765 w 2765"/>
                  <a:gd name="T21" fmla="*/ 830 h 1035"/>
                  <a:gd name="T22" fmla="*/ 2751 w 2765"/>
                  <a:gd name="T23" fmla="*/ 905 h 1035"/>
                  <a:gd name="T24" fmla="*/ 2727 w 2765"/>
                  <a:gd name="T25" fmla="*/ 949 h 1035"/>
                  <a:gd name="T26" fmla="*/ 2679 w 2765"/>
                  <a:gd name="T27" fmla="*/ 997 h 1035"/>
                  <a:gd name="T28" fmla="*/ 2635 w 2765"/>
                  <a:gd name="T29" fmla="*/ 1021 h 1035"/>
                  <a:gd name="T30" fmla="*/ 2562 w 2765"/>
                  <a:gd name="T31" fmla="*/ 1035 h 1035"/>
                  <a:gd name="T32" fmla="*/ 167 w 2765"/>
                  <a:gd name="T33" fmla="*/ 1032 h 1035"/>
                  <a:gd name="T34" fmla="*/ 96 w 2765"/>
                  <a:gd name="T35" fmla="*/ 1003 h 1035"/>
                  <a:gd name="T36" fmla="*/ 58 w 2765"/>
                  <a:gd name="T37" fmla="*/ 972 h 1035"/>
                  <a:gd name="T38" fmla="*/ 19 w 2765"/>
                  <a:gd name="T39" fmla="*/ 914 h 1035"/>
                  <a:gd name="T40" fmla="*/ 2 w 2765"/>
                  <a:gd name="T41" fmla="*/ 854 h 1035"/>
                  <a:gd name="T42" fmla="*/ 100 w 2765"/>
                  <a:gd name="T43" fmla="*/ 827 h 1035"/>
                  <a:gd name="T44" fmla="*/ 110 w 2765"/>
                  <a:gd name="T45" fmla="*/ 875 h 1035"/>
                  <a:gd name="T46" fmla="*/ 116 w 2765"/>
                  <a:gd name="T47" fmla="*/ 885 h 1035"/>
                  <a:gd name="T48" fmla="*/ 151 w 2765"/>
                  <a:gd name="T49" fmla="*/ 921 h 1035"/>
                  <a:gd name="T50" fmla="*/ 160 w 2765"/>
                  <a:gd name="T51" fmla="*/ 925 h 1035"/>
                  <a:gd name="T52" fmla="*/ 206 w 2765"/>
                  <a:gd name="T53" fmla="*/ 935 h 1035"/>
                  <a:gd name="T54" fmla="*/ 2576 w 2765"/>
                  <a:gd name="T55" fmla="*/ 934 h 1035"/>
                  <a:gd name="T56" fmla="*/ 2623 w 2765"/>
                  <a:gd name="T57" fmla="*/ 915 h 1035"/>
                  <a:gd name="T58" fmla="*/ 2631 w 2765"/>
                  <a:gd name="T59" fmla="*/ 908 h 1035"/>
                  <a:gd name="T60" fmla="*/ 2659 w 2765"/>
                  <a:gd name="T61" fmla="*/ 867 h 1035"/>
                  <a:gd name="T62" fmla="*/ 2665 w 2765"/>
                  <a:gd name="T63" fmla="*/ 843 h 1035"/>
                  <a:gd name="T64" fmla="*/ 2665 w 2765"/>
                  <a:gd name="T65" fmla="*/ 198 h 1035"/>
                  <a:gd name="T66" fmla="*/ 2659 w 2765"/>
                  <a:gd name="T67" fmla="*/ 169 h 1035"/>
                  <a:gd name="T68" fmla="*/ 2631 w 2765"/>
                  <a:gd name="T69" fmla="*/ 128 h 1035"/>
                  <a:gd name="T70" fmla="*/ 2623 w 2765"/>
                  <a:gd name="T71" fmla="*/ 121 h 1035"/>
                  <a:gd name="T72" fmla="*/ 2583 w 2765"/>
                  <a:gd name="T73" fmla="*/ 103 h 1035"/>
                  <a:gd name="T74" fmla="*/ 209 w 2765"/>
                  <a:gd name="T75" fmla="*/ 100 h 1035"/>
                  <a:gd name="T76" fmla="*/ 160 w 2765"/>
                  <a:gd name="T77" fmla="*/ 111 h 1035"/>
                  <a:gd name="T78" fmla="*/ 151 w 2765"/>
                  <a:gd name="T79" fmla="*/ 116 h 1035"/>
                  <a:gd name="T80" fmla="*/ 116 w 2765"/>
                  <a:gd name="T81" fmla="*/ 151 h 1035"/>
                  <a:gd name="T82" fmla="*/ 111 w 2765"/>
                  <a:gd name="T83" fmla="*/ 160 h 1035"/>
                  <a:gd name="T84" fmla="*/ 100 w 2765"/>
                  <a:gd name="T85" fmla="*/ 20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65" h="1035">
                    <a:moveTo>
                      <a:pt x="0" y="206"/>
                    </a:moveTo>
                    <a:lnTo>
                      <a:pt x="1" y="188"/>
                    </a:lnTo>
                    <a:lnTo>
                      <a:pt x="4" y="167"/>
                    </a:lnTo>
                    <a:lnTo>
                      <a:pt x="15" y="131"/>
                    </a:lnTo>
                    <a:cubicBezTo>
                      <a:pt x="16" y="128"/>
                      <a:pt x="17" y="125"/>
                      <a:pt x="19" y="122"/>
                    </a:cubicBezTo>
                    <a:lnTo>
                      <a:pt x="33" y="95"/>
                    </a:lnTo>
                    <a:cubicBezTo>
                      <a:pt x="35" y="92"/>
                      <a:pt x="37" y="90"/>
                      <a:pt x="39" y="87"/>
                    </a:cubicBezTo>
                    <a:lnTo>
                      <a:pt x="58" y="64"/>
                    </a:lnTo>
                    <a:cubicBezTo>
                      <a:pt x="60" y="62"/>
                      <a:pt x="62" y="60"/>
                      <a:pt x="64" y="58"/>
                    </a:cubicBezTo>
                    <a:lnTo>
                      <a:pt x="87" y="39"/>
                    </a:lnTo>
                    <a:cubicBezTo>
                      <a:pt x="90" y="37"/>
                      <a:pt x="92" y="35"/>
                      <a:pt x="95" y="33"/>
                    </a:cubicBezTo>
                    <a:lnTo>
                      <a:pt x="122" y="19"/>
                    </a:lnTo>
                    <a:cubicBezTo>
                      <a:pt x="125" y="17"/>
                      <a:pt x="128" y="16"/>
                      <a:pt x="131" y="15"/>
                    </a:cubicBezTo>
                    <a:lnTo>
                      <a:pt x="160" y="6"/>
                    </a:lnTo>
                    <a:lnTo>
                      <a:pt x="183" y="2"/>
                    </a:lnTo>
                    <a:lnTo>
                      <a:pt x="204" y="1"/>
                    </a:lnTo>
                    <a:lnTo>
                      <a:pt x="2560" y="0"/>
                    </a:lnTo>
                    <a:lnTo>
                      <a:pt x="2578" y="1"/>
                    </a:lnTo>
                    <a:lnTo>
                      <a:pt x="2599" y="4"/>
                    </a:lnTo>
                    <a:lnTo>
                      <a:pt x="2635" y="15"/>
                    </a:lnTo>
                    <a:cubicBezTo>
                      <a:pt x="2638" y="16"/>
                      <a:pt x="2641" y="17"/>
                      <a:pt x="2644" y="19"/>
                    </a:cubicBezTo>
                    <a:lnTo>
                      <a:pt x="2671" y="33"/>
                    </a:lnTo>
                    <a:cubicBezTo>
                      <a:pt x="2673" y="35"/>
                      <a:pt x="2676" y="37"/>
                      <a:pt x="2679" y="39"/>
                    </a:cubicBezTo>
                    <a:lnTo>
                      <a:pt x="2702" y="58"/>
                    </a:lnTo>
                    <a:cubicBezTo>
                      <a:pt x="2704" y="60"/>
                      <a:pt x="2706" y="62"/>
                      <a:pt x="2708" y="64"/>
                    </a:cubicBezTo>
                    <a:lnTo>
                      <a:pt x="2727" y="87"/>
                    </a:lnTo>
                    <a:cubicBezTo>
                      <a:pt x="2729" y="90"/>
                      <a:pt x="2731" y="93"/>
                      <a:pt x="2733" y="96"/>
                    </a:cubicBezTo>
                    <a:lnTo>
                      <a:pt x="2747" y="122"/>
                    </a:lnTo>
                    <a:cubicBezTo>
                      <a:pt x="2749" y="125"/>
                      <a:pt x="2750" y="128"/>
                      <a:pt x="2751" y="131"/>
                    </a:cubicBezTo>
                    <a:lnTo>
                      <a:pt x="2760" y="160"/>
                    </a:lnTo>
                    <a:lnTo>
                      <a:pt x="2764" y="183"/>
                    </a:lnTo>
                    <a:lnTo>
                      <a:pt x="2765" y="204"/>
                    </a:lnTo>
                    <a:lnTo>
                      <a:pt x="2765" y="830"/>
                    </a:lnTo>
                    <a:lnTo>
                      <a:pt x="2765" y="848"/>
                    </a:lnTo>
                    <a:lnTo>
                      <a:pt x="2762" y="869"/>
                    </a:lnTo>
                    <a:lnTo>
                      <a:pt x="2751" y="905"/>
                    </a:lnTo>
                    <a:cubicBezTo>
                      <a:pt x="2750" y="908"/>
                      <a:pt x="2749" y="911"/>
                      <a:pt x="2747" y="914"/>
                    </a:cubicBezTo>
                    <a:lnTo>
                      <a:pt x="2733" y="940"/>
                    </a:lnTo>
                    <a:cubicBezTo>
                      <a:pt x="2731" y="943"/>
                      <a:pt x="2729" y="946"/>
                      <a:pt x="2727" y="949"/>
                    </a:cubicBezTo>
                    <a:lnTo>
                      <a:pt x="2708" y="972"/>
                    </a:lnTo>
                    <a:cubicBezTo>
                      <a:pt x="2706" y="974"/>
                      <a:pt x="2704" y="976"/>
                      <a:pt x="2702" y="978"/>
                    </a:cubicBezTo>
                    <a:lnTo>
                      <a:pt x="2679" y="997"/>
                    </a:lnTo>
                    <a:cubicBezTo>
                      <a:pt x="2676" y="999"/>
                      <a:pt x="2673" y="1001"/>
                      <a:pt x="2670" y="1003"/>
                    </a:cubicBezTo>
                    <a:lnTo>
                      <a:pt x="2644" y="1017"/>
                    </a:lnTo>
                    <a:cubicBezTo>
                      <a:pt x="2641" y="1019"/>
                      <a:pt x="2638" y="1020"/>
                      <a:pt x="2635" y="1021"/>
                    </a:cubicBezTo>
                    <a:lnTo>
                      <a:pt x="2606" y="1030"/>
                    </a:lnTo>
                    <a:lnTo>
                      <a:pt x="2584" y="1034"/>
                    </a:lnTo>
                    <a:lnTo>
                      <a:pt x="2562" y="1035"/>
                    </a:lnTo>
                    <a:lnTo>
                      <a:pt x="206" y="1035"/>
                    </a:lnTo>
                    <a:lnTo>
                      <a:pt x="188" y="1035"/>
                    </a:lnTo>
                    <a:lnTo>
                      <a:pt x="167" y="1032"/>
                    </a:lnTo>
                    <a:lnTo>
                      <a:pt x="131" y="1021"/>
                    </a:lnTo>
                    <a:cubicBezTo>
                      <a:pt x="128" y="1020"/>
                      <a:pt x="125" y="1019"/>
                      <a:pt x="122" y="1017"/>
                    </a:cubicBezTo>
                    <a:lnTo>
                      <a:pt x="96" y="1003"/>
                    </a:lnTo>
                    <a:cubicBezTo>
                      <a:pt x="93" y="1001"/>
                      <a:pt x="90" y="999"/>
                      <a:pt x="87" y="997"/>
                    </a:cubicBezTo>
                    <a:lnTo>
                      <a:pt x="64" y="978"/>
                    </a:lnTo>
                    <a:cubicBezTo>
                      <a:pt x="62" y="976"/>
                      <a:pt x="60" y="974"/>
                      <a:pt x="58" y="972"/>
                    </a:cubicBezTo>
                    <a:lnTo>
                      <a:pt x="39" y="949"/>
                    </a:lnTo>
                    <a:cubicBezTo>
                      <a:pt x="37" y="946"/>
                      <a:pt x="35" y="943"/>
                      <a:pt x="33" y="941"/>
                    </a:cubicBezTo>
                    <a:lnTo>
                      <a:pt x="19" y="914"/>
                    </a:lnTo>
                    <a:cubicBezTo>
                      <a:pt x="17" y="911"/>
                      <a:pt x="16" y="908"/>
                      <a:pt x="15" y="905"/>
                    </a:cubicBezTo>
                    <a:lnTo>
                      <a:pt x="6" y="876"/>
                    </a:lnTo>
                    <a:lnTo>
                      <a:pt x="2" y="854"/>
                    </a:lnTo>
                    <a:lnTo>
                      <a:pt x="1" y="832"/>
                    </a:lnTo>
                    <a:lnTo>
                      <a:pt x="0" y="206"/>
                    </a:lnTo>
                    <a:close/>
                    <a:moveTo>
                      <a:pt x="100" y="827"/>
                    </a:moveTo>
                    <a:lnTo>
                      <a:pt x="101" y="838"/>
                    </a:lnTo>
                    <a:lnTo>
                      <a:pt x="101" y="846"/>
                    </a:lnTo>
                    <a:lnTo>
                      <a:pt x="110" y="875"/>
                    </a:lnTo>
                    <a:lnTo>
                      <a:pt x="107" y="866"/>
                    </a:lnTo>
                    <a:lnTo>
                      <a:pt x="121" y="893"/>
                    </a:lnTo>
                    <a:lnTo>
                      <a:pt x="116" y="885"/>
                    </a:lnTo>
                    <a:lnTo>
                      <a:pt x="135" y="908"/>
                    </a:lnTo>
                    <a:lnTo>
                      <a:pt x="128" y="901"/>
                    </a:lnTo>
                    <a:lnTo>
                      <a:pt x="151" y="921"/>
                    </a:lnTo>
                    <a:lnTo>
                      <a:pt x="143" y="915"/>
                    </a:lnTo>
                    <a:lnTo>
                      <a:pt x="169" y="929"/>
                    </a:lnTo>
                    <a:lnTo>
                      <a:pt x="160" y="925"/>
                    </a:lnTo>
                    <a:lnTo>
                      <a:pt x="183" y="933"/>
                    </a:lnTo>
                    <a:lnTo>
                      <a:pt x="193" y="935"/>
                    </a:lnTo>
                    <a:lnTo>
                      <a:pt x="206" y="935"/>
                    </a:lnTo>
                    <a:lnTo>
                      <a:pt x="2557" y="936"/>
                    </a:lnTo>
                    <a:lnTo>
                      <a:pt x="2568" y="935"/>
                    </a:lnTo>
                    <a:lnTo>
                      <a:pt x="2576" y="934"/>
                    </a:lnTo>
                    <a:lnTo>
                      <a:pt x="2605" y="925"/>
                    </a:lnTo>
                    <a:lnTo>
                      <a:pt x="2597" y="929"/>
                    </a:lnTo>
                    <a:lnTo>
                      <a:pt x="2623" y="915"/>
                    </a:lnTo>
                    <a:lnTo>
                      <a:pt x="2615" y="921"/>
                    </a:lnTo>
                    <a:lnTo>
                      <a:pt x="2638" y="901"/>
                    </a:lnTo>
                    <a:lnTo>
                      <a:pt x="2631" y="908"/>
                    </a:lnTo>
                    <a:lnTo>
                      <a:pt x="2651" y="885"/>
                    </a:lnTo>
                    <a:lnTo>
                      <a:pt x="2645" y="893"/>
                    </a:lnTo>
                    <a:lnTo>
                      <a:pt x="2659" y="867"/>
                    </a:lnTo>
                    <a:lnTo>
                      <a:pt x="2655" y="875"/>
                    </a:lnTo>
                    <a:lnTo>
                      <a:pt x="2663" y="853"/>
                    </a:lnTo>
                    <a:lnTo>
                      <a:pt x="2665" y="843"/>
                    </a:lnTo>
                    <a:lnTo>
                      <a:pt x="2665" y="830"/>
                    </a:lnTo>
                    <a:lnTo>
                      <a:pt x="2666" y="209"/>
                    </a:lnTo>
                    <a:lnTo>
                      <a:pt x="2665" y="198"/>
                    </a:lnTo>
                    <a:lnTo>
                      <a:pt x="2664" y="190"/>
                    </a:lnTo>
                    <a:lnTo>
                      <a:pt x="2655" y="160"/>
                    </a:lnTo>
                    <a:lnTo>
                      <a:pt x="2659" y="169"/>
                    </a:lnTo>
                    <a:lnTo>
                      <a:pt x="2645" y="143"/>
                    </a:lnTo>
                    <a:lnTo>
                      <a:pt x="2651" y="151"/>
                    </a:lnTo>
                    <a:lnTo>
                      <a:pt x="2631" y="128"/>
                    </a:lnTo>
                    <a:lnTo>
                      <a:pt x="2638" y="135"/>
                    </a:lnTo>
                    <a:lnTo>
                      <a:pt x="2615" y="116"/>
                    </a:lnTo>
                    <a:lnTo>
                      <a:pt x="2623" y="121"/>
                    </a:lnTo>
                    <a:lnTo>
                      <a:pt x="2596" y="107"/>
                    </a:lnTo>
                    <a:lnTo>
                      <a:pt x="2605" y="110"/>
                    </a:lnTo>
                    <a:lnTo>
                      <a:pt x="2583" y="103"/>
                    </a:lnTo>
                    <a:lnTo>
                      <a:pt x="2573" y="101"/>
                    </a:lnTo>
                    <a:lnTo>
                      <a:pt x="2560" y="100"/>
                    </a:lnTo>
                    <a:lnTo>
                      <a:pt x="209" y="100"/>
                    </a:lnTo>
                    <a:lnTo>
                      <a:pt x="198" y="101"/>
                    </a:lnTo>
                    <a:lnTo>
                      <a:pt x="190" y="102"/>
                    </a:lnTo>
                    <a:lnTo>
                      <a:pt x="160" y="111"/>
                    </a:lnTo>
                    <a:lnTo>
                      <a:pt x="170" y="107"/>
                    </a:lnTo>
                    <a:lnTo>
                      <a:pt x="143" y="121"/>
                    </a:lnTo>
                    <a:lnTo>
                      <a:pt x="151" y="116"/>
                    </a:lnTo>
                    <a:lnTo>
                      <a:pt x="128" y="135"/>
                    </a:lnTo>
                    <a:lnTo>
                      <a:pt x="135" y="128"/>
                    </a:lnTo>
                    <a:lnTo>
                      <a:pt x="116" y="151"/>
                    </a:lnTo>
                    <a:lnTo>
                      <a:pt x="121" y="143"/>
                    </a:lnTo>
                    <a:lnTo>
                      <a:pt x="107" y="170"/>
                    </a:lnTo>
                    <a:lnTo>
                      <a:pt x="111" y="160"/>
                    </a:lnTo>
                    <a:lnTo>
                      <a:pt x="103" y="183"/>
                    </a:lnTo>
                    <a:lnTo>
                      <a:pt x="101" y="193"/>
                    </a:lnTo>
                    <a:lnTo>
                      <a:pt x="100" y="206"/>
                    </a:lnTo>
                    <a:lnTo>
                      <a:pt x="100" y="82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74" name="Rectangle 162"/>
              <p:cNvSpPr>
                <a:spLocks noChangeArrowheads="1"/>
              </p:cNvSpPr>
              <p:nvPr/>
            </p:nvSpPr>
            <p:spPr bwMode="auto">
              <a:xfrm>
                <a:off x="4579" y="3898"/>
                <a:ext cx="3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30.000</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75" name="Rectangle 163"/>
              <p:cNvSpPr>
                <a:spLocks noChangeArrowheads="1"/>
              </p:cNvSpPr>
              <p:nvPr/>
            </p:nvSpPr>
            <p:spPr bwMode="auto">
              <a:xfrm>
                <a:off x="4816" y="3898"/>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.000</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76" name="Rectangle 164"/>
              <p:cNvSpPr>
                <a:spLocks noChangeArrowheads="1"/>
              </p:cNvSpPr>
              <p:nvPr/>
            </p:nvSpPr>
            <p:spPr bwMode="auto">
              <a:xfrm>
                <a:off x="4966" y="3898"/>
                <a:ext cx="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77" name="Freeform 165"/>
              <p:cNvSpPr>
                <a:spLocks/>
              </p:cNvSpPr>
              <p:nvPr/>
            </p:nvSpPr>
            <p:spPr bwMode="auto">
              <a:xfrm>
                <a:off x="3142" y="3319"/>
                <a:ext cx="594" cy="461"/>
              </a:xfrm>
              <a:custGeom>
                <a:avLst/>
                <a:gdLst>
                  <a:gd name="T0" fmla="*/ 0 w 5634"/>
                  <a:gd name="T1" fmla="*/ 925 h 5550"/>
                  <a:gd name="T2" fmla="*/ 925 w 5634"/>
                  <a:gd name="T3" fmla="*/ 0 h 5550"/>
                  <a:gd name="T4" fmla="*/ 4709 w 5634"/>
                  <a:gd name="T5" fmla="*/ 0 h 5550"/>
                  <a:gd name="T6" fmla="*/ 5634 w 5634"/>
                  <a:gd name="T7" fmla="*/ 925 h 5550"/>
                  <a:gd name="T8" fmla="*/ 5634 w 5634"/>
                  <a:gd name="T9" fmla="*/ 4625 h 5550"/>
                  <a:gd name="T10" fmla="*/ 4709 w 5634"/>
                  <a:gd name="T11" fmla="*/ 5550 h 5550"/>
                  <a:gd name="T12" fmla="*/ 925 w 5634"/>
                  <a:gd name="T13" fmla="*/ 5550 h 5550"/>
                  <a:gd name="T14" fmla="*/ 0 w 5634"/>
                  <a:gd name="T15" fmla="*/ 4625 h 5550"/>
                  <a:gd name="T16" fmla="*/ 0 w 5634"/>
                  <a:gd name="T17" fmla="*/ 925 h 5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34" h="5550">
                    <a:moveTo>
                      <a:pt x="0" y="925"/>
                    </a:moveTo>
                    <a:cubicBezTo>
                      <a:pt x="0" y="415"/>
                      <a:pt x="415" y="0"/>
                      <a:pt x="925" y="0"/>
                    </a:cubicBezTo>
                    <a:lnTo>
                      <a:pt x="4709" y="0"/>
                    </a:lnTo>
                    <a:cubicBezTo>
                      <a:pt x="5220" y="0"/>
                      <a:pt x="5634" y="415"/>
                      <a:pt x="5634" y="925"/>
                    </a:cubicBezTo>
                    <a:lnTo>
                      <a:pt x="5634" y="4625"/>
                    </a:lnTo>
                    <a:cubicBezTo>
                      <a:pt x="5634" y="5136"/>
                      <a:pt x="5220" y="5550"/>
                      <a:pt x="4709" y="5550"/>
                    </a:cubicBezTo>
                    <a:lnTo>
                      <a:pt x="925" y="5550"/>
                    </a:lnTo>
                    <a:cubicBezTo>
                      <a:pt x="415" y="5550"/>
                      <a:pt x="0" y="5136"/>
                      <a:pt x="0" y="4625"/>
                    </a:cubicBezTo>
                    <a:lnTo>
                      <a:pt x="0" y="925"/>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78" name="Freeform 166"/>
              <p:cNvSpPr>
                <a:spLocks noEditPoints="1"/>
              </p:cNvSpPr>
              <p:nvPr/>
            </p:nvSpPr>
            <p:spPr bwMode="auto">
              <a:xfrm>
                <a:off x="3135" y="3314"/>
                <a:ext cx="608" cy="471"/>
              </a:xfrm>
              <a:custGeom>
                <a:avLst/>
                <a:gdLst>
                  <a:gd name="T0" fmla="*/ 2 w 608"/>
                  <a:gd name="T1" fmla="*/ 66 h 471"/>
                  <a:gd name="T2" fmla="*/ 13 w 608"/>
                  <a:gd name="T3" fmla="*/ 43 h 471"/>
                  <a:gd name="T4" fmla="*/ 31 w 608"/>
                  <a:gd name="T5" fmla="*/ 24 h 471"/>
                  <a:gd name="T6" fmla="*/ 55 w 608"/>
                  <a:gd name="T7" fmla="*/ 10 h 471"/>
                  <a:gd name="T8" fmla="*/ 83 w 608"/>
                  <a:gd name="T9" fmla="*/ 1 h 471"/>
                  <a:gd name="T10" fmla="*/ 504 w 608"/>
                  <a:gd name="T11" fmla="*/ 0 h 471"/>
                  <a:gd name="T12" fmla="*/ 534 w 608"/>
                  <a:gd name="T13" fmla="*/ 3 h 471"/>
                  <a:gd name="T14" fmla="*/ 562 w 608"/>
                  <a:gd name="T15" fmla="*/ 13 h 471"/>
                  <a:gd name="T16" fmla="*/ 584 w 608"/>
                  <a:gd name="T17" fmla="*/ 29 h 471"/>
                  <a:gd name="T18" fmla="*/ 600 w 608"/>
                  <a:gd name="T19" fmla="*/ 50 h 471"/>
                  <a:gd name="T20" fmla="*/ 608 w 608"/>
                  <a:gd name="T21" fmla="*/ 73 h 471"/>
                  <a:gd name="T22" fmla="*/ 608 w 608"/>
                  <a:gd name="T23" fmla="*/ 397 h 471"/>
                  <a:gd name="T24" fmla="*/ 600 w 608"/>
                  <a:gd name="T25" fmla="*/ 421 h 471"/>
                  <a:gd name="T26" fmla="*/ 585 w 608"/>
                  <a:gd name="T27" fmla="*/ 441 h 471"/>
                  <a:gd name="T28" fmla="*/ 562 w 608"/>
                  <a:gd name="T29" fmla="*/ 457 h 471"/>
                  <a:gd name="T30" fmla="*/ 535 w 608"/>
                  <a:gd name="T31" fmla="*/ 468 h 471"/>
                  <a:gd name="T32" fmla="*/ 504 w 608"/>
                  <a:gd name="T33" fmla="*/ 471 h 471"/>
                  <a:gd name="T34" fmla="*/ 84 w 608"/>
                  <a:gd name="T35" fmla="*/ 470 h 471"/>
                  <a:gd name="T36" fmla="*/ 55 w 608"/>
                  <a:gd name="T37" fmla="*/ 462 h 471"/>
                  <a:gd name="T38" fmla="*/ 31 w 608"/>
                  <a:gd name="T39" fmla="*/ 447 h 471"/>
                  <a:gd name="T40" fmla="*/ 13 w 608"/>
                  <a:gd name="T41" fmla="*/ 429 h 471"/>
                  <a:gd name="T42" fmla="*/ 3 w 608"/>
                  <a:gd name="T43" fmla="*/ 406 h 471"/>
                  <a:gd name="T44" fmla="*/ 0 w 608"/>
                  <a:gd name="T45" fmla="*/ 82 h 471"/>
                  <a:gd name="T46" fmla="*/ 16 w 608"/>
                  <a:gd name="T47" fmla="*/ 403 h 471"/>
                  <a:gd name="T48" fmla="*/ 25 w 608"/>
                  <a:gd name="T49" fmla="*/ 423 h 471"/>
                  <a:gd name="T50" fmla="*/ 41 w 608"/>
                  <a:gd name="T51" fmla="*/ 439 h 471"/>
                  <a:gd name="T52" fmla="*/ 61 w 608"/>
                  <a:gd name="T53" fmla="*/ 452 h 471"/>
                  <a:gd name="T54" fmla="*/ 86 w 608"/>
                  <a:gd name="T55" fmla="*/ 459 h 471"/>
                  <a:gd name="T56" fmla="*/ 503 w 608"/>
                  <a:gd name="T57" fmla="*/ 460 h 471"/>
                  <a:gd name="T58" fmla="*/ 530 w 608"/>
                  <a:gd name="T59" fmla="*/ 457 h 471"/>
                  <a:gd name="T60" fmla="*/ 554 w 608"/>
                  <a:gd name="T61" fmla="*/ 448 h 471"/>
                  <a:gd name="T62" fmla="*/ 573 w 608"/>
                  <a:gd name="T63" fmla="*/ 435 h 471"/>
                  <a:gd name="T64" fmla="*/ 587 w 608"/>
                  <a:gd name="T65" fmla="*/ 417 h 471"/>
                  <a:gd name="T66" fmla="*/ 594 w 608"/>
                  <a:gd name="T67" fmla="*/ 397 h 471"/>
                  <a:gd name="T68" fmla="*/ 594 w 608"/>
                  <a:gd name="T69" fmla="*/ 75 h 471"/>
                  <a:gd name="T70" fmla="*/ 587 w 608"/>
                  <a:gd name="T71" fmla="*/ 54 h 471"/>
                  <a:gd name="T72" fmla="*/ 574 w 608"/>
                  <a:gd name="T73" fmla="*/ 37 h 471"/>
                  <a:gd name="T74" fmla="*/ 555 w 608"/>
                  <a:gd name="T75" fmla="*/ 23 h 471"/>
                  <a:gd name="T76" fmla="*/ 531 w 608"/>
                  <a:gd name="T77" fmla="*/ 14 h 471"/>
                  <a:gd name="T78" fmla="*/ 504 w 608"/>
                  <a:gd name="T79" fmla="*/ 11 h 471"/>
                  <a:gd name="T80" fmla="*/ 87 w 608"/>
                  <a:gd name="T81" fmla="*/ 12 h 471"/>
                  <a:gd name="T82" fmla="*/ 62 w 608"/>
                  <a:gd name="T83" fmla="*/ 19 h 471"/>
                  <a:gd name="T84" fmla="*/ 41 w 608"/>
                  <a:gd name="T85" fmla="*/ 31 h 471"/>
                  <a:gd name="T86" fmla="*/ 25 w 608"/>
                  <a:gd name="T87" fmla="*/ 48 h 471"/>
                  <a:gd name="T88" fmla="*/ 16 w 608"/>
                  <a:gd name="T89" fmla="*/ 67 h 471"/>
                  <a:gd name="T90" fmla="*/ 14 w 608"/>
                  <a:gd name="T91" fmla="*/ 38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8" h="471">
                    <a:moveTo>
                      <a:pt x="0" y="82"/>
                    </a:moveTo>
                    <a:lnTo>
                      <a:pt x="1" y="74"/>
                    </a:lnTo>
                    <a:lnTo>
                      <a:pt x="2" y="66"/>
                    </a:lnTo>
                    <a:lnTo>
                      <a:pt x="5" y="58"/>
                    </a:lnTo>
                    <a:lnTo>
                      <a:pt x="8" y="50"/>
                    </a:lnTo>
                    <a:lnTo>
                      <a:pt x="13" y="43"/>
                    </a:lnTo>
                    <a:lnTo>
                      <a:pt x="18" y="36"/>
                    </a:lnTo>
                    <a:lnTo>
                      <a:pt x="24" y="30"/>
                    </a:lnTo>
                    <a:lnTo>
                      <a:pt x="31" y="24"/>
                    </a:lnTo>
                    <a:lnTo>
                      <a:pt x="38" y="18"/>
                    </a:lnTo>
                    <a:lnTo>
                      <a:pt x="46" y="14"/>
                    </a:lnTo>
                    <a:lnTo>
                      <a:pt x="55" y="10"/>
                    </a:lnTo>
                    <a:lnTo>
                      <a:pt x="64" y="6"/>
                    </a:lnTo>
                    <a:lnTo>
                      <a:pt x="73" y="3"/>
                    </a:lnTo>
                    <a:lnTo>
                      <a:pt x="83" y="1"/>
                    </a:lnTo>
                    <a:lnTo>
                      <a:pt x="94" y="0"/>
                    </a:lnTo>
                    <a:lnTo>
                      <a:pt x="104" y="0"/>
                    </a:lnTo>
                    <a:lnTo>
                      <a:pt x="504" y="0"/>
                    </a:lnTo>
                    <a:lnTo>
                      <a:pt x="514" y="0"/>
                    </a:lnTo>
                    <a:lnTo>
                      <a:pt x="524" y="1"/>
                    </a:lnTo>
                    <a:lnTo>
                      <a:pt x="534" y="3"/>
                    </a:lnTo>
                    <a:lnTo>
                      <a:pt x="544" y="6"/>
                    </a:lnTo>
                    <a:lnTo>
                      <a:pt x="553" y="9"/>
                    </a:lnTo>
                    <a:lnTo>
                      <a:pt x="562" y="13"/>
                    </a:lnTo>
                    <a:lnTo>
                      <a:pt x="570" y="18"/>
                    </a:lnTo>
                    <a:lnTo>
                      <a:pt x="577" y="23"/>
                    </a:lnTo>
                    <a:lnTo>
                      <a:pt x="584" y="29"/>
                    </a:lnTo>
                    <a:lnTo>
                      <a:pt x="590" y="36"/>
                    </a:lnTo>
                    <a:lnTo>
                      <a:pt x="595" y="42"/>
                    </a:lnTo>
                    <a:lnTo>
                      <a:pt x="600" y="50"/>
                    </a:lnTo>
                    <a:lnTo>
                      <a:pt x="603" y="57"/>
                    </a:lnTo>
                    <a:lnTo>
                      <a:pt x="606" y="65"/>
                    </a:lnTo>
                    <a:lnTo>
                      <a:pt x="608" y="73"/>
                    </a:lnTo>
                    <a:lnTo>
                      <a:pt x="608" y="82"/>
                    </a:lnTo>
                    <a:lnTo>
                      <a:pt x="608" y="389"/>
                    </a:lnTo>
                    <a:lnTo>
                      <a:pt x="608" y="397"/>
                    </a:lnTo>
                    <a:lnTo>
                      <a:pt x="606" y="405"/>
                    </a:lnTo>
                    <a:lnTo>
                      <a:pt x="604" y="413"/>
                    </a:lnTo>
                    <a:lnTo>
                      <a:pt x="600" y="421"/>
                    </a:lnTo>
                    <a:lnTo>
                      <a:pt x="596" y="428"/>
                    </a:lnTo>
                    <a:lnTo>
                      <a:pt x="591" y="435"/>
                    </a:lnTo>
                    <a:lnTo>
                      <a:pt x="585" y="441"/>
                    </a:lnTo>
                    <a:lnTo>
                      <a:pt x="578" y="447"/>
                    </a:lnTo>
                    <a:lnTo>
                      <a:pt x="570" y="452"/>
                    </a:lnTo>
                    <a:lnTo>
                      <a:pt x="562" y="457"/>
                    </a:lnTo>
                    <a:lnTo>
                      <a:pt x="554" y="461"/>
                    </a:lnTo>
                    <a:lnTo>
                      <a:pt x="545" y="465"/>
                    </a:lnTo>
                    <a:lnTo>
                      <a:pt x="535" y="468"/>
                    </a:lnTo>
                    <a:lnTo>
                      <a:pt x="525" y="470"/>
                    </a:lnTo>
                    <a:lnTo>
                      <a:pt x="515" y="471"/>
                    </a:lnTo>
                    <a:lnTo>
                      <a:pt x="504" y="471"/>
                    </a:lnTo>
                    <a:lnTo>
                      <a:pt x="105" y="471"/>
                    </a:lnTo>
                    <a:lnTo>
                      <a:pt x="95" y="471"/>
                    </a:lnTo>
                    <a:lnTo>
                      <a:pt x="84" y="470"/>
                    </a:lnTo>
                    <a:lnTo>
                      <a:pt x="74" y="468"/>
                    </a:lnTo>
                    <a:lnTo>
                      <a:pt x="64" y="465"/>
                    </a:lnTo>
                    <a:lnTo>
                      <a:pt x="55" y="462"/>
                    </a:lnTo>
                    <a:lnTo>
                      <a:pt x="47" y="457"/>
                    </a:lnTo>
                    <a:lnTo>
                      <a:pt x="39" y="453"/>
                    </a:lnTo>
                    <a:lnTo>
                      <a:pt x="31" y="447"/>
                    </a:lnTo>
                    <a:lnTo>
                      <a:pt x="24" y="442"/>
                    </a:lnTo>
                    <a:lnTo>
                      <a:pt x="18" y="435"/>
                    </a:lnTo>
                    <a:lnTo>
                      <a:pt x="13" y="429"/>
                    </a:lnTo>
                    <a:lnTo>
                      <a:pt x="9" y="421"/>
                    </a:lnTo>
                    <a:lnTo>
                      <a:pt x="5" y="414"/>
                    </a:lnTo>
                    <a:lnTo>
                      <a:pt x="3" y="406"/>
                    </a:lnTo>
                    <a:lnTo>
                      <a:pt x="1" y="398"/>
                    </a:lnTo>
                    <a:lnTo>
                      <a:pt x="0" y="389"/>
                    </a:lnTo>
                    <a:lnTo>
                      <a:pt x="0" y="82"/>
                    </a:lnTo>
                    <a:close/>
                    <a:moveTo>
                      <a:pt x="14" y="389"/>
                    </a:moveTo>
                    <a:lnTo>
                      <a:pt x="15" y="396"/>
                    </a:lnTo>
                    <a:lnTo>
                      <a:pt x="16" y="403"/>
                    </a:lnTo>
                    <a:lnTo>
                      <a:pt x="18" y="410"/>
                    </a:lnTo>
                    <a:lnTo>
                      <a:pt x="21" y="417"/>
                    </a:lnTo>
                    <a:lnTo>
                      <a:pt x="25" y="423"/>
                    </a:lnTo>
                    <a:lnTo>
                      <a:pt x="30" y="429"/>
                    </a:lnTo>
                    <a:lnTo>
                      <a:pt x="35" y="434"/>
                    </a:lnTo>
                    <a:lnTo>
                      <a:pt x="41" y="439"/>
                    </a:lnTo>
                    <a:lnTo>
                      <a:pt x="47" y="444"/>
                    </a:lnTo>
                    <a:lnTo>
                      <a:pt x="54" y="448"/>
                    </a:lnTo>
                    <a:lnTo>
                      <a:pt x="61" y="452"/>
                    </a:lnTo>
                    <a:lnTo>
                      <a:pt x="69" y="455"/>
                    </a:lnTo>
                    <a:lnTo>
                      <a:pt x="78" y="457"/>
                    </a:lnTo>
                    <a:lnTo>
                      <a:pt x="86" y="459"/>
                    </a:lnTo>
                    <a:lnTo>
                      <a:pt x="95" y="460"/>
                    </a:lnTo>
                    <a:lnTo>
                      <a:pt x="105" y="460"/>
                    </a:lnTo>
                    <a:lnTo>
                      <a:pt x="503" y="460"/>
                    </a:lnTo>
                    <a:lnTo>
                      <a:pt x="513" y="460"/>
                    </a:lnTo>
                    <a:lnTo>
                      <a:pt x="522" y="459"/>
                    </a:lnTo>
                    <a:lnTo>
                      <a:pt x="530" y="457"/>
                    </a:lnTo>
                    <a:lnTo>
                      <a:pt x="539" y="455"/>
                    </a:lnTo>
                    <a:lnTo>
                      <a:pt x="546" y="452"/>
                    </a:lnTo>
                    <a:lnTo>
                      <a:pt x="554" y="448"/>
                    </a:lnTo>
                    <a:lnTo>
                      <a:pt x="561" y="444"/>
                    </a:lnTo>
                    <a:lnTo>
                      <a:pt x="567" y="440"/>
                    </a:lnTo>
                    <a:lnTo>
                      <a:pt x="573" y="435"/>
                    </a:lnTo>
                    <a:lnTo>
                      <a:pt x="579" y="429"/>
                    </a:lnTo>
                    <a:lnTo>
                      <a:pt x="583" y="423"/>
                    </a:lnTo>
                    <a:lnTo>
                      <a:pt x="587" y="417"/>
                    </a:lnTo>
                    <a:lnTo>
                      <a:pt x="590" y="411"/>
                    </a:lnTo>
                    <a:lnTo>
                      <a:pt x="592" y="404"/>
                    </a:lnTo>
                    <a:lnTo>
                      <a:pt x="594" y="397"/>
                    </a:lnTo>
                    <a:lnTo>
                      <a:pt x="594" y="389"/>
                    </a:lnTo>
                    <a:lnTo>
                      <a:pt x="594" y="82"/>
                    </a:lnTo>
                    <a:lnTo>
                      <a:pt x="594" y="75"/>
                    </a:lnTo>
                    <a:lnTo>
                      <a:pt x="592" y="68"/>
                    </a:lnTo>
                    <a:lnTo>
                      <a:pt x="590" y="61"/>
                    </a:lnTo>
                    <a:lnTo>
                      <a:pt x="587" y="54"/>
                    </a:lnTo>
                    <a:lnTo>
                      <a:pt x="583" y="48"/>
                    </a:lnTo>
                    <a:lnTo>
                      <a:pt x="579" y="42"/>
                    </a:lnTo>
                    <a:lnTo>
                      <a:pt x="574" y="37"/>
                    </a:lnTo>
                    <a:lnTo>
                      <a:pt x="568" y="32"/>
                    </a:lnTo>
                    <a:lnTo>
                      <a:pt x="562" y="27"/>
                    </a:lnTo>
                    <a:lnTo>
                      <a:pt x="555" y="23"/>
                    </a:lnTo>
                    <a:lnTo>
                      <a:pt x="547" y="19"/>
                    </a:lnTo>
                    <a:lnTo>
                      <a:pt x="539" y="16"/>
                    </a:lnTo>
                    <a:lnTo>
                      <a:pt x="531" y="14"/>
                    </a:lnTo>
                    <a:lnTo>
                      <a:pt x="522" y="12"/>
                    </a:lnTo>
                    <a:lnTo>
                      <a:pt x="513" y="11"/>
                    </a:lnTo>
                    <a:lnTo>
                      <a:pt x="504" y="11"/>
                    </a:lnTo>
                    <a:lnTo>
                      <a:pt x="105" y="11"/>
                    </a:lnTo>
                    <a:lnTo>
                      <a:pt x="96" y="11"/>
                    </a:lnTo>
                    <a:lnTo>
                      <a:pt x="87" y="12"/>
                    </a:lnTo>
                    <a:lnTo>
                      <a:pt x="78" y="14"/>
                    </a:lnTo>
                    <a:lnTo>
                      <a:pt x="70" y="16"/>
                    </a:lnTo>
                    <a:lnTo>
                      <a:pt x="62" y="19"/>
                    </a:lnTo>
                    <a:lnTo>
                      <a:pt x="55" y="23"/>
                    </a:lnTo>
                    <a:lnTo>
                      <a:pt x="48" y="27"/>
                    </a:lnTo>
                    <a:lnTo>
                      <a:pt x="41" y="31"/>
                    </a:lnTo>
                    <a:lnTo>
                      <a:pt x="35" y="36"/>
                    </a:lnTo>
                    <a:lnTo>
                      <a:pt x="30" y="42"/>
                    </a:lnTo>
                    <a:lnTo>
                      <a:pt x="25" y="48"/>
                    </a:lnTo>
                    <a:lnTo>
                      <a:pt x="22" y="54"/>
                    </a:lnTo>
                    <a:lnTo>
                      <a:pt x="19" y="60"/>
                    </a:lnTo>
                    <a:lnTo>
                      <a:pt x="16" y="67"/>
                    </a:lnTo>
                    <a:lnTo>
                      <a:pt x="15" y="74"/>
                    </a:lnTo>
                    <a:lnTo>
                      <a:pt x="14" y="82"/>
                    </a:lnTo>
                    <a:lnTo>
                      <a:pt x="14" y="38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79" name="Rectangle 167"/>
              <p:cNvSpPr>
                <a:spLocks noChangeArrowheads="1"/>
              </p:cNvSpPr>
              <p:nvPr/>
            </p:nvSpPr>
            <p:spPr bwMode="auto">
              <a:xfrm>
                <a:off x="3272" y="3367"/>
                <a:ext cx="44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Penyusunan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80" name="Rectangle 168"/>
              <p:cNvSpPr>
                <a:spLocks noChangeArrowheads="1"/>
              </p:cNvSpPr>
              <p:nvPr/>
            </p:nvSpPr>
            <p:spPr bwMode="auto">
              <a:xfrm>
                <a:off x="3323" y="3447"/>
                <a:ext cx="32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standar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81" name="Rectangle 169"/>
              <p:cNvSpPr>
                <a:spLocks noChangeArrowheads="1"/>
              </p:cNvSpPr>
              <p:nvPr/>
            </p:nvSpPr>
            <p:spPr bwMode="auto">
              <a:xfrm>
                <a:off x="3311" y="3526"/>
                <a:ext cx="355"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pedoman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82" name="Rectangle 170"/>
              <p:cNvSpPr>
                <a:spLocks noChangeArrowheads="1"/>
              </p:cNvSpPr>
              <p:nvPr/>
            </p:nvSpPr>
            <p:spPr bwMode="auto">
              <a:xfrm>
                <a:off x="3296" y="3606"/>
                <a:ext cx="35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kearsipan</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87" name="Rectangle 171"/>
              <p:cNvSpPr>
                <a:spLocks noChangeArrowheads="1"/>
              </p:cNvSpPr>
              <p:nvPr/>
            </p:nvSpPr>
            <p:spPr bwMode="auto">
              <a:xfrm>
                <a:off x="3582" y="3605"/>
                <a:ext cx="54"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0"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88" name="Freeform 172"/>
              <p:cNvSpPr>
                <a:spLocks noEditPoints="1"/>
              </p:cNvSpPr>
              <p:nvPr/>
            </p:nvSpPr>
            <p:spPr bwMode="auto">
              <a:xfrm>
                <a:off x="3437" y="3219"/>
                <a:ext cx="57" cy="95"/>
              </a:xfrm>
              <a:custGeom>
                <a:avLst/>
                <a:gdLst>
                  <a:gd name="T0" fmla="*/ 305 w 543"/>
                  <a:gd name="T1" fmla="*/ 0 h 1137"/>
                  <a:gd name="T2" fmla="*/ 305 w 543"/>
                  <a:gd name="T3" fmla="*/ 1071 h 1137"/>
                  <a:gd name="T4" fmla="*/ 238 w 543"/>
                  <a:gd name="T5" fmla="*/ 1071 h 1137"/>
                  <a:gd name="T6" fmla="*/ 238 w 543"/>
                  <a:gd name="T7" fmla="*/ 0 h 1137"/>
                  <a:gd name="T8" fmla="*/ 305 w 543"/>
                  <a:gd name="T9" fmla="*/ 0 h 1137"/>
                  <a:gd name="T10" fmla="*/ 534 w 543"/>
                  <a:gd name="T11" fmla="*/ 688 h 1137"/>
                  <a:gd name="T12" fmla="*/ 272 w 543"/>
                  <a:gd name="T13" fmla="*/ 1137 h 1137"/>
                  <a:gd name="T14" fmla="*/ 10 w 543"/>
                  <a:gd name="T15" fmla="*/ 688 h 1137"/>
                  <a:gd name="T16" fmla="*/ 22 w 543"/>
                  <a:gd name="T17" fmla="*/ 642 h 1137"/>
                  <a:gd name="T18" fmla="*/ 67 w 543"/>
                  <a:gd name="T19" fmla="*/ 654 h 1137"/>
                  <a:gd name="T20" fmla="*/ 301 w 543"/>
                  <a:gd name="T21" fmla="*/ 1054 h 1137"/>
                  <a:gd name="T22" fmla="*/ 243 w 543"/>
                  <a:gd name="T23" fmla="*/ 1054 h 1137"/>
                  <a:gd name="T24" fmla="*/ 476 w 543"/>
                  <a:gd name="T25" fmla="*/ 654 h 1137"/>
                  <a:gd name="T26" fmla="*/ 522 w 543"/>
                  <a:gd name="T27" fmla="*/ 642 h 1137"/>
                  <a:gd name="T28" fmla="*/ 534 w 543"/>
                  <a:gd name="T29" fmla="*/ 688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1137">
                    <a:moveTo>
                      <a:pt x="305" y="0"/>
                    </a:moveTo>
                    <a:lnTo>
                      <a:pt x="305" y="1071"/>
                    </a:lnTo>
                    <a:lnTo>
                      <a:pt x="238" y="1071"/>
                    </a:lnTo>
                    <a:lnTo>
                      <a:pt x="238" y="0"/>
                    </a:lnTo>
                    <a:lnTo>
                      <a:pt x="305" y="0"/>
                    </a:lnTo>
                    <a:close/>
                    <a:moveTo>
                      <a:pt x="534" y="688"/>
                    </a:moveTo>
                    <a:lnTo>
                      <a:pt x="272" y="1137"/>
                    </a:lnTo>
                    <a:lnTo>
                      <a:pt x="10" y="688"/>
                    </a:lnTo>
                    <a:cubicBezTo>
                      <a:pt x="0" y="672"/>
                      <a:pt x="6" y="652"/>
                      <a:pt x="22" y="642"/>
                    </a:cubicBezTo>
                    <a:cubicBezTo>
                      <a:pt x="38" y="633"/>
                      <a:pt x="58" y="638"/>
                      <a:pt x="67" y="654"/>
                    </a:cubicBezTo>
                    <a:lnTo>
                      <a:pt x="301" y="1054"/>
                    </a:lnTo>
                    <a:lnTo>
                      <a:pt x="243" y="1054"/>
                    </a:lnTo>
                    <a:lnTo>
                      <a:pt x="476" y="654"/>
                    </a:lnTo>
                    <a:cubicBezTo>
                      <a:pt x="486" y="638"/>
                      <a:pt x="506" y="633"/>
                      <a:pt x="522" y="642"/>
                    </a:cubicBezTo>
                    <a:cubicBezTo>
                      <a:pt x="538" y="652"/>
                      <a:pt x="543" y="672"/>
                      <a:pt x="534" y="688"/>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89" name="Freeform 173"/>
              <p:cNvSpPr>
                <a:spLocks/>
              </p:cNvSpPr>
              <p:nvPr/>
            </p:nvSpPr>
            <p:spPr bwMode="auto">
              <a:xfrm>
                <a:off x="3444" y="3795"/>
                <a:ext cx="27" cy="67"/>
              </a:xfrm>
              <a:custGeom>
                <a:avLst/>
                <a:gdLst>
                  <a:gd name="T0" fmla="*/ 0 w 27"/>
                  <a:gd name="T1" fmla="*/ 57 h 67"/>
                  <a:gd name="T2" fmla="*/ 7 w 27"/>
                  <a:gd name="T3" fmla="*/ 57 h 67"/>
                  <a:gd name="T4" fmla="*/ 7 w 27"/>
                  <a:gd name="T5" fmla="*/ 0 h 67"/>
                  <a:gd name="T6" fmla="*/ 20 w 27"/>
                  <a:gd name="T7" fmla="*/ 0 h 67"/>
                  <a:gd name="T8" fmla="*/ 20 w 27"/>
                  <a:gd name="T9" fmla="*/ 57 h 67"/>
                  <a:gd name="T10" fmla="*/ 27 w 27"/>
                  <a:gd name="T11" fmla="*/ 57 h 67"/>
                  <a:gd name="T12" fmla="*/ 13 w 27"/>
                  <a:gd name="T13" fmla="*/ 67 h 67"/>
                  <a:gd name="T14" fmla="*/ 0 w 27"/>
                  <a:gd name="T15" fmla="*/ 5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67">
                    <a:moveTo>
                      <a:pt x="0" y="57"/>
                    </a:moveTo>
                    <a:lnTo>
                      <a:pt x="7" y="57"/>
                    </a:lnTo>
                    <a:lnTo>
                      <a:pt x="7" y="0"/>
                    </a:lnTo>
                    <a:lnTo>
                      <a:pt x="20" y="0"/>
                    </a:lnTo>
                    <a:lnTo>
                      <a:pt x="20" y="57"/>
                    </a:lnTo>
                    <a:lnTo>
                      <a:pt x="27" y="57"/>
                    </a:lnTo>
                    <a:lnTo>
                      <a:pt x="13" y="67"/>
                    </a:lnTo>
                    <a:lnTo>
                      <a:pt x="0" y="5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90" name="Freeform 174"/>
              <p:cNvSpPr>
                <a:spLocks noEditPoints="1"/>
              </p:cNvSpPr>
              <p:nvPr/>
            </p:nvSpPr>
            <p:spPr bwMode="auto">
              <a:xfrm>
                <a:off x="3427" y="3790"/>
                <a:ext cx="61" cy="80"/>
              </a:xfrm>
              <a:custGeom>
                <a:avLst/>
                <a:gdLst>
                  <a:gd name="T0" fmla="*/ 0 w 61"/>
                  <a:gd name="T1" fmla="*/ 56 h 80"/>
                  <a:gd name="T2" fmla="*/ 24 w 61"/>
                  <a:gd name="T3" fmla="*/ 56 h 80"/>
                  <a:gd name="T4" fmla="*/ 17 w 61"/>
                  <a:gd name="T5" fmla="*/ 62 h 80"/>
                  <a:gd name="T6" fmla="*/ 17 w 61"/>
                  <a:gd name="T7" fmla="*/ 0 h 80"/>
                  <a:gd name="T8" fmla="*/ 44 w 61"/>
                  <a:gd name="T9" fmla="*/ 0 h 80"/>
                  <a:gd name="T10" fmla="*/ 44 w 61"/>
                  <a:gd name="T11" fmla="*/ 62 h 80"/>
                  <a:gd name="T12" fmla="*/ 37 w 61"/>
                  <a:gd name="T13" fmla="*/ 56 h 80"/>
                  <a:gd name="T14" fmla="*/ 61 w 61"/>
                  <a:gd name="T15" fmla="*/ 56 h 80"/>
                  <a:gd name="T16" fmla="*/ 30 w 61"/>
                  <a:gd name="T17" fmla="*/ 80 h 80"/>
                  <a:gd name="T18" fmla="*/ 0 w 61"/>
                  <a:gd name="T19" fmla="*/ 56 h 80"/>
                  <a:gd name="T20" fmla="*/ 36 w 61"/>
                  <a:gd name="T21" fmla="*/ 69 h 80"/>
                  <a:gd name="T22" fmla="*/ 26 w 61"/>
                  <a:gd name="T23" fmla="*/ 69 h 80"/>
                  <a:gd name="T24" fmla="*/ 39 w 61"/>
                  <a:gd name="T25" fmla="*/ 58 h 80"/>
                  <a:gd name="T26" fmla="*/ 44 w 61"/>
                  <a:gd name="T27" fmla="*/ 67 h 80"/>
                  <a:gd name="T28" fmla="*/ 30 w 61"/>
                  <a:gd name="T29" fmla="*/ 67 h 80"/>
                  <a:gd name="T30" fmla="*/ 30 w 61"/>
                  <a:gd name="T31" fmla="*/ 5 h 80"/>
                  <a:gd name="T32" fmla="*/ 37 w 61"/>
                  <a:gd name="T33" fmla="*/ 11 h 80"/>
                  <a:gd name="T34" fmla="*/ 24 w 61"/>
                  <a:gd name="T35" fmla="*/ 11 h 80"/>
                  <a:gd name="T36" fmla="*/ 31 w 61"/>
                  <a:gd name="T37" fmla="*/ 5 h 80"/>
                  <a:gd name="T38" fmla="*/ 31 w 61"/>
                  <a:gd name="T39" fmla="*/ 67 h 80"/>
                  <a:gd name="T40" fmla="*/ 17 w 61"/>
                  <a:gd name="T41" fmla="*/ 67 h 80"/>
                  <a:gd name="T42" fmla="*/ 22 w 61"/>
                  <a:gd name="T43" fmla="*/ 58 h 80"/>
                  <a:gd name="T44" fmla="*/ 36 w 61"/>
                  <a:gd name="T45" fmla="*/ 6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80">
                    <a:moveTo>
                      <a:pt x="0" y="56"/>
                    </a:moveTo>
                    <a:lnTo>
                      <a:pt x="24" y="56"/>
                    </a:lnTo>
                    <a:lnTo>
                      <a:pt x="17" y="62"/>
                    </a:lnTo>
                    <a:lnTo>
                      <a:pt x="17" y="0"/>
                    </a:lnTo>
                    <a:lnTo>
                      <a:pt x="44" y="0"/>
                    </a:lnTo>
                    <a:lnTo>
                      <a:pt x="44" y="62"/>
                    </a:lnTo>
                    <a:lnTo>
                      <a:pt x="37" y="56"/>
                    </a:lnTo>
                    <a:lnTo>
                      <a:pt x="61" y="56"/>
                    </a:lnTo>
                    <a:lnTo>
                      <a:pt x="30" y="80"/>
                    </a:lnTo>
                    <a:lnTo>
                      <a:pt x="0" y="56"/>
                    </a:lnTo>
                    <a:close/>
                    <a:moveTo>
                      <a:pt x="36" y="69"/>
                    </a:moveTo>
                    <a:lnTo>
                      <a:pt x="26" y="69"/>
                    </a:lnTo>
                    <a:lnTo>
                      <a:pt x="39" y="58"/>
                    </a:lnTo>
                    <a:lnTo>
                      <a:pt x="44" y="67"/>
                    </a:lnTo>
                    <a:lnTo>
                      <a:pt x="30" y="67"/>
                    </a:lnTo>
                    <a:lnTo>
                      <a:pt x="30" y="5"/>
                    </a:lnTo>
                    <a:lnTo>
                      <a:pt x="37" y="11"/>
                    </a:lnTo>
                    <a:lnTo>
                      <a:pt x="24" y="11"/>
                    </a:lnTo>
                    <a:lnTo>
                      <a:pt x="31" y="5"/>
                    </a:lnTo>
                    <a:lnTo>
                      <a:pt x="31" y="67"/>
                    </a:lnTo>
                    <a:lnTo>
                      <a:pt x="17" y="67"/>
                    </a:lnTo>
                    <a:lnTo>
                      <a:pt x="22" y="58"/>
                    </a:lnTo>
                    <a:lnTo>
                      <a:pt x="36" y="6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pic>
            <p:nvPicPr>
              <p:cNvPr id="2223" name="Picture 17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101" y="3850"/>
                <a:ext cx="66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4" name="Picture 17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01" y="3850"/>
                <a:ext cx="66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5" name="Picture 17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132" y="3893"/>
                <a:ext cx="60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6" name="Picture 17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132" y="3893"/>
                <a:ext cx="60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 name="Freeform 179"/>
              <p:cNvSpPr>
                <a:spLocks/>
              </p:cNvSpPr>
              <p:nvPr/>
            </p:nvSpPr>
            <p:spPr bwMode="auto">
              <a:xfrm>
                <a:off x="3135" y="3867"/>
                <a:ext cx="601" cy="155"/>
              </a:xfrm>
              <a:custGeom>
                <a:avLst/>
                <a:gdLst>
                  <a:gd name="T0" fmla="*/ 0 w 2852"/>
                  <a:gd name="T1" fmla="*/ 156 h 935"/>
                  <a:gd name="T2" fmla="*/ 156 w 2852"/>
                  <a:gd name="T3" fmla="*/ 0 h 935"/>
                  <a:gd name="T4" fmla="*/ 2696 w 2852"/>
                  <a:gd name="T5" fmla="*/ 0 h 935"/>
                  <a:gd name="T6" fmla="*/ 2852 w 2852"/>
                  <a:gd name="T7" fmla="*/ 156 h 935"/>
                  <a:gd name="T8" fmla="*/ 2852 w 2852"/>
                  <a:gd name="T9" fmla="*/ 780 h 935"/>
                  <a:gd name="T10" fmla="*/ 2696 w 2852"/>
                  <a:gd name="T11" fmla="*/ 935 h 935"/>
                  <a:gd name="T12" fmla="*/ 156 w 2852"/>
                  <a:gd name="T13" fmla="*/ 935 h 935"/>
                  <a:gd name="T14" fmla="*/ 0 w 2852"/>
                  <a:gd name="T15" fmla="*/ 780 h 935"/>
                  <a:gd name="T16" fmla="*/ 0 w 2852"/>
                  <a:gd name="T17" fmla="*/ 15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2" h="935">
                    <a:moveTo>
                      <a:pt x="0" y="156"/>
                    </a:moveTo>
                    <a:cubicBezTo>
                      <a:pt x="0" y="70"/>
                      <a:pt x="70" y="0"/>
                      <a:pt x="156" y="0"/>
                    </a:cubicBezTo>
                    <a:lnTo>
                      <a:pt x="2696" y="0"/>
                    </a:lnTo>
                    <a:cubicBezTo>
                      <a:pt x="2782" y="0"/>
                      <a:pt x="2852" y="70"/>
                      <a:pt x="2852" y="156"/>
                    </a:cubicBezTo>
                    <a:lnTo>
                      <a:pt x="2852" y="780"/>
                    </a:lnTo>
                    <a:cubicBezTo>
                      <a:pt x="2852" y="866"/>
                      <a:pt x="2782" y="935"/>
                      <a:pt x="2696" y="935"/>
                    </a:cubicBezTo>
                    <a:lnTo>
                      <a:pt x="156" y="935"/>
                    </a:lnTo>
                    <a:cubicBezTo>
                      <a:pt x="70" y="935"/>
                      <a:pt x="0" y="866"/>
                      <a:pt x="0" y="780"/>
                    </a:cubicBezTo>
                    <a:lnTo>
                      <a:pt x="0" y="156"/>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92" name="Freeform 180"/>
              <p:cNvSpPr>
                <a:spLocks noEditPoints="1"/>
              </p:cNvSpPr>
              <p:nvPr/>
            </p:nvSpPr>
            <p:spPr bwMode="auto">
              <a:xfrm>
                <a:off x="3124" y="3859"/>
                <a:ext cx="623" cy="172"/>
              </a:xfrm>
              <a:custGeom>
                <a:avLst/>
                <a:gdLst>
                  <a:gd name="T0" fmla="*/ 4 w 2952"/>
                  <a:gd name="T1" fmla="*/ 167 h 1035"/>
                  <a:gd name="T2" fmla="*/ 33 w 2952"/>
                  <a:gd name="T3" fmla="*/ 95 h 1035"/>
                  <a:gd name="T4" fmla="*/ 64 w 2952"/>
                  <a:gd name="T5" fmla="*/ 58 h 1035"/>
                  <a:gd name="T6" fmla="*/ 122 w 2952"/>
                  <a:gd name="T7" fmla="*/ 19 h 1035"/>
                  <a:gd name="T8" fmla="*/ 183 w 2952"/>
                  <a:gd name="T9" fmla="*/ 2 h 1035"/>
                  <a:gd name="T10" fmla="*/ 2765 w 2952"/>
                  <a:gd name="T11" fmla="*/ 1 h 1035"/>
                  <a:gd name="T12" fmla="*/ 2831 w 2952"/>
                  <a:gd name="T13" fmla="*/ 19 h 1035"/>
                  <a:gd name="T14" fmla="*/ 2888 w 2952"/>
                  <a:gd name="T15" fmla="*/ 58 h 1035"/>
                  <a:gd name="T16" fmla="*/ 2920 w 2952"/>
                  <a:gd name="T17" fmla="*/ 96 h 1035"/>
                  <a:gd name="T18" fmla="*/ 2947 w 2952"/>
                  <a:gd name="T19" fmla="*/ 160 h 1035"/>
                  <a:gd name="T20" fmla="*/ 2952 w 2952"/>
                  <a:gd name="T21" fmla="*/ 830 h 1035"/>
                  <a:gd name="T22" fmla="*/ 2938 w 2952"/>
                  <a:gd name="T23" fmla="*/ 905 h 1035"/>
                  <a:gd name="T24" fmla="*/ 2914 w 2952"/>
                  <a:gd name="T25" fmla="*/ 949 h 1035"/>
                  <a:gd name="T26" fmla="*/ 2866 w 2952"/>
                  <a:gd name="T27" fmla="*/ 997 h 1035"/>
                  <a:gd name="T28" fmla="*/ 2822 w 2952"/>
                  <a:gd name="T29" fmla="*/ 1021 h 1035"/>
                  <a:gd name="T30" fmla="*/ 2749 w 2952"/>
                  <a:gd name="T31" fmla="*/ 1035 h 1035"/>
                  <a:gd name="T32" fmla="*/ 167 w 2952"/>
                  <a:gd name="T33" fmla="*/ 1032 h 1035"/>
                  <a:gd name="T34" fmla="*/ 96 w 2952"/>
                  <a:gd name="T35" fmla="*/ 1003 h 1035"/>
                  <a:gd name="T36" fmla="*/ 58 w 2952"/>
                  <a:gd name="T37" fmla="*/ 972 h 1035"/>
                  <a:gd name="T38" fmla="*/ 19 w 2952"/>
                  <a:gd name="T39" fmla="*/ 914 h 1035"/>
                  <a:gd name="T40" fmla="*/ 2 w 2952"/>
                  <a:gd name="T41" fmla="*/ 854 h 1035"/>
                  <a:gd name="T42" fmla="*/ 100 w 2952"/>
                  <a:gd name="T43" fmla="*/ 827 h 1035"/>
                  <a:gd name="T44" fmla="*/ 110 w 2952"/>
                  <a:gd name="T45" fmla="*/ 875 h 1035"/>
                  <a:gd name="T46" fmla="*/ 116 w 2952"/>
                  <a:gd name="T47" fmla="*/ 885 h 1035"/>
                  <a:gd name="T48" fmla="*/ 151 w 2952"/>
                  <a:gd name="T49" fmla="*/ 921 h 1035"/>
                  <a:gd name="T50" fmla="*/ 160 w 2952"/>
                  <a:gd name="T51" fmla="*/ 925 h 1035"/>
                  <a:gd name="T52" fmla="*/ 206 w 2952"/>
                  <a:gd name="T53" fmla="*/ 935 h 1035"/>
                  <a:gd name="T54" fmla="*/ 2763 w 2952"/>
                  <a:gd name="T55" fmla="*/ 934 h 1035"/>
                  <a:gd name="T56" fmla="*/ 2810 w 2952"/>
                  <a:gd name="T57" fmla="*/ 915 h 1035"/>
                  <a:gd name="T58" fmla="*/ 2818 w 2952"/>
                  <a:gd name="T59" fmla="*/ 908 h 1035"/>
                  <a:gd name="T60" fmla="*/ 2846 w 2952"/>
                  <a:gd name="T61" fmla="*/ 867 h 1035"/>
                  <a:gd name="T62" fmla="*/ 2852 w 2952"/>
                  <a:gd name="T63" fmla="*/ 843 h 1035"/>
                  <a:gd name="T64" fmla="*/ 2852 w 2952"/>
                  <a:gd name="T65" fmla="*/ 198 h 1035"/>
                  <a:gd name="T66" fmla="*/ 2846 w 2952"/>
                  <a:gd name="T67" fmla="*/ 169 h 1035"/>
                  <a:gd name="T68" fmla="*/ 2818 w 2952"/>
                  <a:gd name="T69" fmla="*/ 128 h 1035"/>
                  <a:gd name="T70" fmla="*/ 2809 w 2952"/>
                  <a:gd name="T71" fmla="*/ 121 h 1035"/>
                  <a:gd name="T72" fmla="*/ 2770 w 2952"/>
                  <a:gd name="T73" fmla="*/ 103 h 1035"/>
                  <a:gd name="T74" fmla="*/ 209 w 2952"/>
                  <a:gd name="T75" fmla="*/ 100 h 1035"/>
                  <a:gd name="T76" fmla="*/ 160 w 2952"/>
                  <a:gd name="T77" fmla="*/ 111 h 1035"/>
                  <a:gd name="T78" fmla="*/ 151 w 2952"/>
                  <a:gd name="T79" fmla="*/ 116 h 1035"/>
                  <a:gd name="T80" fmla="*/ 116 w 2952"/>
                  <a:gd name="T81" fmla="*/ 151 h 1035"/>
                  <a:gd name="T82" fmla="*/ 111 w 2952"/>
                  <a:gd name="T83" fmla="*/ 160 h 1035"/>
                  <a:gd name="T84" fmla="*/ 100 w 2952"/>
                  <a:gd name="T85" fmla="*/ 20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2" h="1035">
                    <a:moveTo>
                      <a:pt x="0" y="206"/>
                    </a:moveTo>
                    <a:lnTo>
                      <a:pt x="1" y="188"/>
                    </a:lnTo>
                    <a:lnTo>
                      <a:pt x="4" y="167"/>
                    </a:lnTo>
                    <a:lnTo>
                      <a:pt x="15" y="131"/>
                    </a:lnTo>
                    <a:cubicBezTo>
                      <a:pt x="16" y="128"/>
                      <a:pt x="17" y="125"/>
                      <a:pt x="19" y="122"/>
                    </a:cubicBezTo>
                    <a:lnTo>
                      <a:pt x="33" y="95"/>
                    </a:lnTo>
                    <a:cubicBezTo>
                      <a:pt x="35" y="92"/>
                      <a:pt x="37" y="90"/>
                      <a:pt x="39" y="87"/>
                    </a:cubicBezTo>
                    <a:lnTo>
                      <a:pt x="58" y="64"/>
                    </a:lnTo>
                    <a:cubicBezTo>
                      <a:pt x="60" y="62"/>
                      <a:pt x="62" y="60"/>
                      <a:pt x="64" y="58"/>
                    </a:cubicBezTo>
                    <a:lnTo>
                      <a:pt x="87" y="39"/>
                    </a:lnTo>
                    <a:cubicBezTo>
                      <a:pt x="90" y="37"/>
                      <a:pt x="92" y="35"/>
                      <a:pt x="95" y="33"/>
                    </a:cubicBezTo>
                    <a:lnTo>
                      <a:pt x="122" y="19"/>
                    </a:lnTo>
                    <a:cubicBezTo>
                      <a:pt x="125" y="17"/>
                      <a:pt x="128" y="16"/>
                      <a:pt x="131" y="15"/>
                    </a:cubicBezTo>
                    <a:lnTo>
                      <a:pt x="160" y="6"/>
                    </a:lnTo>
                    <a:lnTo>
                      <a:pt x="183" y="2"/>
                    </a:lnTo>
                    <a:lnTo>
                      <a:pt x="204" y="1"/>
                    </a:lnTo>
                    <a:lnTo>
                      <a:pt x="2746" y="0"/>
                    </a:lnTo>
                    <a:lnTo>
                      <a:pt x="2765" y="1"/>
                    </a:lnTo>
                    <a:lnTo>
                      <a:pt x="2786" y="4"/>
                    </a:lnTo>
                    <a:lnTo>
                      <a:pt x="2822" y="15"/>
                    </a:lnTo>
                    <a:cubicBezTo>
                      <a:pt x="2825" y="16"/>
                      <a:pt x="2828" y="17"/>
                      <a:pt x="2831" y="19"/>
                    </a:cubicBezTo>
                    <a:lnTo>
                      <a:pt x="2857" y="33"/>
                    </a:lnTo>
                    <a:cubicBezTo>
                      <a:pt x="2860" y="35"/>
                      <a:pt x="2863" y="37"/>
                      <a:pt x="2865" y="39"/>
                    </a:cubicBezTo>
                    <a:lnTo>
                      <a:pt x="2888" y="58"/>
                    </a:lnTo>
                    <a:cubicBezTo>
                      <a:pt x="2891" y="60"/>
                      <a:pt x="2893" y="62"/>
                      <a:pt x="2895" y="64"/>
                    </a:cubicBezTo>
                    <a:lnTo>
                      <a:pt x="2914" y="87"/>
                    </a:lnTo>
                    <a:cubicBezTo>
                      <a:pt x="2916" y="90"/>
                      <a:pt x="2918" y="93"/>
                      <a:pt x="2920" y="96"/>
                    </a:cubicBezTo>
                    <a:lnTo>
                      <a:pt x="2934" y="122"/>
                    </a:lnTo>
                    <a:cubicBezTo>
                      <a:pt x="2936" y="125"/>
                      <a:pt x="2937" y="128"/>
                      <a:pt x="2938" y="131"/>
                    </a:cubicBezTo>
                    <a:lnTo>
                      <a:pt x="2947" y="160"/>
                    </a:lnTo>
                    <a:lnTo>
                      <a:pt x="2951" y="183"/>
                    </a:lnTo>
                    <a:lnTo>
                      <a:pt x="2952" y="204"/>
                    </a:lnTo>
                    <a:lnTo>
                      <a:pt x="2952" y="830"/>
                    </a:lnTo>
                    <a:lnTo>
                      <a:pt x="2951" y="848"/>
                    </a:lnTo>
                    <a:lnTo>
                      <a:pt x="2948" y="869"/>
                    </a:lnTo>
                    <a:lnTo>
                      <a:pt x="2938" y="905"/>
                    </a:lnTo>
                    <a:cubicBezTo>
                      <a:pt x="2937" y="908"/>
                      <a:pt x="2936" y="911"/>
                      <a:pt x="2934" y="914"/>
                    </a:cubicBezTo>
                    <a:lnTo>
                      <a:pt x="2920" y="940"/>
                    </a:lnTo>
                    <a:cubicBezTo>
                      <a:pt x="2918" y="943"/>
                      <a:pt x="2916" y="946"/>
                      <a:pt x="2914" y="949"/>
                    </a:cubicBezTo>
                    <a:lnTo>
                      <a:pt x="2895" y="972"/>
                    </a:lnTo>
                    <a:cubicBezTo>
                      <a:pt x="2893" y="974"/>
                      <a:pt x="2891" y="976"/>
                      <a:pt x="2889" y="978"/>
                    </a:cubicBezTo>
                    <a:lnTo>
                      <a:pt x="2866" y="997"/>
                    </a:lnTo>
                    <a:cubicBezTo>
                      <a:pt x="2863" y="999"/>
                      <a:pt x="2860" y="1001"/>
                      <a:pt x="2857" y="1003"/>
                    </a:cubicBezTo>
                    <a:lnTo>
                      <a:pt x="2831" y="1017"/>
                    </a:lnTo>
                    <a:cubicBezTo>
                      <a:pt x="2828" y="1019"/>
                      <a:pt x="2825" y="1020"/>
                      <a:pt x="2822" y="1021"/>
                    </a:cubicBezTo>
                    <a:lnTo>
                      <a:pt x="2793" y="1030"/>
                    </a:lnTo>
                    <a:lnTo>
                      <a:pt x="2770" y="1034"/>
                    </a:lnTo>
                    <a:lnTo>
                      <a:pt x="2749" y="1035"/>
                    </a:lnTo>
                    <a:lnTo>
                      <a:pt x="206" y="1035"/>
                    </a:lnTo>
                    <a:lnTo>
                      <a:pt x="188" y="1035"/>
                    </a:lnTo>
                    <a:lnTo>
                      <a:pt x="167" y="1032"/>
                    </a:lnTo>
                    <a:lnTo>
                      <a:pt x="131" y="1021"/>
                    </a:lnTo>
                    <a:cubicBezTo>
                      <a:pt x="128" y="1020"/>
                      <a:pt x="125" y="1019"/>
                      <a:pt x="122" y="1017"/>
                    </a:cubicBezTo>
                    <a:lnTo>
                      <a:pt x="96" y="1003"/>
                    </a:lnTo>
                    <a:cubicBezTo>
                      <a:pt x="93" y="1001"/>
                      <a:pt x="90" y="999"/>
                      <a:pt x="87" y="997"/>
                    </a:cubicBezTo>
                    <a:lnTo>
                      <a:pt x="64" y="978"/>
                    </a:lnTo>
                    <a:cubicBezTo>
                      <a:pt x="62" y="976"/>
                      <a:pt x="60" y="974"/>
                      <a:pt x="58" y="972"/>
                    </a:cubicBezTo>
                    <a:lnTo>
                      <a:pt x="39" y="949"/>
                    </a:lnTo>
                    <a:cubicBezTo>
                      <a:pt x="37" y="946"/>
                      <a:pt x="35" y="943"/>
                      <a:pt x="33" y="941"/>
                    </a:cubicBezTo>
                    <a:lnTo>
                      <a:pt x="19" y="914"/>
                    </a:lnTo>
                    <a:cubicBezTo>
                      <a:pt x="17" y="911"/>
                      <a:pt x="16" y="908"/>
                      <a:pt x="15" y="905"/>
                    </a:cubicBezTo>
                    <a:lnTo>
                      <a:pt x="6" y="876"/>
                    </a:lnTo>
                    <a:lnTo>
                      <a:pt x="2" y="854"/>
                    </a:lnTo>
                    <a:lnTo>
                      <a:pt x="1" y="832"/>
                    </a:lnTo>
                    <a:lnTo>
                      <a:pt x="0" y="206"/>
                    </a:lnTo>
                    <a:close/>
                    <a:moveTo>
                      <a:pt x="100" y="827"/>
                    </a:moveTo>
                    <a:lnTo>
                      <a:pt x="101" y="838"/>
                    </a:lnTo>
                    <a:lnTo>
                      <a:pt x="101" y="846"/>
                    </a:lnTo>
                    <a:lnTo>
                      <a:pt x="110" y="875"/>
                    </a:lnTo>
                    <a:lnTo>
                      <a:pt x="107" y="866"/>
                    </a:lnTo>
                    <a:lnTo>
                      <a:pt x="121" y="893"/>
                    </a:lnTo>
                    <a:lnTo>
                      <a:pt x="116" y="885"/>
                    </a:lnTo>
                    <a:lnTo>
                      <a:pt x="135" y="908"/>
                    </a:lnTo>
                    <a:lnTo>
                      <a:pt x="128" y="901"/>
                    </a:lnTo>
                    <a:lnTo>
                      <a:pt x="151" y="921"/>
                    </a:lnTo>
                    <a:lnTo>
                      <a:pt x="143" y="915"/>
                    </a:lnTo>
                    <a:lnTo>
                      <a:pt x="169" y="929"/>
                    </a:lnTo>
                    <a:lnTo>
                      <a:pt x="160" y="925"/>
                    </a:lnTo>
                    <a:lnTo>
                      <a:pt x="183" y="933"/>
                    </a:lnTo>
                    <a:lnTo>
                      <a:pt x="193" y="935"/>
                    </a:lnTo>
                    <a:lnTo>
                      <a:pt x="206" y="935"/>
                    </a:lnTo>
                    <a:lnTo>
                      <a:pt x="2744" y="936"/>
                    </a:lnTo>
                    <a:lnTo>
                      <a:pt x="2755" y="935"/>
                    </a:lnTo>
                    <a:lnTo>
                      <a:pt x="2763" y="934"/>
                    </a:lnTo>
                    <a:lnTo>
                      <a:pt x="2792" y="925"/>
                    </a:lnTo>
                    <a:lnTo>
                      <a:pt x="2783" y="929"/>
                    </a:lnTo>
                    <a:lnTo>
                      <a:pt x="2810" y="915"/>
                    </a:lnTo>
                    <a:lnTo>
                      <a:pt x="2801" y="921"/>
                    </a:lnTo>
                    <a:lnTo>
                      <a:pt x="2824" y="901"/>
                    </a:lnTo>
                    <a:lnTo>
                      <a:pt x="2818" y="908"/>
                    </a:lnTo>
                    <a:lnTo>
                      <a:pt x="2837" y="885"/>
                    </a:lnTo>
                    <a:lnTo>
                      <a:pt x="2832" y="893"/>
                    </a:lnTo>
                    <a:lnTo>
                      <a:pt x="2846" y="867"/>
                    </a:lnTo>
                    <a:lnTo>
                      <a:pt x="2842" y="875"/>
                    </a:lnTo>
                    <a:lnTo>
                      <a:pt x="2850" y="853"/>
                    </a:lnTo>
                    <a:lnTo>
                      <a:pt x="2852" y="843"/>
                    </a:lnTo>
                    <a:lnTo>
                      <a:pt x="2852" y="830"/>
                    </a:lnTo>
                    <a:lnTo>
                      <a:pt x="2852" y="209"/>
                    </a:lnTo>
                    <a:lnTo>
                      <a:pt x="2852" y="198"/>
                    </a:lnTo>
                    <a:lnTo>
                      <a:pt x="2851" y="190"/>
                    </a:lnTo>
                    <a:lnTo>
                      <a:pt x="2842" y="160"/>
                    </a:lnTo>
                    <a:lnTo>
                      <a:pt x="2846" y="169"/>
                    </a:lnTo>
                    <a:lnTo>
                      <a:pt x="2832" y="143"/>
                    </a:lnTo>
                    <a:lnTo>
                      <a:pt x="2837" y="151"/>
                    </a:lnTo>
                    <a:lnTo>
                      <a:pt x="2818" y="128"/>
                    </a:lnTo>
                    <a:lnTo>
                      <a:pt x="2825" y="135"/>
                    </a:lnTo>
                    <a:lnTo>
                      <a:pt x="2802" y="116"/>
                    </a:lnTo>
                    <a:lnTo>
                      <a:pt x="2809" y="121"/>
                    </a:lnTo>
                    <a:lnTo>
                      <a:pt x="2783" y="107"/>
                    </a:lnTo>
                    <a:lnTo>
                      <a:pt x="2792" y="110"/>
                    </a:lnTo>
                    <a:lnTo>
                      <a:pt x="2770" y="103"/>
                    </a:lnTo>
                    <a:lnTo>
                      <a:pt x="2760" y="101"/>
                    </a:lnTo>
                    <a:lnTo>
                      <a:pt x="2746" y="100"/>
                    </a:lnTo>
                    <a:lnTo>
                      <a:pt x="209" y="100"/>
                    </a:lnTo>
                    <a:lnTo>
                      <a:pt x="198" y="101"/>
                    </a:lnTo>
                    <a:lnTo>
                      <a:pt x="190" y="102"/>
                    </a:lnTo>
                    <a:lnTo>
                      <a:pt x="160" y="111"/>
                    </a:lnTo>
                    <a:lnTo>
                      <a:pt x="170" y="107"/>
                    </a:lnTo>
                    <a:lnTo>
                      <a:pt x="143" y="121"/>
                    </a:lnTo>
                    <a:lnTo>
                      <a:pt x="151" y="116"/>
                    </a:lnTo>
                    <a:lnTo>
                      <a:pt x="128" y="135"/>
                    </a:lnTo>
                    <a:lnTo>
                      <a:pt x="135" y="128"/>
                    </a:lnTo>
                    <a:lnTo>
                      <a:pt x="116" y="151"/>
                    </a:lnTo>
                    <a:lnTo>
                      <a:pt x="121" y="143"/>
                    </a:lnTo>
                    <a:lnTo>
                      <a:pt x="107" y="170"/>
                    </a:lnTo>
                    <a:lnTo>
                      <a:pt x="111" y="160"/>
                    </a:lnTo>
                    <a:lnTo>
                      <a:pt x="103" y="183"/>
                    </a:lnTo>
                    <a:lnTo>
                      <a:pt x="101" y="193"/>
                    </a:lnTo>
                    <a:lnTo>
                      <a:pt x="100" y="206"/>
                    </a:lnTo>
                    <a:lnTo>
                      <a:pt x="100" y="82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93" name="Rectangle 181"/>
              <p:cNvSpPr>
                <a:spLocks noChangeArrowheads="1"/>
              </p:cNvSpPr>
              <p:nvPr/>
            </p:nvSpPr>
            <p:spPr bwMode="auto">
              <a:xfrm>
                <a:off x="3254" y="3902"/>
                <a:ext cx="441"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20.112.000</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94" name="Rectangle 182"/>
              <p:cNvSpPr>
                <a:spLocks noChangeArrowheads="1"/>
              </p:cNvSpPr>
              <p:nvPr/>
            </p:nvSpPr>
            <p:spPr bwMode="auto">
              <a:xfrm>
                <a:off x="3618" y="3902"/>
                <a:ext cx="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195" name="Freeform 183"/>
              <p:cNvSpPr>
                <a:spLocks/>
              </p:cNvSpPr>
              <p:nvPr/>
            </p:nvSpPr>
            <p:spPr bwMode="auto">
              <a:xfrm>
                <a:off x="5398" y="3773"/>
                <a:ext cx="20" cy="67"/>
              </a:xfrm>
              <a:custGeom>
                <a:avLst/>
                <a:gdLst>
                  <a:gd name="T0" fmla="*/ 0 w 20"/>
                  <a:gd name="T1" fmla="*/ 59 h 67"/>
                  <a:gd name="T2" fmla="*/ 5 w 20"/>
                  <a:gd name="T3" fmla="*/ 59 h 67"/>
                  <a:gd name="T4" fmla="*/ 5 w 20"/>
                  <a:gd name="T5" fmla="*/ 0 h 67"/>
                  <a:gd name="T6" fmla="*/ 15 w 20"/>
                  <a:gd name="T7" fmla="*/ 0 h 67"/>
                  <a:gd name="T8" fmla="*/ 15 w 20"/>
                  <a:gd name="T9" fmla="*/ 59 h 67"/>
                  <a:gd name="T10" fmla="*/ 20 w 20"/>
                  <a:gd name="T11" fmla="*/ 59 h 67"/>
                  <a:gd name="T12" fmla="*/ 10 w 20"/>
                  <a:gd name="T13" fmla="*/ 67 h 67"/>
                  <a:gd name="T14" fmla="*/ 0 w 20"/>
                  <a:gd name="T15" fmla="*/ 59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7">
                    <a:moveTo>
                      <a:pt x="0" y="59"/>
                    </a:moveTo>
                    <a:lnTo>
                      <a:pt x="5" y="59"/>
                    </a:lnTo>
                    <a:lnTo>
                      <a:pt x="5" y="0"/>
                    </a:lnTo>
                    <a:lnTo>
                      <a:pt x="15" y="0"/>
                    </a:lnTo>
                    <a:lnTo>
                      <a:pt x="15" y="59"/>
                    </a:lnTo>
                    <a:lnTo>
                      <a:pt x="20" y="59"/>
                    </a:lnTo>
                    <a:lnTo>
                      <a:pt x="10" y="67"/>
                    </a:lnTo>
                    <a:lnTo>
                      <a:pt x="0" y="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96" name="Freeform 184"/>
              <p:cNvSpPr>
                <a:spLocks noEditPoints="1"/>
              </p:cNvSpPr>
              <p:nvPr/>
            </p:nvSpPr>
            <p:spPr bwMode="auto">
              <a:xfrm>
                <a:off x="5381" y="3767"/>
                <a:ext cx="54" cy="81"/>
              </a:xfrm>
              <a:custGeom>
                <a:avLst/>
                <a:gdLst>
                  <a:gd name="T0" fmla="*/ 0 w 54"/>
                  <a:gd name="T1" fmla="*/ 60 h 81"/>
                  <a:gd name="T2" fmla="*/ 22 w 54"/>
                  <a:gd name="T3" fmla="*/ 60 h 81"/>
                  <a:gd name="T4" fmla="*/ 15 w 54"/>
                  <a:gd name="T5" fmla="*/ 65 h 81"/>
                  <a:gd name="T6" fmla="*/ 15 w 54"/>
                  <a:gd name="T7" fmla="*/ 0 h 81"/>
                  <a:gd name="T8" fmla="*/ 39 w 54"/>
                  <a:gd name="T9" fmla="*/ 0 h 81"/>
                  <a:gd name="T10" fmla="*/ 39 w 54"/>
                  <a:gd name="T11" fmla="*/ 65 h 81"/>
                  <a:gd name="T12" fmla="*/ 32 w 54"/>
                  <a:gd name="T13" fmla="*/ 60 h 81"/>
                  <a:gd name="T14" fmla="*/ 54 w 54"/>
                  <a:gd name="T15" fmla="*/ 60 h 81"/>
                  <a:gd name="T16" fmla="*/ 27 w 54"/>
                  <a:gd name="T17" fmla="*/ 81 h 81"/>
                  <a:gd name="T18" fmla="*/ 0 w 54"/>
                  <a:gd name="T19" fmla="*/ 60 h 81"/>
                  <a:gd name="T20" fmla="*/ 32 w 54"/>
                  <a:gd name="T21" fmla="*/ 69 h 81"/>
                  <a:gd name="T22" fmla="*/ 22 w 54"/>
                  <a:gd name="T23" fmla="*/ 69 h 81"/>
                  <a:gd name="T24" fmla="*/ 32 w 54"/>
                  <a:gd name="T25" fmla="*/ 61 h 81"/>
                  <a:gd name="T26" fmla="*/ 37 w 54"/>
                  <a:gd name="T27" fmla="*/ 71 h 81"/>
                  <a:gd name="T28" fmla="*/ 25 w 54"/>
                  <a:gd name="T29" fmla="*/ 71 h 81"/>
                  <a:gd name="T30" fmla="*/ 25 w 54"/>
                  <a:gd name="T31" fmla="*/ 6 h 81"/>
                  <a:gd name="T32" fmla="*/ 32 w 54"/>
                  <a:gd name="T33" fmla="*/ 11 h 81"/>
                  <a:gd name="T34" fmla="*/ 22 w 54"/>
                  <a:gd name="T35" fmla="*/ 11 h 81"/>
                  <a:gd name="T36" fmla="*/ 29 w 54"/>
                  <a:gd name="T37" fmla="*/ 6 h 81"/>
                  <a:gd name="T38" fmla="*/ 29 w 54"/>
                  <a:gd name="T39" fmla="*/ 71 h 81"/>
                  <a:gd name="T40" fmla="*/ 17 w 54"/>
                  <a:gd name="T41" fmla="*/ 71 h 81"/>
                  <a:gd name="T42" fmla="*/ 22 w 54"/>
                  <a:gd name="T43" fmla="*/ 61 h 81"/>
                  <a:gd name="T44" fmla="*/ 32 w 54"/>
                  <a:gd name="T45"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81">
                    <a:moveTo>
                      <a:pt x="0" y="60"/>
                    </a:moveTo>
                    <a:lnTo>
                      <a:pt x="22" y="60"/>
                    </a:lnTo>
                    <a:lnTo>
                      <a:pt x="15" y="65"/>
                    </a:lnTo>
                    <a:lnTo>
                      <a:pt x="15" y="0"/>
                    </a:lnTo>
                    <a:lnTo>
                      <a:pt x="39" y="0"/>
                    </a:lnTo>
                    <a:lnTo>
                      <a:pt x="39" y="65"/>
                    </a:lnTo>
                    <a:lnTo>
                      <a:pt x="32" y="60"/>
                    </a:lnTo>
                    <a:lnTo>
                      <a:pt x="54" y="60"/>
                    </a:lnTo>
                    <a:lnTo>
                      <a:pt x="27" y="81"/>
                    </a:lnTo>
                    <a:lnTo>
                      <a:pt x="0" y="60"/>
                    </a:lnTo>
                    <a:close/>
                    <a:moveTo>
                      <a:pt x="32" y="69"/>
                    </a:moveTo>
                    <a:lnTo>
                      <a:pt x="22" y="69"/>
                    </a:lnTo>
                    <a:lnTo>
                      <a:pt x="32" y="61"/>
                    </a:lnTo>
                    <a:lnTo>
                      <a:pt x="37" y="71"/>
                    </a:lnTo>
                    <a:lnTo>
                      <a:pt x="25" y="71"/>
                    </a:lnTo>
                    <a:lnTo>
                      <a:pt x="25" y="6"/>
                    </a:lnTo>
                    <a:lnTo>
                      <a:pt x="32" y="11"/>
                    </a:lnTo>
                    <a:lnTo>
                      <a:pt x="22" y="11"/>
                    </a:lnTo>
                    <a:lnTo>
                      <a:pt x="29" y="6"/>
                    </a:lnTo>
                    <a:lnTo>
                      <a:pt x="29" y="71"/>
                    </a:lnTo>
                    <a:lnTo>
                      <a:pt x="17" y="71"/>
                    </a:lnTo>
                    <a:lnTo>
                      <a:pt x="22" y="61"/>
                    </a:lnTo>
                    <a:lnTo>
                      <a:pt x="32" y="6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pic>
            <p:nvPicPr>
              <p:cNvPr id="2233" name="Picture 185"/>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112" y="3833"/>
                <a:ext cx="68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4" name="Picture 186"/>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112" y="3833"/>
                <a:ext cx="68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5" name="Picture 187"/>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142" y="3876"/>
                <a:ext cx="624"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6" name="Picture 188"/>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142" y="3876"/>
                <a:ext cx="624"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7" name="Freeform 189"/>
              <p:cNvSpPr>
                <a:spLocks/>
              </p:cNvSpPr>
              <p:nvPr/>
            </p:nvSpPr>
            <p:spPr bwMode="auto">
              <a:xfrm>
                <a:off x="5145" y="3851"/>
                <a:ext cx="617" cy="155"/>
              </a:xfrm>
              <a:custGeom>
                <a:avLst/>
                <a:gdLst>
                  <a:gd name="T0" fmla="*/ 0 w 2925"/>
                  <a:gd name="T1" fmla="*/ 156 h 935"/>
                  <a:gd name="T2" fmla="*/ 156 w 2925"/>
                  <a:gd name="T3" fmla="*/ 0 h 935"/>
                  <a:gd name="T4" fmla="*/ 2770 w 2925"/>
                  <a:gd name="T5" fmla="*/ 0 h 935"/>
                  <a:gd name="T6" fmla="*/ 2925 w 2925"/>
                  <a:gd name="T7" fmla="*/ 156 h 935"/>
                  <a:gd name="T8" fmla="*/ 2925 w 2925"/>
                  <a:gd name="T9" fmla="*/ 780 h 935"/>
                  <a:gd name="T10" fmla="*/ 2770 w 2925"/>
                  <a:gd name="T11" fmla="*/ 935 h 935"/>
                  <a:gd name="T12" fmla="*/ 156 w 2925"/>
                  <a:gd name="T13" fmla="*/ 935 h 935"/>
                  <a:gd name="T14" fmla="*/ 0 w 2925"/>
                  <a:gd name="T15" fmla="*/ 780 h 935"/>
                  <a:gd name="T16" fmla="*/ 0 w 2925"/>
                  <a:gd name="T17" fmla="*/ 15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5" h="935">
                    <a:moveTo>
                      <a:pt x="0" y="156"/>
                    </a:moveTo>
                    <a:cubicBezTo>
                      <a:pt x="0" y="70"/>
                      <a:pt x="70" y="0"/>
                      <a:pt x="156" y="0"/>
                    </a:cubicBezTo>
                    <a:lnTo>
                      <a:pt x="2770" y="0"/>
                    </a:lnTo>
                    <a:cubicBezTo>
                      <a:pt x="2856" y="0"/>
                      <a:pt x="2925" y="70"/>
                      <a:pt x="2925" y="156"/>
                    </a:cubicBezTo>
                    <a:lnTo>
                      <a:pt x="2925" y="780"/>
                    </a:lnTo>
                    <a:cubicBezTo>
                      <a:pt x="2925" y="866"/>
                      <a:pt x="2856" y="935"/>
                      <a:pt x="2770" y="935"/>
                    </a:cubicBezTo>
                    <a:lnTo>
                      <a:pt x="156" y="935"/>
                    </a:lnTo>
                    <a:cubicBezTo>
                      <a:pt x="70" y="935"/>
                      <a:pt x="0" y="866"/>
                      <a:pt x="0" y="780"/>
                    </a:cubicBezTo>
                    <a:lnTo>
                      <a:pt x="0" y="156"/>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98" name="Freeform 190"/>
              <p:cNvSpPr>
                <a:spLocks noEditPoints="1"/>
              </p:cNvSpPr>
              <p:nvPr/>
            </p:nvSpPr>
            <p:spPr bwMode="auto">
              <a:xfrm>
                <a:off x="5135" y="3842"/>
                <a:ext cx="638" cy="172"/>
              </a:xfrm>
              <a:custGeom>
                <a:avLst/>
                <a:gdLst>
                  <a:gd name="T0" fmla="*/ 4 w 3025"/>
                  <a:gd name="T1" fmla="*/ 167 h 1035"/>
                  <a:gd name="T2" fmla="*/ 33 w 3025"/>
                  <a:gd name="T3" fmla="*/ 95 h 1035"/>
                  <a:gd name="T4" fmla="*/ 64 w 3025"/>
                  <a:gd name="T5" fmla="*/ 58 h 1035"/>
                  <a:gd name="T6" fmla="*/ 122 w 3025"/>
                  <a:gd name="T7" fmla="*/ 19 h 1035"/>
                  <a:gd name="T8" fmla="*/ 183 w 3025"/>
                  <a:gd name="T9" fmla="*/ 2 h 1035"/>
                  <a:gd name="T10" fmla="*/ 2838 w 3025"/>
                  <a:gd name="T11" fmla="*/ 1 h 1035"/>
                  <a:gd name="T12" fmla="*/ 2904 w 3025"/>
                  <a:gd name="T13" fmla="*/ 19 h 1035"/>
                  <a:gd name="T14" fmla="*/ 2962 w 3025"/>
                  <a:gd name="T15" fmla="*/ 58 h 1035"/>
                  <a:gd name="T16" fmla="*/ 2993 w 3025"/>
                  <a:gd name="T17" fmla="*/ 96 h 1035"/>
                  <a:gd name="T18" fmla="*/ 3020 w 3025"/>
                  <a:gd name="T19" fmla="*/ 160 h 1035"/>
                  <a:gd name="T20" fmla="*/ 3025 w 3025"/>
                  <a:gd name="T21" fmla="*/ 830 h 1035"/>
                  <a:gd name="T22" fmla="*/ 3011 w 3025"/>
                  <a:gd name="T23" fmla="*/ 905 h 1035"/>
                  <a:gd name="T24" fmla="*/ 2987 w 3025"/>
                  <a:gd name="T25" fmla="*/ 949 h 1035"/>
                  <a:gd name="T26" fmla="*/ 2939 w 3025"/>
                  <a:gd name="T27" fmla="*/ 997 h 1035"/>
                  <a:gd name="T28" fmla="*/ 2895 w 3025"/>
                  <a:gd name="T29" fmla="*/ 1021 h 1035"/>
                  <a:gd name="T30" fmla="*/ 2822 w 3025"/>
                  <a:gd name="T31" fmla="*/ 1035 h 1035"/>
                  <a:gd name="T32" fmla="*/ 167 w 3025"/>
                  <a:gd name="T33" fmla="*/ 1032 h 1035"/>
                  <a:gd name="T34" fmla="*/ 96 w 3025"/>
                  <a:gd name="T35" fmla="*/ 1003 h 1035"/>
                  <a:gd name="T36" fmla="*/ 58 w 3025"/>
                  <a:gd name="T37" fmla="*/ 972 h 1035"/>
                  <a:gd name="T38" fmla="*/ 19 w 3025"/>
                  <a:gd name="T39" fmla="*/ 914 h 1035"/>
                  <a:gd name="T40" fmla="*/ 2 w 3025"/>
                  <a:gd name="T41" fmla="*/ 854 h 1035"/>
                  <a:gd name="T42" fmla="*/ 100 w 3025"/>
                  <a:gd name="T43" fmla="*/ 827 h 1035"/>
                  <a:gd name="T44" fmla="*/ 110 w 3025"/>
                  <a:gd name="T45" fmla="*/ 875 h 1035"/>
                  <a:gd name="T46" fmla="*/ 116 w 3025"/>
                  <a:gd name="T47" fmla="*/ 885 h 1035"/>
                  <a:gd name="T48" fmla="*/ 151 w 3025"/>
                  <a:gd name="T49" fmla="*/ 921 h 1035"/>
                  <a:gd name="T50" fmla="*/ 160 w 3025"/>
                  <a:gd name="T51" fmla="*/ 925 h 1035"/>
                  <a:gd name="T52" fmla="*/ 206 w 3025"/>
                  <a:gd name="T53" fmla="*/ 935 h 1035"/>
                  <a:gd name="T54" fmla="*/ 2836 w 3025"/>
                  <a:gd name="T55" fmla="*/ 934 h 1035"/>
                  <a:gd name="T56" fmla="*/ 2883 w 3025"/>
                  <a:gd name="T57" fmla="*/ 915 h 1035"/>
                  <a:gd name="T58" fmla="*/ 2891 w 3025"/>
                  <a:gd name="T59" fmla="*/ 908 h 1035"/>
                  <a:gd name="T60" fmla="*/ 2919 w 3025"/>
                  <a:gd name="T61" fmla="*/ 867 h 1035"/>
                  <a:gd name="T62" fmla="*/ 2925 w 3025"/>
                  <a:gd name="T63" fmla="*/ 843 h 1035"/>
                  <a:gd name="T64" fmla="*/ 2925 w 3025"/>
                  <a:gd name="T65" fmla="*/ 198 h 1035"/>
                  <a:gd name="T66" fmla="*/ 2919 w 3025"/>
                  <a:gd name="T67" fmla="*/ 169 h 1035"/>
                  <a:gd name="T68" fmla="*/ 2891 w 3025"/>
                  <a:gd name="T69" fmla="*/ 128 h 1035"/>
                  <a:gd name="T70" fmla="*/ 2883 w 3025"/>
                  <a:gd name="T71" fmla="*/ 121 h 1035"/>
                  <a:gd name="T72" fmla="*/ 2843 w 3025"/>
                  <a:gd name="T73" fmla="*/ 103 h 1035"/>
                  <a:gd name="T74" fmla="*/ 209 w 3025"/>
                  <a:gd name="T75" fmla="*/ 100 h 1035"/>
                  <a:gd name="T76" fmla="*/ 160 w 3025"/>
                  <a:gd name="T77" fmla="*/ 111 h 1035"/>
                  <a:gd name="T78" fmla="*/ 151 w 3025"/>
                  <a:gd name="T79" fmla="*/ 116 h 1035"/>
                  <a:gd name="T80" fmla="*/ 116 w 3025"/>
                  <a:gd name="T81" fmla="*/ 151 h 1035"/>
                  <a:gd name="T82" fmla="*/ 111 w 3025"/>
                  <a:gd name="T83" fmla="*/ 160 h 1035"/>
                  <a:gd name="T84" fmla="*/ 100 w 3025"/>
                  <a:gd name="T85" fmla="*/ 20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5" h="1035">
                    <a:moveTo>
                      <a:pt x="0" y="206"/>
                    </a:moveTo>
                    <a:lnTo>
                      <a:pt x="1" y="188"/>
                    </a:lnTo>
                    <a:lnTo>
                      <a:pt x="4" y="167"/>
                    </a:lnTo>
                    <a:lnTo>
                      <a:pt x="15" y="131"/>
                    </a:lnTo>
                    <a:cubicBezTo>
                      <a:pt x="16" y="128"/>
                      <a:pt x="17" y="125"/>
                      <a:pt x="19" y="122"/>
                    </a:cubicBezTo>
                    <a:lnTo>
                      <a:pt x="33" y="95"/>
                    </a:lnTo>
                    <a:cubicBezTo>
                      <a:pt x="35" y="92"/>
                      <a:pt x="37" y="90"/>
                      <a:pt x="39" y="87"/>
                    </a:cubicBezTo>
                    <a:lnTo>
                      <a:pt x="58" y="64"/>
                    </a:lnTo>
                    <a:cubicBezTo>
                      <a:pt x="60" y="62"/>
                      <a:pt x="62" y="60"/>
                      <a:pt x="64" y="58"/>
                    </a:cubicBezTo>
                    <a:lnTo>
                      <a:pt x="87" y="39"/>
                    </a:lnTo>
                    <a:cubicBezTo>
                      <a:pt x="90" y="37"/>
                      <a:pt x="92" y="35"/>
                      <a:pt x="95" y="33"/>
                    </a:cubicBezTo>
                    <a:lnTo>
                      <a:pt x="122" y="19"/>
                    </a:lnTo>
                    <a:cubicBezTo>
                      <a:pt x="125" y="17"/>
                      <a:pt x="128" y="16"/>
                      <a:pt x="131" y="15"/>
                    </a:cubicBezTo>
                    <a:lnTo>
                      <a:pt x="160" y="6"/>
                    </a:lnTo>
                    <a:lnTo>
                      <a:pt x="183" y="2"/>
                    </a:lnTo>
                    <a:lnTo>
                      <a:pt x="204" y="1"/>
                    </a:lnTo>
                    <a:lnTo>
                      <a:pt x="2820" y="0"/>
                    </a:lnTo>
                    <a:lnTo>
                      <a:pt x="2838" y="1"/>
                    </a:lnTo>
                    <a:lnTo>
                      <a:pt x="2859" y="4"/>
                    </a:lnTo>
                    <a:lnTo>
                      <a:pt x="2895" y="15"/>
                    </a:lnTo>
                    <a:cubicBezTo>
                      <a:pt x="2898" y="16"/>
                      <a:pt x="2901" y="17"/>
                      <a:pt x="2904" y="19"/>
                    </a:cubicBezTo>
                    <a:lnTo>
                      <a:pt x="2931" y="33"/>
                    </a:lnTo>
                    <a:cubicBezTo>
                      <a:pt x="2933" y="35"/>
                      <a:pt x="2936" y="37"/>
                      <a:pt x="2939" y="39"/>
                    </a:cubicBezTo>
                    <a:lnTo>
                      <a:pt x="2962" y="58"/>
                    </a:lnTo>
                    <a:cubicBezTo>
                      <a:pt x="2964" y="60"/>
                      <a:pt x="2966" y="62"/>
                      <a:pt x="2968" y="64"/>
                    </a:cubicBezTo>
                    <a:lnTo>
                      <a:pt x="2987" y="87"/>
                    </a:lnTo>
                    <a:cubicBezTo>
                      <a:pt x="2989" y="90"/>
                      <a:pt x="2991" y="93"/>
                      <a:pt x="2993" y="96"/>
                    </a:cubicBezTo>
                    <a:lnTo>
                      <a:pt x="3007" y="122"/>
                    </a:lnTo>
                    <a:cubicBezTo>
                      <a:pt x="3009" y="125"/>
                      <a:pt x="3010" y="128"/>
                      <a:pt x="3011" y="131"/>
                    </a:cubicBezTo>
                    <a:lnTo>
                      <a:pt x="3020" y="160"/>
                    </a:lnTo>
                    <a:lnTo>
                      <a:pt x="3024" y="183"/>
                    </a:lnTo>
                    <a:lnTo>
                      <a:pt x="3025" y="204"/>
                    </a:lnTo>
                    <a:lnTo>
                      <a:pt x="3025" y="830"/>
                    </a:lnTo>
                    <a:lnTo>
                      <a:pt x="3025" y="848"/>
                    </a:lnTo>
                    <a:lnTo>
                      <a:pt x="3022" y="869"/>
                    </a:lnTo>
                    <a:lnTo>
                      <a:pt x="3011" y="905"/>
                    </a:lnTo>
                    <a:cubicBezTo>
                      <a:pt x="3010" y="908"/>
                      <a:pt x="3009" y="911"/>
                      <a:pt x="3007" y="914"/>
                    </a:cubicBezTo>
                    <a:lnTo>
                      <a:pt x="2993" y="940"/>
                    </a:lnTo>
                    <a:cubicBezTo>
                      <a:pt x="2991" y="943"/>
                      <a:pt x="2989" y="946"/>
                      <a:pt x="2987" y="949"/>
                    </a:cubicBezTo>
                    <a:lnTo>
                      <a:pt x="2968" y="972"/>
                    </a:lnTo>
                    <a:cubicBezTo>
                      <a:pt x="2966" y="974"/>
                      <a:pt x="2964" y="976"/>
                      <a:pt x="2962" y="978"/>
                    </a:cubicBezTo>
                    <a:lnTo>
                      <a:pt x="2939" y="997"/>
                    </a:lnTo>
                    <a:cubicBezTo>
                      <a:pt x="2936" y="999"/>
                      <a:pt x="2933" y="1001"/>
                      <a:pt x="2930" y="1003"/>
                    </a:cubicBezTo>
                    <a:lnTo>
                      <a:pt x="2904" y="1017"/>
                    </a:lnTo>
                    <a:cubicBezTo>
                      <a:pt x="2901" y="1019"/>
                      <a:pt x="2898" y="1020"/>
                      <a:pt x="2895" y="1021"/>
                    </a:cubicBezTo>
                    <a:lnTo>
                      <a:pt x="2866" y="1030"/>
                    </a:lnTo>
                    <a:lnTo>
                      <a:pt x="2844" y="1034"/>
                    </a:lnTo>
                    <a:lnTo>
                      <a:pt x="2822" y="1035"/>
                    </a:lnTo>
                    <a:lnTo>
                      <a:pt x="206" y="1035"/>
                    </a:lnTo>
                    <a:lnTo>
                      <a:pt x="188" y="1035"/>
                    </a:lnTo>
                    <a:lnTo>
                      <a:pt x="167" y="1032"/>
                    </a:lnTo>
                    <a:lnTo>
                      <a:pt x="131" y="1021"/>
                    </a:lnTo>
                    <a:cubicBezTo>
                      <a:pt x="128" y="1020"/>
                      <a:pt x="125" y="1019"/>
                      <a:pt x="122" y="1017"/>
                    </a:cubicBezTo>
                    <a:lnTo>
                      <a:pt x="96" y="1003"/>
                    </a:lnTo>
                    <a:cubicBezTo>
                      <a:pt x="93" y="1001"/>
                      <a:pt x="90" y="999"/>
                      <a:pt x="87" y="997"/>
                    </a:cubicBezTo>
                    <a:lnTo>
                      <a:pt x="64" y="978"/>
                    </a:lnTo>
                    <a:cubicBezTo>
                      <a:pt x="62" y="976"/>
                      <a:pt x="60" y="974"/>
                      <a:pt x="58" y="972"/>
                    </a:cubicBezTo>
                    <a:lnTo>
                      <a:pt x="39" y="949"/>
                    </a:lnTo>
                    <a:cubicBezTo>
                      <a:pt x="37" y="946"/>
                      <a:pt x="35" y="943"/>
                      <a:pt x="33" y="941"/>
                    </a:cubicBezTo>
                    <a:lnTo>
                      <a:pt x="19" y="914"/>
                    </a:lnTo>
                    <a:cubicBezTo>
                      <a:pt x="17" y="911"/>
                      <a:pt x="16" y="908"/>
                      <a:pt x="15" y="905"/>
                    </a:cubicBezTo>
                    <a:lnTo>
                      <a:pt x="6" y="876"/>
                    </a:lnTo>
                    <a:lnTo>
                      <a:pt x="2" y="854"/>
                    </a:lnTo>
                    <a:lnTo>
                      <a:pt x="1" y="832"/>
                    </a:lnTo>
                    <a:lnTo>
                      <a:pt x="0" y="206"/>
                    </a:lnTo>
                    <a:close/>
                    <a:moveTo>
                      <a:pt x="100" y="827"/>
                    </a:moveTo>
                    <a:lnTo>
                      <a:pt x="101" y="838"/>
                    </a:lnTo>
                    <a:lnTo>
                      <a:pt x="101" y="846"/>
                    </a:lnTo>
                    <a:lnTo>
                      <a:pt x="110" y="875"/>
                    </a:lnTo>
                    <a:lnTo>
                      <a:pt x="107" y="866"/>
                    </a:lnTo>
                    <a:lnTo>
                      <a:pt x="121" y="893"/>
                    </a:lnTo>
                    <a:lnTo>
                      <a:pt x="116" y="885"/>
                    </a:lnTo>
                    <a:lnTo>
                      <a:pt x="135" y="908"/>
                    </a:lnTo>
                    <a:lnTo>
                      <a:pt x="128" y="901"/>
                    </a:lnTo>
                    <a:lnTo>
                      <a:pt x="151" y="921"/>
                    </a:lnTo>
                    <a:lnTo>
                      <a:pt x="143" y="915"/>
                    </a:lnTo>
                    <a:lnTo>
                      <a:pt x="169" y="929"/>
                    </a:lnTo>
                    <a:lnTo>
                      <a:pt x="160" y="925"/>
                    </a:lnTo>
                    <a:lnTo>
                      <a:pt x="183" y="933"/>
                    </a:lnTo>
                    <a:lnTo>
                      <a:pt x="193" y="935"/>
                    </a:lnTo>
                    <a:lnTo>
                      <a:pt x="206" y="935"/>
                    </a:lnTo>
                    <a:lnTo>
                      <a:pt x="2817" y="936"/>
                    </a:lnTo>
                    <a:lnTo>
                      <a:pt x="2828" y="935"/>
                    </a:lnTo>
                    <a:lnTo>
                      <a:pt x="2836" y="934"/>
                    </a:lnTo>
                    <a:lnTo>
                      <a:pt x="2865" y="925"/>
                    </a:lnTo>
                    <a:lnTo>
                      <a:pt x="2857" y="929"/>
                    </a:lnTo>
                    <a:lnTo>
                      <a:pt x="2883" y="915"/>
                    </a:lnTo>
                    <a:lnTo>
                      <a:pt x="2875" y="921"/>
                    </a:lnTo>
                    <a:lnTo>
                      <a:pt x="2898" y="901"/>
                    </a:lnTo>
                    <a:lnTo>
                      <a:pt x="2891" y="908"/>
                    </a:lnTo>
                    <a:lnTo>
                      <a:pt x="2911" y="885"/>
                    </a:lnTo>
                    <a:lnTo>
                      <a:pt x="2905" y="893"/>
                    </a:lnTo>
                    <a:lnTo>
                      <a:pt x="2919" y="867"/>
                    </a:lnTo>
                    <a:lnTo>
                      <a:pt x="2915" y="875"/>
                    </a:lnTo>
                    <a:lnTo>
                      <a:pt x="2923" y="853"/>
                    </a:lnTo>
                    <a:lnTo>
                      <a:pt x="2925" y="843"/>
                    </a:lnTo>
                    <a:lnTo>
                      <a:pt x="2925" y="830"/>
                    </a:lnTo>
                    <a:lnTo>
                      <a:pt x="2926" y="209"/>
                    </a:lnTo>
                    <a:lnTo>
                      <a:pt x="2925" y="198"/>
                    </a:lnTo>
                    <a:lnTo>
                      <a:pt x="2924" y="190"/>
                    </a:lnTo>
                    <a:lnTo>
                      <a:pt x="2915" y="160"/>
                    </a:lnTo>
                    <a:lnTo>
                      <a:pt x="2919" y="169"/>
                    </a:lnTo>
                    <a:lnTo>
                      <a:pt x="2905" y="143"/>
                    </a:lnTo>
                    <a:lnTo>
                      <a:pt x="2911" y="151"/>
                    </a:lnTo>
                    <a:lnTo>
                      <a:pt x="2891" y="128"/>
                    </a:lnTo>
                    <a:lnTo>
                      <a:pt x="2898" y="135"/>
                    </a:lnTo>
                    <a:lnTo>
                      <a:pt x="2875" y="116"/>
                    </a:lnTo>
                    <a:lnTo>
                      <a:pt x="2883" y="121"/>
                    </a:lnTo>
                    <a:lnTo>
                      <a:pt x="2856" y="107"/>
                    </a:lnTo>
                    <a:lnTo>
                      <a:pt x="2865" y="110"/>
                    </a:lnTo>
                    <a:lnTo>
                      <a:pt x="2843" y="103"/>
                    </a:lnTo>
                    <a:lnTo>
                      <a:pt x="2833" y="101"/>
                    </a:lnTo>
                    <a:lnTo>
                      <a:pt x="2820" y="100"/>
                    </a:lnTo>
                    <a:lnTo>
                      <a:pt x="209" y="100"/>
                    </a:lnTo>
                    <a:lnTo>
                      <a:pt x="198" y="101"/>
                    </a:lnTo>
                    <a:lnTo>
                      <a:pt x="190" y="102"/>
                    </a:lnTo>
                    <a:lnTo>
                      <a:pt x="160" y="111"/>
                    </a:lnTo>
                    <a:lnTo>
                      <a:pt x="170" y="107"/>
                    </a:lnTo>
                    <a:lnTo>
                      <a:pt x="143" y="121"/>
                    </a:lnTo>
                    <a:lnTo>
                      <a:pt x="151" y="116"/>
                    </a:lnTo>
                    <a:lnTo>
                      <a:pt x="128" y="135"/>
                    </a:lnTo>
                    <a:lnTo>
                      <a:pt x="135" y="128"/>
                    </a:lnTo>
                    <a:lnTo>
                      <a:pt x="116" y="151"/>
                    </a:lnTo>
                    <a:lnTo>
                      <a:pt x="121" y="143"/>
                    </a:lnTo>
                    <a:lnTo>
                      <a:pt x="107" y="170"/>
                    </a:lnTo>
                    <a:lnTo>
                      <a:pt x="111" y="160"/>
                    </a:lnTo>
                    <a:lnTo>
                      <a:pt x="103" y="183"/>
                    </a:lnTo>
                    <a:lnTo>
                      <a:pt x="101" y="193"/>
                    </a:lnTo>
                    <a:lnTo>
                      <a:pt x="100" y="206"/>
                    </a:lnTo>
                    <a:lnTo>
                      <a:pt x="100" y="82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99" name="Rectangle 191"/>
              <p:cNvSpPr>
                <a:spLocks noChangeArrowheads="1"/>
              </p:cNvSpPr>
              <p:nvPr/>
            </p:nvSpPr>
            <p:spPr bwMode="auto">
              <a:xfrm>
                <a:off x="5260" y="3886"/>
                <a:ext cx="3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26.414</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00" name="Rectangle 192"/>
              <p:cNvSpPr>
                <a:spLocks noChangeArrowheads="1"/>
              </p:cNvSpPr>
              <p:nvPr/>
            </p:nvSpPr>
            <p:spPr bwMode="auto">
              <a:xfrm>
                <a:off x="5497" y="3886"/>
                <a:ext cx="11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.0</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01" name="Rectangle 193"/>
              <p:cNvSpPr>
                <a:spLocks noChangeArrowheads="1"/>
              </p:cNvSpPr>
              <p:nvPr/>
            </p:nvSpPr>
            <p:spPr bwMode="auto">
              <a:xfrm>
                <a:off x="5562" y="3886"/>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0</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02" name="Rectangle 194"/>
              <p:cNvSpPr>
                <a:spLocks noChangeArrowheads="1"/>
              </p:cNvSpPr>
              <p:nvPr/>
            </p:nvSpPr>
            <p:spPr bwMode="auto">
              <a:xfrm>
                <a:off x="5605" y="3886"/>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0</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03" name="Rectangle 195"/>
              <p:cNvSpPr>
                <a:spLocks noChangeArrowheads="1"/>
              </p:cNvSpPr>
              <p:nvPr/>
            </p:nvSpPr>
            <p:spPr bwMode="auto">
              <a:xfrm>
                <a:off x="5648" y="3886"/>
                <a:ext cx="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08" name="Freeform 196"/>
              <p:cNvSpPr>
                <a:spLocks/>
              </p:cNvSpPr>
              <p:nvPr/>
            </p:nvSpPr>
            <p:spPr bwMode="auto">
              <a:xfrm>
                <a:off x="5138" y="3302"/>
                <a:ext cx="617" cy="461"/>
              </a:xfrm>
              <a:custGeom>
                <a:avLst/>
                <a:gdLst>
                  <a:gd name="T0" fmla="*/ 0 w 2925"/>
                  <a:gd name="T1" fmla="*/ 462 h 2772"/>
                  <a:gd name="T2" fmla="*/ 462 w 2925"/>
                  <a:gd name="T3" fmla="*/ 0 h 2772"/>
                  <a:gd name="T4" fmla="*/ 2463 w 2925"/>
                  <a:gd name="T5" fmla="*/ 0 h 2772"/>
                  <a:gd name="T6" fmla="*/ 2925 w 2925"/>
                  <a:gd name="T7" fmla="*/ 462 h 2772"/>
                  <a:gd name="T8" fmla="*/ 2925 w 2925"/>
                  <a:gd name="T9" fmla="*/ 2310 h 2772"/>
                  <a:gd name="T10" fmla="*/ 2463 w 2925"/>
                  <a:gd name="T11" fmla="*/ 2772 h 2772"/>
                  <a:gd name="T12" fmla="*/ 462 w 2925"/>
                  <a:gd name="T13" fmla="*/ 2772 h 2772"/>
                  <a:gd name="T14" fmla="*/ 0 w 2925"/>
                  <a:gd name="T15" fmla="*/ 2310 h 2772"/>
                  <a:gd name="T16" fmla="*/ 0 w 2925"/>
                  <a:gd name="T17" fmla="*/ 462 h 2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5" h="2772">
                    <a:moveTo>
                      <a:pt x="0" y="462"/>
                    </a:moveTo>
                    <a:cubicBezTo>
                      <a:pt x="0" y="207"/>
                      <a:pt x="207" y="0"/>
                      <a:pt x="462" y="0"/>
                    </a:cubicBezTo>
                    <a:lnTo>
                      <a:pt x="2463" y="0"/>
                    </a:lnTo>
                    <a:cubicBezTo>
                      <a:pt x="2718" y="0"/>
                      <a:pt x="2925" y="207"/>
                      <a:pt x="2925" y="462"/>
                    </a:cubicBezTo>
                    <a:lnTo>
                      <a:pt x="2925" y="2310"/>
                    </a:lnTo>
                    <a:cubicBezTo>
                      <a:pt x="2925" y="2565"/>
                      <a:pt x="2718" y="2772"/>
                      <a:pt x="2463" y="2772"/>
                    </a:cubicBezTo>
                    <a:lnTo>
                      <a:pt x="462" y="2772"/>
                    </a:lnTo>
                    <a:cubicBezTo>
                      <a:pt x="207" y="2772"/>
                      <a:pt x="0" y="2565"/>
                      <a:pt x="0" y="2310"/>
                    </a:cubicBezTo>
                    <a:lnTo>
                      <a:pt x="0" y="462"/>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09" name="Freeform 197"/>
              <p:cNvSpPr>
                <a:spLocks noEditPoints="1"/>
              </p:cNvSpPr>
              <p:nvPr/>
            </p:nvSpPr>
            <p:spPr bwMode="auto">
              <a:xfrm>
                <a:off x="5131" y="3297"/>
                <a:ext cx="631" cy="471"/>
              </a:xfrm>
              <a:custGeom>
                <a:avLst/>
                <a:gdLst>
                  <a:gd name="T0" fmla="*/ 3 w 631"/>
                  <a:gd name="T1" fmla="*/ 66 h 471"/>
                  <a:gd name="T2" fmla="*/ 13 w 631"/>
                  <a:gd name="T3" fmla="*/ 43 h 471"/>
                  <a:gd name="T4" fmla="*/ 31 w 631"/>
                  <a:gd name="T5" fmla="*/ 24 h 471"/>
                  <a:gd name="T6" fmla="*/ 55 w 631"/>
                  <a:gd name="T7" fmla="*/ 10 h 471"/>
                  <a:gd name="T8" fmla="*/ 83 w 631"/>
                  <a:gd name="T9" fmla="*/ 2 h 471"/>
                  <a:gd name="T10" fmla="*/ 527 w 631"/>
                  <a:gd name="T11" fmla="*/ 0 h 471"/>
                  <a:gd name="T12" fmla="*/ 557 w 631"/>
                  <a:gd name="T13" fmla="*/ 4 h 471"/>
                  <a:gd name="T14" fmla="*/ 585 w 631"/>
                  <a:gd name="T15" fmla="*/ 14 h 471"/>
                  <a:gd name="T16" fmla="*/ 607 w 631"/>
                  <a:gd name="T17" fmla="*/ 30 h 471"/>
                  <a:gd name="T18" fmla="*/ 623 w 631"/>
                  <a:gd name="T19" fmla="*/ 50 h 471"/>
                  <a:gd name="T20" fmla="*/ 631 w 631"/>
                  <a:gd name="T21" fmla="*/ 74 h 471"/>
                  <a:gd name="T22" fmla="*/ 631 w 631"/>
                  <a:gd name="T23" fmla="*/ 397 h 471"/>
                  <a:gd name="T24" fmla="*/ 623 w 631"/>
                  <a:gd name="T25" fmla="*/ 421 h 471"/>
                  <a:gd name="T26" fmla="*/ 607 w 631"/>
                  <a:gd name="T27" fmla="*/ 441 h 471"/>
                  <a:gd name="T28" fmla="*/ 585 w 631"/>
                  <a:gd name="T29" fmla="*/ 457 h 471"/>
                  <a:gd name="T30" fmla="*/ 558 w 631"/>
                  <a:gd name="T31" fmla="*/ 468 h 471"/>
                  <a:gd name="T32" fmla="*/ 527 w 631"/>
                  <a:gd name="T33" fmla="*/ 471 h 471"/>
                  <a:gd name="T34" fmla="*/ 84 w 631"/>
                  <a:gd name="T35" fmla="*/ 470 h 471"/>
                  <a:gd name="T36" fmla="*/ 55 w 631"/>
                  <a:gd name="T37" fmla="*/ 461 h 471"/>
                  <a:gd name="T38" fmla="*/ 31 w 631"/>
                  <a:gd name="T39" fmla="*/ 447 h 471"/>
                  <a:gd name="T40" fmla="*/ 13 w 631"/>
                  <a:gd name="T41" fmla="*/ 429 h 471"/>
                  <a:gd name="T42" fmla="*/ 3 w 631"/>
                  <a:gd name="T43" fmla="*/ 406 h 471"/>
                  <a:gd name="T44" fmla="*/ 0 w 631"/>
                  <a:gd name="T45" fmla="*/ 82 h 471"/>
                  <a:gd name="T46" fmla="*/ 16 w 631"/>
                  <a:gd name="T47" fmla="*/ 403 h 471"/>
                  <a:gd name="T48" fmla="*/ 25 w 631"/>
                  <a:gd name="T49" fmla="*/ 423 h 471"/>
                  <a:gd name="T50" fmla="*/ 41 w 631"/>
                  <a:gd name="T51" fmla="*/ 439 h 471"/>
                  <a:gd name="T52" fmla="*/ 61 w 631"/>
                  <a:gd name="T53" fmla="*/ 451 h 471"/>
                  <a:gd name="T54" fmla="*/ 86 w 631"/>
                  <a:gd name="T55" fmla="*/ 459 h 471"/>
                  <a:gd name="T56" fmla="*/ 526 w 631"/>
                  <a:gd name="T57" fmla="*/ 460 h 471"/>
                  <a:gd name="T58" fmla="*/ 553 w 631"/>
                  <a:gd name="T59" fmla="*/ 457 h 471"/>
                  <a:gd name="T60" fmla="*/ 577 w 631"/>
                  <a:gd name="T61" fmla="*/ 448 h 471"/>
                  <a:gd name="T62" fmla="*/ 596 w 631"/>
                  <a:gd name="T63" fmla="*/ 434 h 471"/>
                  <a:gd name="T64" fmla="*/ 610 w 631"/>
                  <a:gd name="T65" fmla="*/ 417 h 471"/>
                  <a:gd name="T66" fmla="*/ 617 w 631"/>
                  <a:gd name="T67" fmla="*/ 397 h 471"/>
                  <a:gd name="T68" fmla="*/ 617 w 631"/>
                  <a:gd name="T69" fmla="*/ 75 h 471"/>
                  <a:gd name="T70" fmla="*/ 610 w 631"/>
                  <a:gd name="T71" fmla="*/ 55 h 471"/>
                  <a:gd name="T72" fmla="*/ 597 w 631"/>
                  <a:gd name="T73" fmla="*/ 37 h 471"/>
                  <a:gd name="T74" fmla="*/ 578 w 631"/>
                  <a:gd name="T75" fmla="*/ 23 h 471"/>
                  <a:gd name="T76" fmla="*/ 554 w 631"/>
                  <a:gd name="T77" fmla="*/ 14 h 471"/>
                  <a:gd name="T78" fmla="*/ 527 w 631"/>
                  <a:gd name="T79" fmla="*/ 11 h 471"/>
                  <a:gd name="T80" fmla="*/ 87 w 631"/>
                  <a:gd name="T81" fmla="*/ 12 h 471"/>
                  <a:gd name="T82" fmla="*/ 62 w 631"/>
                  <a:gd name="T83" fmla="*/ 20 h 471"/>
                  <a:gd name="T84" fmla="*/ 41 w 631"/>
                  <a:gd name="T85" fmla="*/ 32 h 471"/>
                  <a:gd name="T86" fmla="*/ 25 w 631"/>
                  <a:gd name="T87" fmla="*/ 48 h 471"/>
                  <a:gd name="T88" fmla="*/ 16 w 631"/>
                  <a:gd name="T89" fmla="*/ 68 h 471"/>
                  <a:gd name="T90" fmla="*/ 14 w 631"/>
                  <a:gd name="T91" fmla="*/ 38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1" h="471">
                    <a:moveTo>
                      <a:pt x="0" y="82"/>
                    </a:moveTo>
                    <a:lnTo>
                      <a:pt x="1" y="74"/>
                    </a:lnTo>
                    <a:lnTo>
                      <a:pt x="3" y="66"/>
                    </a:lnTo>
                    <a:lnTo>
                      <a:pt x="5" y="58"/>
                    </a:lnTo>
                    <a:lnTo>
                      <a:pt x="8" y="50"/>
                    </a:lnTo>
                    <a:lnTo>
                      <a:pt x="13" y="43"/>
                    </a:lnTo>
                    <a:lnTo>
                      <a:pt x="18" y="36"/>
                    </a:lnTo>
                    <a:lnTo>
                      <a:pt x="24" y="30"/>
                    </a:lnTo>
                    <a:lnTo>
                      <a:pt x="31" y="24"/>
                    </a:lnTo>
                    <a:lnTo>
                      <a:pt x="38" y="19"/>
                    </a:lnTo>
                    <a:lnTo>
                      <a:pt x="46" y="14"/>
                    </a:lnTo>
                    <a:lnTo>
                      <a:pt x="55" y="10"/>
                    </a:lnTo>
                    <a:lnTo>
                      <a:pt x="64" y="7"/>
                    </a:lnTo>
                    <a:lnTo>
                      <a:pt x="73" y="4"/>
                    </a:lnTo>
                    <a:lnTo>
                      <a:pt x="83" y="2"/>
                    </a:lnTo>
                    <a:lnTo>
                      <a:pt x="94" y="0"/>
                    </a:lnTo>
                    <a:lnTo>
                      <a:pt x="104" y="0"/>
                    </a:lnTo>
                    <a:lnTo>
                      <a:pt x="527" y="0"/>
                    </a:lnTo>
                    <a:lnTo>
                      <a:pt x="537" y="0"/>
                    </a:lnTo>
                    <a:lnTo>
                      <a:pt x="547" y="2"/>
                    </a:lnTo>
                    <a:lnTo>
                      <a:pt x="557" y="4"/>
                    </a:lnTo>
                    <a:lnTo>
                      <a:pt x="567" y="6"/>
                    </a:lnTo>
                    <a:lnTo>
                      <a:pt x="576" y="10"/>
                    </a:lnTo>
                    <a:lnTo>
                      <a:pt x="585" y="14"/>
                    </a:lnTo>
                    <a:lnTo>
                      <a:pt x="593" y="19"/>
                    </a:lnTo>
                    <a:lnTo>
                      <a:pt x="600" y="24"/>
                    </a:lnTo>
                    <a:lnTo>
                      <a:pt x="607" y="30"/>
                    </a:lnTo>
                    <a:lnTo>
                      <a:pt x="613" y="36"/>
                    </a:lnTo>
                    <a:lnTo>
                      <a:pt x="618" y="43"/>
                    </a:lnTo>
                    <a:lnTo>
                      <a:pt x="623" y="50"/>
                    </a:lnTo>
                    <a:lnTo>
                      <a:pt x="626" y="58"/>
                    </a:lnTo>
                    <a:lnTo>
                      <a:pt x="629" y="65"/>
                    </a:lnTo>
                    <a:lnTo>
                      <a:pt x="631" y="74"/>
                    </a:lnTo>
                    <a:lnTo>
                      <a:pt x="631" y="82"/>
                    </a:lnTo>
                    <a:lnTo>
                      <a:pt x="631" y="389"/>
                    </a:lnTo>
                    <a:lnTo>
                      <a:pt x="631" y="397"/>
                    </a:lnTo>
                    <a:lnTo>
                      <a:pt x="629" y="405"/>
                    </a:lnTo>
                    <a:lnTo>
                      <a:pt x="627" y="413"/>
                    </a:lnTo>
                    <a:lnTo>
                      <a:pt x="623" y="421"/>
                    </a:lnTo>
                    <a:lnTo>
                      <a:pt x="619" y="428"/>
                    </a:lnTo>
                    <a:lnTo>
                      <a:pt x="614" y="435"/>
                    </a:lnTo>
                    <a:lnTo>
                      <a:pt x="607" y="441"/>
                    </a:lnTo>
                    <a:lnTo>
                      <a:pt x="601" y="447"/>
                    </a:lnTo>
                    <a:lnTo>
                      <a:pt x="594" y="452"/>
                    </a:lnTo>
                    <a:lnTo>
                      <a:pt x="585" y="457"/>
                    </a:lnTo>
                    <a:lnTo>
                      <a:pt x="577" y="461"/>
                    </a:lnTo>
                    <a:lnTo>
                      <a:pt x="568" y="465"/>
                    </a:lnTo>
                    <a:lnTo>
                      <a:pt x="558" y="468"/>
                    </a:lnTo>
                    <a:lnTo>
                      <a:pt x="548" y="470"/>
                    </a:lnTo>
                    <a:lnTo>
                      <a:pt x="538" y="471"/>
                    </a:lnTo>
                    <a:lnTo>
                      <a:pt x="527" y="471"/>
                    </a:lnTo>
                    <a:lnTo>
                      <a:pt x="105" y="471"/>
                    </a:lnTo>
                    <a:lnTo>
                      <a:pt x="94" y="471"/>
                    </a:lnTo>
                    <a:lnTo>
                      <a:pt x="84" y="470"/>
                    </a:lnTo>
                    <a:lnTo>
                      <a:pt x="74" y="468"/>
                    </a:lnTo>
                    <a:lnTo>
                      <a:pt x="65" y="465"/>
                    </a:lnTo>
                    <a:lnTo>
                      <a:pt x="55" y="461"/>
                    </a:lnTo>
                    <a:lnTo>
                      <a:pt x="47" y="457"/>
                    </a:lnTo>
                    <a:lnTo>
                      <a:pt x="39" y="453"/>
                    </a:lnTo>
                    <a:lnTo>
                      <a:pt x="31" y="447"/>
                    </a:lnTo>
                    <a:lnTo>
                      <a:pt x="24" y="442"/>
                    </a:lnTo>
                    <a:lnTo>
                      <a:pt x="18" y="435"/>
                    </a:lnTo>
                    <a:lnTo>
                      <a:pt x="13" y="429"/>
                    </a:lnTo>
                    <a:lnTo>
                      <a:pt x="9" y="421"/>
                    </a:lnTo>
                    <a:lnTo>
                      <a:pt x="5" y="414"/>
                    </a:lnTo>
                    <a:lnTo>
                      <a:pt x="3" y="406"/>
                    </a:lnTo>
                    <a:lnTo>
                      <a:pt x="1" y="398"/>
                    </a:lnTo>
                    <a:lnTo>
                      <a:pt x="0" y="389"/>
                    </a:lnTo>
                    <a:lnTo>
                      <a:pt x="0" y="82"/>
                    </a:lnTo>
                    <a:close/>
                    <a:moveTo>
                      <a:pt x="14" y="389"/>
                    </a:moveTo>
                    <a:lnTo>
                      <a:pt x="15" y="396"/>
                    </a:lnTo>
                    <a:lnTo>
                      <a:pt x="16" y="403"/>
                    </a:lnTo>
                    <a:lnTo>
                      <a:pt x="18" y="410"/>
                    </a:lnTo>
                    <a:lnTo>
                      <a:pt x="21" y="417"/>
                    </a:lnTo>
                    <a:lnTo>
                      <a:pt x="25" y="423"/>
                    </a:lnTo>
                    <a:lnTo>
                      <a:pt x="30" y="429"/>
                    </a:lnTo>
                    <a:lnTo>
                      <a:pt x="35" y="434"/>
                    </a:lnTo>
                    <a:lnTo>
                      <a:pt x="41" y="439"/>
                    </a:lnTo>
                    <a:lnTo>
                      <a:pt x="47" y="444"/>
                    </a:lnTo>
                    <a:lnTo>
                      <a:pt x="54" y="448"/>
                    </a:lnTo>
                    <a:lnTo>
                      <a:pt x="61" y="451"/>
                    </a:lnTo>
                    <a:lnTo>
                      <a:pt x="69" y="455"/>
                    </a:lnTo>
                    <a:lnTo>
                      <a:pt x="78" y="457"/>
                    </a:lnTo>
                    <a:lnTo>
                      <a:pt x="86" y="459"/>
                    </a:lnTo>
                    <a:lnTo>
                      <a:pt x="95" y="460"/>
                    </a:lnTo>
                    <a:lnTo>
                      <a:pt x="105" y="460"/>
                    </a:lnTo>
                    <a:lnTo>
                      <a:pt x="526" y="460"/>
                    </a:lnTo>
                    <a:lnTo>
                      <a:pt x="536" y="460"/>
                    </a:lnTo>
                    <a:lnTo>
                      <a:pt x="545" y="459"/>
                    </a:lnTo>
                    <a:lnTo>
                      <a:pt x="553" y="457"/>
                    </a:lnTo>
                    <a:lnTo>
                      <a:pt x="562" y="455"/>
                    </a:lnTo>
                    <a:lnTo>
                      <a:pt x="569" y="452"/>
                    </a:lnTo>
                    <a:lnTo>
                      <a:pt x="577" y="448"/>
                    </a:lnTo>
                    <a:lnTo>
                      <a:pt x="584" y="444"/>
                    </a:lnTo>
                    <a:lnTo>
                      <a:pt x="590" y="440"/>
                    </a:lnTo>
                    <a:lnTo>
                      <a:pt x="596" y="434"/>
                    </a:lnTo>
                    <a:lnTo>
                      <a:pt x="602" y="429"/>
                    </a:lnTo>
                    <a:lnTo>
                      <a:pt x="606" y="423"/>
                    </a:lnTo>
                    <a:lnTo>
                      <a:pt x="610" y="417"/>
                    </a:lnTo>
                    <a:lnTo>
                      <a:pt x="613" y="410"/>
                    </a:lnTo>
                    <a:lnTo>
                      <a:pt x="615" y="404"/>
                    </a:lnTo>
                    <a:lnTo>
                      <a:pt x="617" y="397"/>
                    </a:lnTo>
                    <a:lnTo>
                      <a:pt x="617" y="389"/>
                    </a:lnTo>
                    <a:lnTo>
                      <a:pt x="617" y="82"/>
                    </a:lnTo>
                    <a:lnTo>
                      <a:pt x="617" y="75"/>
                    </a:lnTo>
                    <a:lnTo>
                      <a:pt x="615" y="68"/>
                    </a:lnTo>
                    <a:lnTo>
                      <a:pt x="613" y="61"/>
                    </a:lnTo>
                    <a:lnTo>
                      <a:pt x="610" y="55"/>
                    </a:lnTo>
                    <a:lnTo>
                      <a:pt x="606" y="49"/>
                    </a:lnTo>
                    <a:lnTo>
                      <a:pt x="602" y="43"/>
                    </a:lnTo>
                    <a:lnTo>
                      <a:pt x="597" y="37"/>
                    </a:lnTo>
                    <a:lnTo>
                      <a:pt x="591" y="32"/>
                    </a:lnTo>
                    <a:lnTo>
                      <a:pt x="584" y="28"/>
                    </a:lnTo>
                    <a:lnTo>
                      <a:pt x="578" y="23"/>
                    </a:lnTo>
                    <a:lnTo>
                      <a:pt x="570" y="20"/>
                    </a:lnTo>
                    <a:lnTo>
                      <a:pt x="562" y="17"/>
                    </a:lnTo>
                    <a:lnTo>
                      <a:pt x="554" y="14"/>
                    </a:lnTo>
                    <a:lnTo>
                      <a:pt x="545" y="13"/>
                    </a:lnTo>
                    <a:lnTo>
                      <a:pt x="536" y="11"/>
                    </a:lnTo>
                    <a:lnTo>
                      <a:pt x="527" y="11"/>
                    </a:lnTo>
                    <a:lnTo>
                      <a:pt x="105" y="11"/>
                    </a:lnTo>
                    <a:lnTo>
                      <a:pt x="96" y="11"/>
                    </a:lnTo>
                    <a:lnTo>
                      <a:pt x="87" y="12"/>
                    </a:lnTo>
                    <a:lnTo>
                      <a:pt x="78" y="14"/>
                    </a:lnTo>
                    <a:lnTo>
                      <a:pt x="70" y="17"/>
                    </a:lnTo>
                    <a:lnTo>
                      <a:pt x="62" y="20"/>
                    </a:lnTo>
                    <a:lnTo>
                      <a:pt x="55" y="23"/>
                    </a:lnTo>
                    <a:lnTo>
                      <a:pt x="48" y="27"/>
                    </a:lnTo>
                    <a:lnTo>
                      <a:pt x="41" y="32"/>
                    </a:lnTo>
                    <a:lnTo>
                      <a:pt x="35" y="37"/>
                    </a:lnTo>
                    <a:lnTo>
                      <a:pt x="30" y="42"/>
                    </a:lnTo>
                    <a:lnTo>
                      <a:pt x="25" y="48"/>
                    </a:lnTo>
                    <a:lnTo>
                      <a:pt x="22" y="54"/>
                    </a:lnTo>
                    <a:lnTo>
                      <a:pt x="19" y="61"/>
                    </a:lnTo>
                    <a:lnTo>
                      <a:pt x="16" y="68"/>
                    </a:lnTo>
                    <a:lnTo>
                      <a:pt x="15" y="75"/>
                    </a:lnTo>
                    <a:lnTo>
                      <a:pt x="15" y="82"/>
                    </a:lnTo>
                    <a:lnTo>
                      <a:pt x="14" y="38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10" name="Rectangle 198"/>
              <p:cNvSpPr>
                <a:spLocks noChangeArrowheads="1"/>
              </p:cNvSpPr>
              <p:nvPr/>
            </p:nvSpPr>
            <p:spPr bwMode="auto">
              <a:xfrm>
                <a:off x="5250" y="3385"/>
                <a:ext cx="510"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Pemeliharaan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11" name="Rectangle 199"/>
              <p:cNvSpPr>
                <a:spLocks noChangeArrowheads="1"/>
              </p:cNvSpPr>
              <p:nvPr/>
            </p:nvSpPr>
            <p:spPr bwMode="auto">
              <a:xfrm>
                <a:off x="5233" y="3463"/>
                <a:ext cx="54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rutin/ berkala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12" name="Rectangle 200"/>
              <p:cNvSpPr>
                <a:spLocks noChangeArrowheads="1"/>
              </p:cNvSpPr>
              <p:nvPr/>
            </p:nvSpPr>
            <p:spPr bwMode="auto">
              <a:xfrm>
                <a:off x="5255" y="3544"/>
                <a:ext cx="20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arsip</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13" name="Rectangle 201"/>
              <p:cNvSpPr>
                <a:spLocks noChangeArrowheads="1"/>
              </p:cNvSpPr>
              <p:nvPr/>
            </p:nvSpPr>
            <p:spPr bwMode="auto">
              <a:xfrm>
                <a:off x="5403" y="3544"/>
                <a:ext cx="6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14" name="Rectangle 202"/>
              <p:cNvSpPr>
                <a:spLocks noChangeArrowheads="1"/>
              </p:cNvSpPr>
              <p:nvPr/>
            </p:nvSpPr>
            <p:spPr bwMode="auto">
              <a:xfrm>
                <a:off x="5431" y="3544"/>
                <a:ext cx="27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daerah</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15" name="Rectangle 203"/>
              <p:cNvSpPr>
                <a:spLocks noChangeArrowheads="1"/>
              </p:cNvSpPr>
              <p:nvPr/>
            </p:nvSpPr>
            <p:spPr bwMode="auto">
              <a:xfrm>
                <a:off x="5640" y="3544"/>
                <a:ext cx="54"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0"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16" name="Freeform 204"/>
              <p:cNvSpPr>
                <a:spLocks noEditPoints="1"/>
              </p:cNvSpPr>
              <p:nvPr/>
            </p:nvSpPr>
            <p:spPr bwMode="auto">
              <a:xfrm>
                <a:off x="5405" y="3192"/>
                <a:ext cx="57" cy="94"/>
              </a:xfrm>
              <a:custGeom>
                <a:avLst/>
                <a:gdLst>
                  <a:gd name="T0" fmla="*/ 152 w 271"/>
                  <a:gd name="T1" fmla="*/ 0 h 568"/>
                  <a:gd name="T2" fmla="*/ 152 w 271"/>
                  <a:gd name="T3" fmla="*/ 535 h 568"/>
                  <a:gd name="T4" fmla="*/ 119 w 271"/>
                  <a:gd name="T5" fmla="*/ 535 h 568"/>
                  <a:gd name="T6" fmla="*/ 119 w 271"/>
                  <a:gd name="T7" fmla="*/ 0 h 568"/>
                  <a:gd name="T8" fmla="*/ 152 w 271"/>
                  <a:gd name="T9" fmla="*/ 0 h 568"/>
                  <a:gd name="T10" fmla="*/ 267 w 271"/>
                  <a:gd name="T11" fmla="*/ 344 h 568"/>
                  <a:gd name="T12" fmla="*/ 135 w 271"/>
                  <a:gd name="T13" fmla="*/ 568 h 568"/>
                  <a:gd name="T14" fmla="*/ 4 w 271"/>
                  <a:gd name="T15" fmla="*/ 344 h 568"/>
                  <a:gd name="T16" fmla="*/ 10 w 271"/>
                  <a:gd name="T17" fmla="*/ 321 h 568"/>
                  <a:gd name="T18" fmla="*/ 33 w 271"/>
                  <a:gd name="T19" fmla="*/ 327 h 568"/>
                  <a:gd name="T20" fmla="*/ 150 w 271"/>
                  <a:gd name="T21" fmla="*/ 527 h 568"/>
                  <a:gd name="T22" fmla="*/ 121 w 271"/>
                  <a:gd name="T23" fmla="*/ 527 h 568"/>
                  <a:gd name="T24" fmla="*/ 238 w 271"/>
                  <a:gd name="T25" fmla="*/ 327 h 568"/>
                  <a:gd name="T26" fmla="*/ 261 w 271"/>
                  <a:gd name="T27" fmla="*/ 321 h 568"/>
                  <a:gd name="T28" fmla="*/ 267 w 271"/>
                  <a:gd name="T29" fmla="*/ 34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568">
                    <a:moveTo>
                      <a:pt x="152" y="0"/>
                    </a:moveTo>
                    <a:lnTo>
                      <a:pt x="152" y="535"/>
                    </a:lnTo>
                    <a:lnTo>
                      <a:pt x="119" y="535"/>
                    </a:lnTo>
                    <a:lnTo>
                      <a:pt x="119" y="0"/>
                    </a:lnTo>
                    <a:lnTo>
                      <a:pt x="152" y="0"/>
                    </a:lnTo>
                    <a:close/>
                    <a:moveTo>
                      <a:pt x="267" y="344"/>
                    </a:moveTo>
                    <a:lnTo>
                      <a:pt x="135" y="568"/>
                    </a:lnTo>
                    <a:lnTo>
                      <a:pt x="4" y="344"/>
                    </a:lnTo>
                    <a:cubicBezTo>
                      <a:pt x="0" y="336"/>
                      <a:pt x="2" y="325"/>
                      <a:pt x="10" y="321"/>
                    </a:cubicBezTo>
                    <a:cubicBezTo>
                      <a:pt x="18" y="316"/>
                      <a:pt x="29" y="319"/>
                      <a:pt x="33" y="327"/>
                    </a:cubicBezTo>
                    <a:lnTo>
                      <a:pt x="150" y="527"/>
                    </a:lnTo>
                    <a:lnTo>
                      <a:pt x="121" y="527"/>
                    </a:lnTo>
                    <a:lnTo>
                      <a:pt x="238" y="327"/>
                    </a:lnTo>
                    <a:cubicBezTo>
                      <a:pt x="242" y="319"/>
                      <a:pt x="253" y="316"/>
                      <a:pt x="261" y="321"/>
                    </a:cubicBezTo>
                    <a:cubicBezTo>
                      <a:pt x="268" y="325"/>
                      <a:pt x="271" y="336"/>
                      <a:pt x="267" y="344"/>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17" name="Rectangle 205"/>
              <p:cNvSpPr>
                <a:spLocks noChangeArrowheads="1"/>
              </p:cNvSpPr>
              <p:nvPr/>
            </p:nvSpPr>
            <p:spPr bwMode="auto">
              <a:xfrm>
                <a:off x="1540" y="3217"/>
                <a:ext cx="1925" cy="4"/>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4" name="Freeform 44">
                <a:extLst>
                  <a:ext uri="{FF2B5EF4-FFF2-40B4-BE49-F238E27FC236}">
                    <a16:creationId xmlns="" xmlns:a16="http://schemas.microsoft.com/office/drawing/2014/main" id="{EDACA88D-8735-417F-BD59-AD35E127B53D}"/>
                  </a:ext>
                </a:extLst>
              </p:cNvPr>
              <p:cNvSpPr>
                <a:spLocks noEditPoints="1"/>
              </p:cNvSpPr>
              <p:nvPr/>
            </p:nvSpPr>
            <p:spPr bwMode="auto">
              <a:xfrm>
                <a:off x="3757" y="1661"/>
                <a:ext cx="75" cy="88"/>
              </a:xfrm>
              <a:custGeom>
                <a:avLst/>
                <a:gdLst>
                  <a:gd name="T0" fmla="*/ 0 w 673"/>
                  <a:gd name="T1" fmla="*/ 49 h 105"/>
                  <a:gd name="T2" fmla="*/ 1 w 673"/>
                  <a:gd name="T3" fmla="*/ 47 h 105"/>
                  <a:gd name="T4" fmla="*/ 197 w 673"/>
                  <a:gd name="T5" fmla="*/ 47 h 105"/>
                  <a:gd name="T6" fmla="*/ 190 w 673"/>
                  <a:gd name="T7" fmla="*/ 52 h 105"/>
                  <a:gd name="T8" fmla="*/ 190 w 673"/>
                  <a:gd name="T9" fmla="*/ 0 h 105"/>
                  <a:gd name="T10" fmla="*/ 484 w 673"/>
                  <a:gd name="T11" fmla="*/ 0 h 105"/>
                  <a:gd name="T12" fmla="*/ 484 w 673"/>
                  <a:gd name="T13" fmla="*/ 52 h 105"/>
                  <a:gd name="T14" fmla="*/ 477 w 673"/>
                  <a:gd name="T15" fmla="*/ 47 h 105"/>
                  <a:gd name="T16" fmla="*/ 673 w 673"/>
                  <a:gd name="T17" fmla="*/ 47 h 105"/>
                  <a:gd name="T18" fmla="*/ 673 w 673"/>
                  <a:gd name="T19" fmla="*/ 49 h 105"/>
                  <a:gd name="T20" fmla="*/ 337 w 673"/>
                  <a:gd name="T21" fmla="*/ 105 h 105"/>
                  <a:gd name="T22" fmla="*/ 0 w 673"/>
                  <a:gd name="T23" fmla="*/ 49 h 105"/>
                  <a:gd name="T24" fmla="*/ 338 w 673"/>
                  <a:gd name="T25" fmla="*/ 94 h 105"/>
                  <a:gd name="T26" fmla="*/ 335 w 673"/>
                  <a:gd name="T27" fmla="*/ 94 h 105"/>
                  <a:gd name="T28" fmla="*/ 616 w 673"/>
                  <a:gd name="T29" fmla="*/ 47 h 105"/>
                  <a:gd name="T30" fmla="*/ 617 w 673"/>
                  <a:gd name="T31" fmla="*/ 58 h 105"/>
                  <a:gd name="T32" fmla="*/ 470 w 673"/>
                  <a:gd name="T33" fmla="*/ 58 h 105"/>
                  <a:gd name="T34" fmla="*/ 470 w 673"/>
                  <a:gd name="T35" fmla="*/ 5 h 105"/>
                  <a:gd name="T36" fmla="*/ 477 w 673"/>
                  <a:gd name="T37" fmla="*/ 11 h 105"/>
                  <a:gd name="T38" fmla="*/ 197 w 673"/>
                  <a:gd name="T39" fmla="*/ 11 h 105"/>
                  <a:gd name="T40" fmla="*/ 204 w 673"/>
                  <a:gd name="T41" fmla="*/ 5 h 105"/>
                  <a:gd name="T42" fmla="*/ 204 w 673"/>
                  <a:gd name="T43" fmla="*/ 58 h 105"/>
                  <a:gd name="T44" fmla="*/ 57 w 673"/>
                  <a:gd name="T45" fmla="*/ 58 h 105"/>
                  <a:gd name="T46" fmla="*/ 58 w 673"/>
                  <a:gd name="T47" fmla="*/ 47 h 105"/>
                  <a:gd name="T48" fmla="*/ 338 w 673"/>
                  <a:gd name="T49"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3" h="105">
                    <a:moveTo>
                      <a:pt x="0" y="49"/>
                    </a:moveTo>
                    <a:lnTo>
                      <a:pt x="1" y="47"/>
                    </a:lnTo>
                    <a:lnTo>
                      <a:pt x="197" y="47"/>
                    </a:lnTo>
                    <a:lnTo>
                      <a:pt x="190" y="52"/>
                    </a:lnTo>
                    <a:lnTo>
                      <a:pt x="190" y="0"/>
                    </a:lnTo>
                    <a:lnTo>
                      <a:pt x="484" y="0"/>
                    </a:lnTo>
                    <a:lnTo>
                      <a:pt x="484" y="52"/>
                    </a:lnTo>
                    <a:lnTo>
                      <a:pt x="477" y="47"/>
                    </a:lnTo>
                    <a:lnTo>
                      <a:pt x="673" y="47"/>
                    </a:lnTo>
                    <a:lnTo>
                      <a:pt x="673" y="49"/>
                    </a:lnTo>
                    <a:lnTo>
                      <a:pt x="337" y="105"/>
                    </a:lnTo>
                    <a:lnTo>
                      <a:pt x="0" y="49"/>
                    </a:lnTo>
                    <a:close/>
                    <a:moveTo>
                      <a:pt x="338" y="94"/>
                    </a:moveTo>
                    <a:lnTo>
                      <a:pt x="335" y="94"/>
                    </a:lnTo>
                    <a:lnTo>
                      <a:pt x="616" y="47"/>
                    </a:lnTo>
                    <a:lnTo>
                      <a:pt x="617" y="58"/>
                    </a:lnTo>
                    <a:lnTo>
                      <a:pt x="470" y="58"/>
                    </a:lnTo>
                    <a:lnTo>
                      <a:pt x="470" y="5"/>
                    </a:lnTo>
                    <a:lnTo>
                      <a:pt x="477" y="11"/>
                    </a:lnTo>
                    <a:lnTo>
                      <a:pt x="197" y="11"/>
                    </a:lnTo>
                    <a:lnTo>
                      <a:pt x="204" y="5"/>
                    </a:lnTo>
                    <a:lnTo>
                      <a:pt x="204" y="58"/>
                    </a:lnTo>
                    <a:lnTo>
                      <a:pt x="57" y="58"/>
                    </a:lnTo>
                    <a:lnTo>
                      <a:pt x="58" y="47"/>
                    </a:lnTo>
                    <a:lnTo>
                      <a:pt x="338" y="9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7" name="Freeform 12">
                <a:extLst>
                  <a:ext uri="{FF2B5EF4-FFF2-40B4-BE49-F238E27FC236}">
                    <a16:creationId xmlns="" xmlns:a16="http://schemas.microsoft.com/office/drawing/2014/main" id="{31DBBF4D-12F0-406B-8305-9A97E80894B0}"/>
                  </a:ext>
                </a:extLst>
              </p:cNvPr>
              <p:cNvSpPr>
                <a:spLocks/>
              </p:cNvSpPr>
              <p:nvPr/>
            </p:nvSpPr>
            <p:spPr bwMode="auto">
              <a:xfrm>
                <a:off x="2293" y="1986"/>
                <a:ext cx="2800" cy="341"/>
              </a:xfrm>
              <a:custGeom>
                <a:avLst/>
                <a:gdLst>
                  <a:gd name="T0" fmla="*/ 0 w 12895"/>
                  <a:gd name="T1" fmla="*/ 370 h 2220"/>
                  <a:gd name="T2" fmla="*/ 370 w 12895"/>
                  <a:gd name="T3" fmla="*/ 0 h 2220"/>
                  <a:gd name="T4" fmla="*/ 12525 w 12895"/>
                  <a:gd name="T5" fmla="*/ 0 h 2220"/>
                  <a:gd name="T6" fmla="*/ 12895 w 12895"/>
                  <a:gd name="T7" fmla="*/ 370 h 2220"/>
                  <a:gd name="T8" fmla="*/ 12895 w 12895"/>
                  <a:gd name="T9" fmla="*/ 1850 h 2220"/>
                  <a:gd name="T10" fmla="*/ 12525 w 12895"/>
                  <a:gd name="T11" fmla="*/ 2220 h 2220"/>
                  <a:gd name="T12" fmla="*/ 370 w 12895"/>
                  <a:gd name="T13" fmla="*/ 2220 h 2220"/>
                  <a:gd name="T14" fmla="*/ 0 w 12895"/>
                  <a:gd name="T15" fmla="*/ 1850 h 2220"/>
                  <a:gd name="T16" fmla="*/ 0 w 12895"/>
                  <a:gd name="T17" fmla="*/ 370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95" h="2220">
                    <a:moveTo>
                      <a:pt x="0" y="370"/>
                    </a:moveTo>
                    <a:cubicBezTo>
                      <a:pt x="0" y="165"/>
                      <a:pt x="166" y="0"/>
                      <a:pt x="370" y="0"/>
                    </a:cubicBezTo>
                    <a:lnTo>
                      <a:pt x="12525" y="0"/>
                    </a:lnTo>
                    <a:cubicBezTo>
                      <a:pt x="12730" y="0"/>
                      <a:pt x="12895" y="165"/>
                      <a:pt x="12895" y="370"/>
                    </a:cubicBezTo>
                    <a:lnTo>
                      <a:pt x="12895" y="1850"/>
                    </a:lnTo>
                    <a:cubicBezTo>
                      <a:pt x="12895" y="2054"/>
                      <a:pt x="12730" y="2220"/>
                      <a:pt x="12525" y="2220"/>
                    </a:cubicBezTo>
                    <a:lnTo>
                      <a:pt x="370" y="2220"/>
                    </a:lnTo>
                    <a:cubicBezTo>
                      <a:pt x="166" y="2220"/>
                      <a:pt x="0" y="2054"/>
                      <a:pt x="0" y="1850"/>
                    </a:cubicBezTo>
                    <a:lnTo>
                      <a:pt x="0" y="370"/>
                    </a:lnTo>
                    <a:close/>
                  </a:path>
                </a:pathLst>
              </a:custGeom>
              <a:solidFill>
                <a:srgbClr val="CCC1D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8" name="Freeform 44">
                <a:extLst>
                  <a:ext uri="{FF2B5EF4-FFF2-40B4-BE49-F238E27FC236}">
                    <a16:creationId xmlns="" xmlns:a16="http://schemas.microsoft.com/office/drawing/2014/main" id="{C4B3C035-F3E9-4269-AC24-F8C91D9CECF0}"/>
                  </a:ext>
                </a:extLst>
              </p:cNvPr>
              <p:cNvSpPr>
                <a:spLocks noEditPoints="1"/>
              </p:cNvSpPr>
              <p:nvPr/>
            </p:nvSpPr>
            <p:spPr bwMode="auto">
              <a:xfrm>
                <a:off x="3736" y="1903"/>
                <a:ext cx="75" cy="88"/>
              </a:xfrm>
              <a:custGeom>
                <a:avLst/>
                <a:gdLst>
                  <a:gd name="T0" fmla="*/ 0 w 673"/>
                  <a:gd name="T1" fmla="*/ 49 h 105"/>
                  <a:gd name="T2" fmla="*/ 1 w 673"/>
                  <a:gd name="T3" fmla="*/ 47 h 105"/>
                  <a:gd name="T4" fmla="*/ 197 w 673"/>
                  <a:gd name="T5" fmla="*/ 47 h 105"/>
                  <a:gd name="T6" fmla="*/ 190 w 673"/>
                  <a:gd name="T7" fmla="*/ 52 h 105"/>
                  <a:gd name="T8" fmla="*/ 190 w 673"/>
                  <a:gd name="T9" fmla="*/ 0 h 105"/>
                  <a:gd name="T10" fmla="*/ 484 w 673"/>
                  <a:gd name="T11" fmla="*/ 0 h 105"/>
                  <a:gd name="T12" fmla="*/ 484 w 673"/>
                  <a:gd name="T13" fmla="*/ 52 h 105"/>
                  <a:gd name="T14" fmla="*/ 477 w 673"/>
                  <a:gd name="T15" fmla="*/ 47 h 105"/>
                  <a:gd name="T16" fmla="*/ 673 w 673"/>
                  <a:gd name="T17" fmla="*/ 47 h 105"/>
                  <a:gd name="T18" fmla="*/ 673 w 673"/>
                  <a:gd name="T19" fmla="*/ 49 h 105"/>
                  <a:gd name="T20" fmla="*/ 337 w 673"/>
                  <a:gd name="T21" fmla="*/ 105 h 105"/>
                  <a:gd name="T22" fmla="*/ 0 w 673"/>
                  <a:gd name="T23" fmla="*/ 49 h 105"/>
                  <a:gd name="T24" fmla="*/ 338 w 673"/>
                  <a:gd name="T25" fmla="*/ 94 h 105"/>
                  <a:gd name="T26" fmla="*/ 335 w 673"/>
                  <a:gd name="T27" fmla="*/ 94 h 105"/>
                  <a:gd name="T28" fmla="*/ 616 w 673"/>
                  <a:gd name="T29" fmla="*/ 47 h 105"/>
                  <a:gd name="T30" fmla="*/ 617 w 673"/>
                  <a:gd name="T31" fmla="*/ 58 h 105"/>
                  <a:gd name="T32" fmla="*/ 470 w 673"/>
                  <a:gd name="T33" fmla="*/ 58 h 105"/>
                  <a:gd name="T34" fmla="*/ 470 w 673"/>
                  <a:gd name="T35" fmla="*/ 5 h 105"/>
                  <a:gd name="T36" fmla="*/ 477 w 673"/>
                  <a:gd name="T37" fmla="*/ 11 h 105"/>
                  <a:gd name="T38" fmla="*/ 197 w 673"/>
                  <a:gd name="T39" fmla="*/ 11 h 105"/>
                  <a:gd name="T40" fmla="*/ 204 w 673"/>
                  <a:gd name="T41" fmla="*/ 5 h 105"/>
                  <a:gd name="T42" fmla="*/ 204 w 673"/>
                  <a:gd name="T43" fmla="*/ 58 h 105"/>
                  <a:gd name="T44" fmla="*/ 57 w 673"/>
                  <a:gd name="T45" fmla="*/ 58 h 105"/>
                  <a:gd name="T46" fmla="*/ 58 w 673"/>
                  <a:gd name="T47" fmla="*/ 47 h 105"/>
                  <a:gd name="T48" fmla="*/ 338 w 673"/>
                  <a:gd name="T49"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3" h="105">
                    <a:moveTo>
                      <a:pt x="0" y="49"/>
                    </a:moveTo>
                    <a:lnTo>
                      <a:pt x="1" y="47"/>
                    </a:lnTo>
                    <a:lnTo>
                      <a:pt x="197" y="47"/>
                    </a:lnTo>
                    <a:lnTo>
                      <a:pt x="190" y="52"/>
                    </a:lnTo>
                    <a:lnTo>
                      <a:pt x="190" y="0"/>
                    </a:lnTo>
                    <a:lnTo>
                      <a:pt x="484" y="0"/>
                    </a:lnTo>
                    <a:lnTo>
                      <a:pt x="484" y="52"/>
                    </a:lnTo>
                    <a:lnTo>
                      <a:pt x="477" y="47"/>
                    </a:lnTo>
                    <a:lnTo>
                      <a:pt x="673" y="47"/>
                    </a:lnTo>
                    <a:lnTo>
                      <a:pt x="673" y="49"/>
                    </a:lnTo>
                    <a:lnTo>
                      <a:pt x="337" y="105"/>
                    </a:lnTo>
                    <a:lnTo>
                      <a:pt x="0" y="49"/>
                    </a:lnTo>
                    <a:close/>
                    <a:moveTo>
                      <a:pt x="338" y="94"/>
                    </a:moveTo>
                    <a:lnTo>
                      <a:pt x="335" y="94"/>
                    </a:lnTo>
                    <a:lnTo>
                      <a:pt x="616" y="47"/>
                    </a:lnTo>
                    <a:lnTo>
                      <a:pt x="617" y="58"/>
                    </a:lnTo>
                    <a:lnTo>
                      <a:pt x="470" y="58"/>
                    </a:lnTo>
                    <a:lnTo>
                      <a:pt x="470" y="5"/>
                    </a:lnTo>
                    <a:lnTo>
                      <a:pt x="477" y="11"/>
                    </a:lnTo>
                    <a:lnTo>
                      <a:pt x="197" y="11"/>
                    </a:lnTo>
                    <a:lnTo>
                      <a:pt x="204" y="5"/>
                    </a:lnTo>
                    <a:lnTo>
                      <a:pt x="204" y="58"/>
                    </a:lnTo>
                    <a:lnTo>
                      <a:pt x="57" y="58"/>
                    </a:lnTo>
                    <a:lnTo>
                      <a:pt x="58" y="47"/>
                    </a:lnTo>
                    <a:lnTo>
                      <a:pt x="338" y="9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1" name="Freeform 44">
                <a:extLst>
                  <a:ext uri="{FF2B5EF4-FFF2-40B4-BE49-F238E27FC236}">
                    <a16:creationId xmlns="" xmlns:a16="http://schemas.microsoft.com/office/drawing/2014/main" id="{9CDCBD37-E4D1-4A53-BF26-948C13E51549}"/>
                  </a:ext>
                </a:extLst>
              </p:cNvPr>
              <p:cNvSpPr>
                <a:spLocks noEditPoints="1"/>
              </p:cNvSpPr>
              <p:nvPr/>
            </p:nvSpPr>
            <p:spPr bwMode="auto">
              <a:xfrm>
                <a:off x="3756" y="2300"/>
                <a:ext cx="75" cy="88"/>
              </a:xfrm>
              <a:custGeom>
                <a:avLst/>
                <a:gdLst>
                  <a:gd name="T0" fmla="*/ 0 w 673"/>
                  <a:gd name="T1" fmla="*/ 49 h 105"/>
                  <a:gd name="T2" fmla="*/ 1 w 673"/>
                  <a:gd name="T3" fmla="*/ 47 h 105"/>
                  <a:gd name="T4" fmla="*/ 197 w 673"/>
                  <a:gd name="T5" fmla="*/ 47 h 105"/>
                  <a:gd name="T6" fmla="*/ 190 w 673"/>
                  <a:gd name="T7" fmla="*/ 52 h 105"/>
                  <a:gd name="T8" fmla="*/ 190 w 673"/>
                  <a:gd name="T9" fmla="*/ 0 h 105"/>
                  <a:gd name="T10" fmla="*/ 484 w 673"/>
                  <a:gd name="T11" fmla="*/ 0 h 105"/>
                  <a:gd name="T12" fmla="*/ 484 w 673"/>
                  <a:gd name="T13" fmla="*/ 52 h 105"/>
                  <a:gd name="T14" fmla="*/ 477 w 673"/>
                  <a:gd name="T15" fmla="*/ 47 h 105"/>
                  <a:gd name="T16" fmla="*/ 673 w 673"/>
                  <a:gd name="T17" fmla="*/ 47 h 105"/>
                  <a:gd name="T18" fmla="*/ 673 w 673"/>
                  <a:gd name="T19" fmla="*/ 49 h 105"/>
                  <a:gd name="T20" fmla="*/ 337 w 673"/>
                  <a:gd name="T21" fmla="*/ 105 h 105"/>
                  <a:gd name="T22" fmla="*/ 0 w 673"/>
                  <a:gd name="T23" fmla="*/ 49 h 105"/>
                  <a:gd name="T24" fmla="*/ 338 w 673"/>
                  <a:gd name="T25" fmla="*/ 94 h 105"/>
                  <a:gd name="T26" fmla="*/ 335 w 673"/>
                  <a:gd name="T27" fmla="*/ 94 h 105"/>
                  <a:gd name="T28" fmla="*/ 616 w 673"/>
                  <a:gd name="T29" fmla="*/ 47 h 105"/>
                  <a:gd name="T30" fmla="*/ 617 w 673"/>
                  <a:gd name="T31" fmla="*/ 58 h 105"/>
                  <a:gd name="T32" fmla="*/ 470 w 673"/>
                  <a:gd name="T33" fmla="*/ 58 h 105"/>
                  <a:gd name="T34" fmla="*/ 470 w 673"/>
                  <a:gd name="T35" fmla="*/ 5 h 105"/>
                  <a:gd name="T36" fmla="*/ 477 w 673"/>
                  <a:gd name="T37" fmla="*/ 11 h 105"/>
                  <a:gd name="T38" fmla="*/ 197 w 673"/>
                  <a:gd name="T39" fmla="*/ 11 h 105"/>
                  <a:gd name="T40" fmla="*/ 204 w 673"/>
                  <a:gd name="T41" fmla="*/ 5 h 105"/>
                  <a:gd name="T42" fmla="*/ 204 w 673"/>
                  <a:gd name="T43" fmla="*/ 58 h 105"/>
                  <a:gd name="T44" fmla="*/ 57 w 673"/>
                  <a:gd name="T45" fmla="*/ 58 h 105"/>
                  <a:gd name="T46" fmla="*/ 58 w 673"/>
                  <a:gd name="T47" fmla="*/ 47 h 105"/>
                  <a:gd name="T48" fmla="*/ 338 w 673"/>
                  <a:gd name="T49"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3" h="105">
                    <a:moveTo>
                      <a:pt x="0" y="49"/>
                    </a:moveTo>
                    <a:lnTo>
                      <a:pt x="1" y="47"/>
                    </a:lnTo>
                    <a:lnTo>
                      <a:pt x="197" y="47"/>
                    </a:lnTo>
                    <a:lnTo>
                      <a:pt x="190" y="52"/>
                    </a:lnTo>
                    <a:lnTo>
                      <a:pt x="190" y="0"/>
                    </a:lnTo>
                    <a:lnTo>
                      <a:pt x="484" y="0"/>
                    </a:lnTo>
                    <a:lnTo>
                      <a:pt x="484" y="52"/>
                    </a:lnTo>
                    <a:lnTo>
                      <a:pt x="477" y="47"/>
                    </a:lnTo>
                    <a:lnTo>
                      <a:pt x="673" y="47"/>
                    </a:lnTo>
                    <a:lnTo>
                      <a:pt x="673" y="49"/>
                    </a:lnTo>
                    <a:lnTo>
                      <a:pt x="337" y="105"/>
                    </a:lnTo>
                    <a:lnTo>
                      <a:pt x="0" y="49"/>
                    </a:lnTo>
                    <a:close/>
                    <a:moveTo>
                      <a:pt x="338" y="94"/>
                    </a:moveTo>
                    <a:lnTo>
                      <a:pt x="335" y="94"/>
                    </a:lnTo>
                    <a:lnTo>
                      <a:pt x="616" y="47"/>
                    </a:lnTo>
                    <a:lnTo>
                      <a:pt x="617" y="58"/>
                    </a:lnTo>
                    <a:lnTo>
                      <a:pt x="470" y="58"/>
                    </a:lnTo>
                    <a:lnTo>
                      <a:pt x="470" y="5"/>
                    </a:lnTo>
                    <a:lnTo>
                      <a:pt x="477" y="11"/>
                    </a:lnTo>
                    <a:lnTo>
                      <a:pt x="197" y="11"/>
                    </a:lnTo>
                    <a:lnTo>
                      <a:pt x="204" y="5"/>
                    </a:lnTo>
                    <a:lnTo>
                      <a:pt x="204" y="58"/>
                    </a:lnTo>
                    <a:lnTo>
                      <a:pt x="57" y="58"/>
                    </a:lnTo>
                    <a:lnTo>
                      <a:pt x="58" y="47"/>
                    </a:lnTo>
                    <a:lnTo>
                      <a:pt x="338" y="9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6" name="Oval 207"/>
            <p:cNvSpPr>
              <a:spLocks noChangeArrowheads="1"/>
            </p:cNvSpPr>
            <p:nvPr/>
          </p:nvSpPr>
          <p:spPr bwMode="auto">
            <a:xfrm>
              <a:off x="3565" y="2780"/>
              <a:ext cx="898" cy="361"/>
            </a:xfrm>
            <a:prstGeom prst="ellipse">
              <a:avLst/>
            </a:pr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Rectangle 209"/>
            <p:cNvSpPr>
              <a:spLocks noChangeArrowheads="1"/>
            </p:cNvSpPr>
            <p:nvPr/>
          </p:nvSpPr>
          <p:spPr bwMode="auto">
            <a:xfrm>
              <a:off x="3741" y="2826"/>
              <a:ext cx="5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FFFFFF"/>
                  </a:solidFill>
                  <a:effectLst/>
                  <a:latin typeface="Comic Sans MS" pitchFamily="66" charset="0"/>
                  <a:cs typeface="Arial" pitchFamily="34" charset="0"/>
                </a:rPr>
                <a:t>PROGRAM</a:t>
              </a:r>
              <a:r>
                <a:rPr kumimoji="0" lang="en-US" sz="600" b="1" i="0" u="none" strike="noStrike" cap="none" normalizeH="0" baseline="0" dirty="0">
                  <a:ln>
                    <a:noFill/>
                  </a:ln>
                  <a:solidFill>
                    <a:srgbClr val="FFFFFF"/>
                  </a:solidFill>
                  <a:effectLst/>
                  <a:latin typeface="Comic Sans MS" pitchFamily="66" charset="0"/>
                  <a:cs typeface="Arial" pitchFamily="34" charset="0"/>
                </a:rPr>
                <a:t> PERBAIKAN SITEM ADMINITRASI KEARSIPAN</a:t>
              </a:r>
              <a:r>
                <a:rPr kumimoji="0" lang="id-ID" sz="600" b="1" i="0" u="none" strike="noStrike" cap="none" normalizeH="0" baseline="0" dirty="0">
                  <a:ln>
                    <a:noFill/>
                  </a:ln>
                  <a:solidFill>
                    <a:srgbClr val="FFFFFF"/>
                  </a:solidFill>
                  <a:effectLst/>
                  <a:latin typeface="Comic Sans MS" pitchFamily="66" charset="0"/>
                  <a:cs typeface="Arial" pitchFamily="34" charset="0"/>
                </a:rPr>
                <a:t> </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214"/>
            <p:cNvSpPr>
              <a:spLocks noChangeArrowheads="1"/>
            </p:cNvSpPr>
            <p:nvPr/>
          </p:nvSpPr>
          <p:spPr bwMode="auto">
            <a:xfrm>
              <a:off x="4128" y="2889"/>
              <a:ext cx="56"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FFFFFF"/>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14" name="Oval 215"/>
            <p:cNvSpPr>
              <a:spLocks noChangeArrowheads="1"/>
            </p:cNvSpPr>
            <p:nvPr/>
          </p:nvSpPr>
          <p:spPr bwMode="auto">
            <a:xfrm>
              <a:off x="4618" y="2809"/>
              <a:ext cx="893" cy="333"/>
            </a:xfrm>
            <a:prstGeom prst="ellipse">
              <a:avLst/>
            </a:pr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Rectangle 217"/>
            <p:cNvSpPr>
              <a:spLocks noChangeArrowheads="1"/>
            </p:cNvSpPr>
            <p:nvPr/>
          </p:nvSpPr>
          <p:spPr bwMode="auto">
            <a:xfrm>
              <a:off x="4782" y="2871"/>
              <a:ext cx="58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500" b="1" i="0" u="none" strike="noStrike" cap="none" normalizeH="0" baseline="0" dirty="0">
                  <a:ln>
                    <a:noFill/>
                  </a:ln>
                  <a:solidFill>
                    <a:srgbClr val="FFFFFF"/>
                  </a:solidFill>
                  <a:effectLst/>
                  <a:latin typeface="Comic Sans MS" pitchFamily="66" charset="0"/>
                  <a:cs typeface="Arial" pitchFamily="34" charset="0"/>
                </a:rPr>
                <a:t>PROGRAM</a:t>
              </a:r>
              <a:r>
                <a:rPr kumimoji="0" lang="en-US" sz="500" b="1" i="0" u="none" strike="noStrike" cap="none" normalizeH="0" baseline="0" dirty="0">
                  <a:ln>
                    <a:noFill/>
                  </a:ln>
                  <a:solidFill>
                    <a:srgbClr val="FFFFFF"/>
                  </a:solidFill>
                  <a:effectLst/>
                  <a:latin typeface="Comic Sans MS" pitchFamily="66" charset="0"/>
                  <a:cs typeface="Arial" pitchFamily="34" charset="0"/>
                </a:rPr>
                <a:t> PEMELIHARAAN BERKALA SARANA DAN PRASARANA KEARSIPAN</a:t>
              </a:r>
              <a:r>
                <a:rPr kumimoji="0" lang="id-ID" sz="500" b="1" i="0" u="none" strike="noStrike" cap="none" normalizeH="0" baseline="0" dirty="0">
                  <a:ln>
                    <a:noFill/>
                  </a:ln>
                  <a:solidFill>
                    <a:srgbClr val="FFFFFF"/>
                  </a:solidFill>
                  <a:effectLst/>
                  <a:latin typeface="Comic Sans MS" pitchFamily="66" charset="0"/>
                  <a:cs typeface="Arial" pitchFamily="34" charset="0"/>
                </a:rPr>
                <a:t> </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21" name="Rectangle 222"/>
            <p:cNvSpPr>
              <a:spLocks noChangeArrowheads="1"/>
            </p:cNvSpPr>
            <p:nvPr/>
          </p:nvSpPr>
          <p:spPr bwMode="auto">
            <a:xfrm>
              <a:off x="5334" y="2928"/>
              <a:ext cx="8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FFFFFF"/>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223"/>
            <p:cNvSpPr>
              <a:spLocks noChangeArrowheads="1"/>
            </p:cNvSpPr>
            <p:nvPr/>
          </p:nvSpPr>
          <p:spPr bwMode="auto">
            <a:xfrm>
              <a:off x="5382" y="2928"/>
              <a:ext cx="56"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FFFFFF"/>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3" name="Oval 224"/>
            <p:cNvSpPr>
              <a:spLocks noChangeArrowheads="1"/>
            </p:cNvSpPr>
            <p:nvPr/>
          </p:nvSpPr>
          <p:spPr bwMode="auto">
            <a:xfrm>
              <a:off x="5902" y="2802"/>
              <a:ext cx="753" cy="377"/>
            </a:xfrm>
            <a:prstGeom prst="ellipse">
              <a:avLst/>
            </a:pr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Rectangle 226"/>
            <p:cNvSpPr>
              <a:spLocks noChangeArrowheads="1"/>
            </p:cNvSpPr>
            <p:nvPr/>
          </p:nvSpPr>
          <p:spPr bwMode="auto">
            <a:xfrm>
              <a:off x="6037" y="2851"/>
              <a:ext cx="53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FFFFFF"/>
                  </a:solidFill>
                  <a:effectLst/>
                  <a:latin typeface="Comic Sans MS" pitchFamily="66" charset="0"/>
                  <a:cs typeface="Arial" pitchFamily="34" charset="0"/>
                </a:rPr>
                <a:t>PROGRAM </a:t>
              </a:r>
              <a:r>
                <a:rPr lang="en-US" sz="600" b="1" dirty="0">
                  <a:solidFill>
                    <a:srgbClr val="FFFFFF"/>
                  </a:solidFill>
                  <a:latin typeface="Comic Sans MS" pitchFamily="66" charset="0"/>
                  <a:cs typeface="Arial" pitchFamily="34" charset="0"/>
                </a:rPr>
                <a:t>PENINGKATAN KUALITAS PELAYANAN INFORMASI</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
          <p:nvSpPr>
            <p:cNvPr id="30" name="Rectangle 231"/>
            <p:cNvSpPr>
              <a:spLocks noChangeArrowheads="1"/>
            </p:cNvSpPr>
            <p:nvPr/>
          </p:nvSpPr>
          <p:spPr bwMode="auto">
            <a:xfrm>
              <a:off x="6510" y="2944"/>
              <a:ext cx="8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FFFFFF"/>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31" name="Rectangle 232"/>
            <p:cNvSpPr>
              <a:spLocks noChangeArrowheads="1"/>
            </p:cNvSpPr>
            <p:nvPr/>
          </p:nvSpPr>
          <p:spPr bwMode="auto">
            <a:xfrm>
              <a:off x="6558" y="2944"/>
              <a:ext cx="56"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FFFFFF"/>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21" name="Freeform 234"/>
            <p:cNvSpPr>
              <a:spLocks noEditPoints="1"/>
            </p:cNvSpPr>
            <p:nvPr/>
          </p:nvSpPr>
          <p:spPr bwMode="auto">
            <a:xfrm>
              <a:off x="5088" y="2152"/>
              <a:ext cx="229" cy="187"/>
            </a:xfrm>
            <a:custGeom>
              <a:avLst/>
              <a:gdLst>
                <a:gd name="T0" fmla="*/ 0 w 906"/>
                <a:gd name="T1" fmla="*/ 0 h 656"/>
                <a:gd name="T2" fmla="*/ 453 w 906"/>
                <a:gd name="T3" fmla="*/ 0 h 656"/>
                <a:gd name="T4" fmla="*/ 470 w 906"/>
                <a:gd name="T5" fmla="*/ 17 h 656"/>
                <a:gd name="T6" fmla="*/ 470 w 906"/>
                <a:gd name="T7" fmla="*/ 520 h 656"/>
                <a:gd name="T8" fmla="*/ 453 w 906"/>
                <a:gd name="T9" fmla="*/ 504 h 656"/>
                <a:gd name="T10" fmla="*/ 872 w 906"/>
                <a:gd name="T11" fmla="*/ 504 h 656"/>
                <a:gd name="T12" fmla="*/ 872 w 906"/>
                <a:gd name="T13" fmla="*/ 537 h 656"/>
                <a:gd name="T14" fmla="*/ 453 w 906"/>
                <a:gd name="T15" fmla="*/ 537 h 656"/>
                <a:gd name="T16" fmla="*/ 436 w 906"/>
                <a:gd name="T17" fmla="*/ 520 h 656"/>
                <a:gd name="T18" fmla="*/ 436 w 906"/>
                <a:gd name="T19" fmla="*/ 17 h 656"/>
                <a:gd name="T20" fmla="*/ 453 w 906"/>
                <a:gd name="T21" fmla="*/ 34 h 656"/>
                <a:gd name="T22" fmla="*/ 0 w 906"/>
                <a:gd name="T23" fmla="*/ 34 h 656"/>
                <a:gd name="T24" fmla="*/ 0 w 906"/>
                <a:gd name="T25" fmla="*/ 0 h 656"/>
                <a:gd name="T26" fmla="*/ 681 w 906"/>
                <a:gd name="T27" fmla="*/ 389 h 656"/>
                <a:gd name="T28" fmla="*/ 906 w 906"/>
                <a:gd name="T29" fmla="*/ 520 h 656"/>
                <a:gd name="T30" fmla="*/ 681 w 906"/>
                <a:gd name="T31" fmla="*/ 651 h 656"/>
                <a:gd name="T32" fmla="*/ 658 w 906"/>
                <a:gd name="T33" fmla="*/ 645 h 656"/>
                <a:gd name="T34" fmla="*/ 664 w 906"/>
                <a:gd name="T35" fmla="*/ 623 h 656"/>
                <a:gd name="T36" fmla="*/ 864 w 906"/>
                <a:gd name="T37" fmla="*/ 506 h 656"/>
                <a:gd name="T38" fmla="*/ 864 w 906"/>
                <a:gd name="T39" fmla="*/ 535 h 656"/>
                <a:gd name="T40" fmla="*/ 664 w 906"/>
                <a:gd name="T41" fmla="*/ 418 h 656"/>
                <a:gd name="T42" fmla="*/ 658 w 906"/>
                <a:gd name="T43" fmla="*/ 395 h 656"/>
                <a:gd name="T44" fmla="*/ 681 w 906"/>
                <a:gd name="T45" fmla="*/ 38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6" h="656">
                  <a:moveTo>
                    <a:pt x="0" y="0"/>
                  </a:moveTo>
                  <a:lnTo>
                    <a:pt x="453" y="0"/>
                  </a:lnTo>
                  <a:cubicBezTo>
                    <a:pt x="462" y="0"/>
                    <a:pt x="470" y="8"/>
                    <a:pt x="470" y="17"/>
                  </a:cubicBezTo>
                  <a:lnTo>
                    <a:pt x="470" y="520"/>
                  </a:lnTo>
                  <a:lnTo>
                    <a:pt x="453" y="504"/>
                  </a:lnTo>
                  <a:lnTo>
                    <a:pt x="872" y="504"/>
                  </a:lnTo>
                  <a:lnTo>
                    <a:pt x="872" y="537"/>
                  </a:lnTo>
                  <a:lnTo>
                    <a:pt x="453" y="537"/>
                  </a:lnTo>
                  <a:cubicBezTo>
                    <a:pt x="444" y="537"/>
                    <a:pt x="436" y="530"/>
                    <a:pt x="436" y="520"/>
                  </a:cubicBezTo>
                  <a:lnTo>
                    <a:pt x="436" y="17"/>
                  </a:lnTo>
                  <a:lnTo>
                    <a:pt x="453" y="34"/>
                  </a:lnTo>
                  <a:lnTo>
                    <a:pt x="0" y="34"/>
                  </a:lnTo>
                  <a:lnTo>
                    <a:pt x="0" y="0"/>
                  </a:lnTo>
                  <a:close/>
                  <a:moveTo>
                    <a:pt x="681" y="389"/>
                  </a:moveTo>
                  <a:lnTo>
                    <a:pt x="906" y="520"/>
                  </a:lnTo>
                  <a:lnTo>
                    <a:pt x="681" y="651"/>
                  </a:lnTo>
                  <a:cubicBezTo>
                    <a:pt x="673" y="656"/>
                    <a:pt x="663" y="653"/>
                    <a:pt x="658" y="645"/>
                  </a:cubicBezTo>
                  <a:cubicBezTo>
                    <a:pt x="653" y="637"/>
                    <a:pt x="656" y="627"/>
                    <a:pt x="664" y="623"/>
                  </a:cubicBezTo>
                  <a:lnTo>
                    <a:pt x="864" y="506"/>
                  </a:lnTo>
                  <a:lnTo>
                    <a:pt x="864" y="535"/>
                  </a:lnTo>
                  <a:lnTo>
                    <a:pt x="664" y="418"/>
                  </a:lnTo>
                  <a:cubicBezTo>
                    <a:pt x="656" y="413"/>
                    <a:pt x="653" y="403"/>
                    <a:pt x="658" y="395"/>
                  </a:cubicBezTo>
                  <a:cubicBezTo>
                    <a:pt x="663" y="387"/>
                    <a:pt x="673" y="385"/>
                    <a:pt x="681" y="38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23" name="Rectangle 235"/>
            <p:cNvSpPr>
              <a:spLocks noChangeArrowheads="1"/>
            </p:cNvSpPr>
            <p:nvPr/>
          </p:nvSpPr>
          <p:spPr bwMode="auto">
            <a:xfrm>
              <a:off x="2657" y="2644"/>
              <a:ext cx="3668" cy="4"/>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27" name="Freeform 236"/>
            <p:cNvSpPr>
              <a:spLocks noEditPoints="1"/>
            </p:cNvSpPr>
            <p:nvPr/>
          </p:nvSpPr>
          <p:spPr bwMode="auto">
            <a:xfrm>
              <a:off x="2625" y="2646"/>
              <a:ext cx="58" cy="147"/>
            </a:xfrm>
            <a:custGeom>
              <a:avLst/>
              <a:gdLst>
                <a:gd name="T0" fmla="*/ 304 w 543"/>
                <a:gd name="T1" fmla="*/ 0 h 1774"/>
                <a:gd name="T2" fmla="*/ 304 w 543"/>
                <a:gd name="T3" fmla="*/ 1707 h 1774"/>
                <a:gd name="T4" fmla="*/ 238 w 543"/>
                <a:gd name="T5" fmla="*/ 1707 h 1774"/>
                <a:gd name="T6" fmla="*/ 238 w 543"/>
                <a:gd name="T7" fmla="*/ 0 h 1774"/>
                <a:gd name="T8" fmla="*/ 304 w 543"/>
                <a:gd name="T9" fmla="*/ 0 h 1774"/>
                <a:gd name="T10" fmla="*/ 533 w 543"/>
                <a:gd name="T11" fmla="*/ 1324 h 1774"/>
                <a:gd name="T12" fmla="*/ 271 w 543"/>
                <a:gd name="T13" fmla="*/ 1774 h 1774"/>
                <a:gd name="T14" fmla="*/ 9 w 543"/>
                <a:gd name="T15" fmla="*/ 1324 h 1774"/>
                <a:gd name="T16" fmla="*/ 21 w 543"/>
                <a:gd name="T17" fmla="*/ 1279 h 1774"/>
                <a:gd name="T18" fmla="*/ 67 w 543"/>
                <a:gd name="T19" fmla="*/ 1291 h 1774"/>
                <a:gd name="T20" fmla="*/ 300 w 543"/>
                <a:gd name="T21" fmla="*/ 1691 h 1774"/>
                <a:gd name="T22" fmla="*/ 242 w 543"/>
                <a:gd name="T23" fmla="*/ 1691 h 1774"/>
                <a:gd name="T24" fmla="*/ 476 w 543"/>
                <a:gd name="T25" fmla="*/ 1291 h 1774"/>
                <a:gd name="T26" fmla="*/ 521 w 543"/>
                <a:gd name="T27" fmla="*/ 1279 h 1774"/>
                <a:gd name="T28" fmla="*/ 533 w 543"/>
                <a:gd name="T29" fmla="*/ 1324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1774">
                  <a:moveTo>
                    <a:pt x="304" y="0"/>
                  </a:moveTo>
                  <a:lnTo>
                    <a:pt x="304" y="1707"/>
                  </a:lnTo>
                  <a:lnTo>
                    <a:pt x="238" y="1707"/>
                  </a:lnTo>
                  <a:lnTo>
                    <a:pt x="238" y="0"/>
                  </a:lnTo>
                  <a:lnTo>
                    <a:pt x="304" y="0"/>
                  </a:lnTo>
                  <a:close/>
                  <a:moveTo>
                    <a:pt x="533" y="1324"/>
                  </a:moveTo>
                  <a:lnTo>
                    <a:pt x="271" y="1774"/>
                  </a:lnTo>
                  <a:lnTo>
                    <a:pt x="9" y="1324"/>
                  </a:lnTo>
                  <a:cubicBezTo>
                    <a:pt x="0" y="1308"/>
                    <a:pt x="5" y="1288"/>
                    <a:pt x="21" y="1279"/>
                  </a:cubicBezTo>
                  <a:cubicBezTo>
                    <a:pt x="37" y="1269"/>
                    <a:pt x="57" y="1275"/>
                    <a:pt x="67" y="1291"/>
                  </a:cubicBezTo>
                  <a:lnTo>
                    <a:pt x="300" y="1691"/>
                  </a:lnTo>
                  <a:lnTo>
                    <a:pt x="242" y="1691"/>
                  </a:lnTo>
                  <a:lnTo>
                    <a:pt x="476" y="1291"/>
                  </a:lnTo>
                  <a:cubicBezTo>
                    <a:pt x="485" y="1275"/>
                    <a:pt x="505" y="1269"/>
                    <a:pt x="521" y="1279"/>
                  </a:cubicBezTo>
                  <a:cubicBezTo>
                    <a:pt x="537" y="1288"/>
                    <a:pt x="543" y="1308"/>
                    <a:pt x="533" y="1324"/>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28" name="Freeform 237"/>
            <p:cNvSpPr>
              <a:spLocks noEditPoints="1"/>
            </p:cNvSpPr>
            <p:nvPr/>
          </p:nvSpPr>
          <p:spPr bwMode="auto">
            <a:xfrm>
              <a:off x="4005" y="2554"/>
              <a:ext cx="57" cy="217"/>
            </a:xfrm>
            <a:custGeom>
              <a:avLst/>
              <a:gdLst>
                <a:gd name="T0" fmla="*/ 152 w 271"/>
                <a:gd name="T1" fmla="*/ 0 h 887"/>
                <a:gd name="T2" fmla="*/ 152 w 271"/>
                <a:gd name="T3" fmla="*/ 854 h 887"/>
                <a:gd name="T4" fmla="*/ 119 w 271"/>
                <a:gd name="T5" fmla="*/ 854 h 887"/>
                <a:gd name="T6" fmla="*/ 119 w 271"/>
                <a:gd name="T7" fmla="*/ 0 h 887"/>
                <a:gd name="T8" fmla="*/ 152 w 271"/>
                <a:gd name="T9" fmla="*/ 0 h 887"/>
                <a:gd name="T10" fmla="*/ 267 w 271"/>
                <a:gd name="T11" fmla="*/ 663 h 887"/>
                <a:gd name="T12" fmla="*/ 135 w 271"/>
                <a:gd name="T13" fmla="*/ 887 h 887"/>
                <a:gd name="T14" fmla="*/ 4 w 271"/>
                <a:gd name="T15" fmla="*/ 663 h 887"/>
                <a:gd name="T16" fmla="*/ 10 w 271"/>
                <a:gd name="T17" fmla="*/ 640 h 887"/>
                <a:gd name="T18" fmla="*/ 33 w 271"/>
                <a:gd name="T19" fmla="*/ 646 h 887"/>
                <a:gd name="T20" fmla="*/ 150 w 271"/>
                <a:gd name="T21" fmla="*/ 846 h 887"/>
                <a:gd name="T22" fmla="*/ 121 w 271"/>
                <a:gd name="T23" fmla="*/ 846 h 887"/>
                <a:gd name="T24" fmla="*/ 238 w 271"/>
                <a:gd name="T25" fmla="*/ 646 h 887"/>
                <a:gd name="T26" fmla="*/ 261 w 271"/>
                <a:gd name="T27" fmla="*/ 640 h 887"/>
                <a:gd name="T28" fmla="*/ 267 w 271"/>
                <a:gd name="T29" fmla="*/ 663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887">
                  <a:moveTo>
                    <a:pt x="152" y="0"/>
                  </a:moveTo>
                  <a:lnTo>
                    <a:pt x="152" y="854"/>
                  </a:lnTo>
                  <a:lnTo>
                    <a:pt x="119" y="854"/>
                  </a:lnTo>
                  <a:lnTo>
                    <a:pt x="119" y="0"/>
                  </a:lnTo>
                  <a:lnTo>
                    <a:pt x="152" y="0"/>
                  </a:lnTo>
                  <a:close/>
                  <a:moveTo>
                    <a:pt x="267" y="663"/>
                  </a:moveTo>
                  <a:lnTo>
                    <a:pt x="135" y="887"/>
                  </a:lnTo>
                  <a:lnTo>
                    <a:pt x="4" y="663"/>
                  </a:lnTo>
                  <a:cubicBezTo>
                    <a:pt x="0" y="655"/>
                    <a:pt x="2" y="644"/>
                    <a:pt x="10" y="640"/>
                  </a:cubicBezTo>
                  <a:cubicBezTo>
                    <a:pt x="18" y="635"/>
                    <a:pt x="29" y="638"/>
                    <a:pt x="33" y="646"/>
                  </a:cubicBezTo>
                  <a:lnTo>
                    <a:pt x="150" y="846"/>
                  </a:lnTo>
                  <a:lnTo>
                    <a:pt x="121" y="846"/>
                  </a:lnTo>
                  <a:lnTo>
                    <a:pt x="238" y="646"/>
                  </a:lnTo>
                  <a:cubicBezTo>
                    <a:pt x="242" y="638"/>
                    <a:pt x="253" y="635"/>
                    <a:pt x="261" y="640"/>
                  </a:cubicBezTo>
                  <a:cubicBezTo>
                    <a:pt x="268" y="644"/>
                    <a:pt x="271" y="655"/>
                    <a:pt x="267" y="663"/>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5129" name="Freeform 238"/>
            <p:cNvSpPr>
              <a:spLocks noEditPoints="1"/>
            </p:cNvSpPr>
            <p:nvPr/>
          </p:nvSpPr>
          <p:spPr bwMode="auto">
            <a:xfrm>
              <a:off x="5138" y="2645"/>
              <a:ext cx="57" cy="148"/>
            </a:xfrm>
            <a:custGeom>
              <a:avLst/>
              <a:gdLst>
                <a:gd name="T0" fmla="*/ 153 w 272"/>
                <a:gd name="T1" fmla="*/ 0 h 887"/>
                <a:gd name="T2" fmla="*/ 153 w 272"/>
                <a:gd name="T3" fmla="*/ 853 h 887"/>
                <a:gd name="T4" fmla="*/ 119 w 272"/>
                <a:gd name="T5" fmla="*/ 853 h 887"/>
                <a:gd name="T6" fmla="*/ 119 w 272"/>
                <a:gd name="T7" fmla="*/ 0 h 887"/>
                <a:gd name="T8" fmla="*/ 153 w 272"/>
                <a:gd name="T9" fmla="*/ 0 h 887"/>
                <a:gd name="T10" fmla="*/ 267 w 272"/>
                <a:gd name="T11" fmla="*/ 662 h 887"/>
                <a:gd name="T12" fmla="*/ 136 w 272"/>
                <a:gd name="T13" fmla="*/ 887 h 887"/>
                <a:gd name="T14" fmla="*/ 5 w 272"/>
                <a:gd name="T15" fmla="*/ 662 h 887"/>
                <a:gd name="T16" fmla="*/ 11 w 272"/>
                <a:gd name="T17" fmla="*/ 639 h 887"/>
                <a:gd name="T18" fmla="*/ 34 w 272"/>
                <a:gd name="T19" fmla="*/ 645 h 887"/>
                <a:gd name="T20" fmla="*/ 151 w 272"/>
                <a:gd name="T21" fmla="*/ 845 h 887"/>
                <a:gd name="T22" fmla="*/ 122 w 272"/>
                <a:gd name="T23" fmla="*/ 845 h 887"/>
                <a:gd name="T24" fmla="*/ 238 w 272"/>
                <a:gd name="T25" fmla="*/ 645 h 887"/>
                <a:gd name="T26" fmla="*/ 261 w 272"/>
                <a:gd name="T27" fmla="*/ 639 h 887"/>
                <a:gd name="T28" fmla="*/ 267 w 272"/>
                <a:gd name="T29" fmla="*/ 66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887">
                  <a:moveTo>
                    <a:pt x="153" y="0"/>
                  </a:moveTo>
                  <a:lnTo>
                    <a:pt x="153" y="853"/>
                  </a:lnTo>
                  <a:lnTo>
                    <a:pt x="119" y="853"/>
                  </a:lnTo>
                  <a:lnTo>
                    <a:pt x="119" y="0"/>
                  </a:lnTo>
                  <a:lnTo>
                    <a:pt x="153" y="0"/>
                  </a:lnTo>
                  <a:close/>
                  <a:moveTo>
                    <a:pt x="267" y="662"/>
                  </a:moveTo>
                  <a:lnTo>
                    <a:pt x="136" y="887"/>
                  </a:lnTo>
                  <a:lnTo>
                    <a:pt x="5" y="662"/>
                  </a:lnTo>
                  <a:cubicBezTo>
                    <a:pt x="0" y="654"/>
                    <a:pt x="3" y="644"/>
                    <a:pt x="11" y="639"/>
                  </a:cubicBezTo>
                  <a:cubicBezTo>
                    <a:pt x="19" y="634"/>
                    <a:pt x="29" y="637"/>
                    <a:pt x="34" y="645"/>
                  </a:cubicBezTo>
                  <a:lnTo>
                    <a:pt x="151" y="845"/>
                  </a:lnTo>
                  <a:lnTo>
                    <a:pt x="122" y="845"/>
                  </a:lnTo>
                  <a:lnTo>
                    <a:pt x="238" y="645"/>
                  </a:lnTo>
                  <a:cubicBezTo>
                    <a:pt x="243" y="637"/>
                    <a:pt x="253" y="634"/>
                    <a:pt x="261" y="639"/>
                  </a:cubicBezTo>
                  <a:cubicBezTo>
                    <a:pt x="269" y="644"/>
                    <a:pt x="272" y="654"/>
                    <a:pt x="267" y="662"/>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30" name="Freeform 239"/>
            <p:cNvSpPr>
              <a:spLocks noEditPoints="1"/>
            </p:cNvSpPr>
            <p:nvPr/>
          </p:nvSpPr>
          <p:spPr bwMode="auto">
            <a:xfrm>
              <a:off x="6285" y="2649"/>
              <a:ext cx="57" cy="148"/>
            </a:xfrm>
            <a:custGeom>
              <a:avLst/>
              <a:gdLst>
                <a:gd name="T0" fmla="*/ 153 w 272"/>
                <a:gd name="T1" fmla="*/ 0 h 887"/>
                <a:gd name="T2" fmla="*/ 153 w 272"/>
                <a:gd name="T3" fmla="*/ 854 h 887"/>
                <a:gd name="T4" fmla="*/ 119 w 272"/>
                <a:gd name="T5" fmla="*/ 854 h 887"/>
                <a:gd name="T6" fmla="*/ 119 w 272"/>
                <a:gd name="T7" fmla="*/ 0 h 887"/>
                <a:gd name="T8" fmla="*/ 153 w 272"/>
                <a:gd name="T9" fmla="*/ 0 h 887"/>
                <a:gd name="T10" fmla="*/ 267 w 272"/>
                <a:gd name="T11" fmla="*/ 662 h 887"/>
                <a:gd name="T12" fmla="*/ 136 w 272"/>
                <a:gd name="T13" fmla="*/ 887 h 887"/>
                <a:gd name="T14" fmla="*/ 5 w 272"/>
                <a:gd name="T15" fmla="*/ 662 h 887"/>
                <a:gd name="T16" fmla="*/ 11 w 272"/>
                <a:gd name="T17" fmla="*/ 639 h 887"/>
                <a:gd name="T18" fmla="*/ 34 w 272"/>
                <a:gd name="T19" fmla="*/ 645 h 887"/>
                <a:gd name="T20" fmla="*/ 151 w 272"/>
                <a:gd name="T21" fmla="*/ 845 h 887"/>
                <a:gd name="T22" fmla="*/ 122 w 272"/>
                <a:gd name="T23" fmla="*/ 845 h 887"/>
                <a:gd name="T24" fmla="*/ 238 w 272"/>
                <a:gd name="T25" fmla="*/ 645 h 887"/>
                <a:gd name="T26" fmla="*/ 261 w 272"/>
                <a:gd name="T27" fmla="*/ 639 h 887"/>
                <a:gd name="T28" fmla="*/ 267 w 272"/>
                <a:gd name="T29" fmla="*/ 66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887">
                  <a:moveTo>
                    <a:pt x="153" y="0"/>
                  </a:moveTo>
                  <a:lnTo>
                    <a:pt x="153" y="854"/>
                  </a:lnTo>
                  <a:lnTo>
                    <a:pt x="119" y="854"/>
                  </a:lnTo>
                  <a:lnTo>
                    <a:pt x="119" y="0"/>
                  </a:lnTo>
                  <a:lnTo>
                    <a:pt x="153" y="0"/>
                  </a:lnTo>
                  <a:close/>
                  <a:moveTo>
                    <a:pt x="267" y="662"/>
                  </a:moveTo>
                  <a:lnTo>
                    <a:pt x="136" y="887"/>
                  </a:lnTo>
                  <a:lnTo>
                    <a:pt x="5" y="662"/>
                  </a:lnTo>
                  <a:cubicBezTo>
                    <a:pt x="0" y="654"/>
                    <a:pt x="3" y="644"/>
                    <a:pt x="11" y="639"/>
                  </a:cubicBezTo>
                  <a:cubicBezTo>
                    <a:pt x="19" y="635"/>
                    <a:pt x="29" y="637"/>
                    <a:pt x="34" y="645"/>
                  </a:cubicBezTo>
                  <a:lnTo>
                    <a:pt x="151" y="845"/>
                  </a:lnTo>
                  <a:lnTo>
                    <a:pt x="122" y="845"/>
                  </a:lnTo>
                  <a:lnTo>
                    <a:pt x="238" y="645"/>
                  </a:lnTo>
                  <a:cubicBezTo>
                    <a:pt x="243" y="637"/>
                    <a:pt x="253" y="635"/>
                    <a:pt x="261" y="639"/>
                  </a:cubicBezTo>
                  <a:cubicBezTo>
                    <a:pt x="269" y="644"/>
                    <a:pt x="272" y="654"/>
                    <a:pt x="267" y="662"/>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31" name="Freeform 240"/>
            <p:cNvSpPr>
              <a:spLocks/>
            </p:cNvSpPr>
            <p:nvPr/>
          </p:nvSpPr>
          <p:spPr bwMode="auto">
            <a:xfrm>
              <a:off x="2454" y="3320"/>
              <a:ext cx="631" cy="491"/>
            </a:xfrm>
            <a:custGeom>
              <a:avLst/>
              <a:gdLst>
                <a:gd name="T0" fmla="*/ 0 w 5987"/>
                <a:gd name="T1" fmla="*/ 987 h 5920"/>
                <a:gd name="T2" fmla="*/ 987 w 5987"/>
                <a:gd name="T3" fmla="*/ 0 h 5920"/>
                <a:gd name="T4" fmla="*/ 5000 w 5987"/>
                <a:gd name="T5" fmla="*/ 0 h 5920"/>
                <a:gd name="T6" fmla="*/ 5987 w 5987"/>
                <a:gd name="T7" fmla="*/ 987 h 5920"/>
                <a:gd name="T8" fmla="*/ 5987 w 5987"/>
                <a:gd name="T9" fmla="*/ 4934 h 5920"/>
                <a:gd name="T10" fmla="*/ 5000 w 5987"/>
                <a:gd name="T11" fmla="*/ 5920 h 5920"/>
                <a:gd name="T12" fmla="*/ 987 w 5987"/>
                <a:gd name="T13" fmla="*/ 5920 h 5920"/>
                <a:gd name="T14" fmla="*/ 0 w 5987"/>
                <a:gd name="T15" fmla="*/ 4934 h 5920"/>
                <a:gd name="T16" fmla="*/ 0 w 5987"/>
                <a:gd name="T17" fmla="*/ 987 h 5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87" h="5920">
                  <a:moveTo>
                    <a:pt x="0" y="987"/>
                  </a:moveTo>
                  <a:cubicBezTo>
                    <a:pt x="0" y="442"/>
                    <a:pt x="442" y="0"/>
                    <a:pt x="987" y="0"/>
                  </a:cubicBezTo>
                  <a:lnTo>
                    <a:pt x="5000" y="0"/>
                  </a:lnTo>
                  <a:cubicBezTo>
                    <a:pt x="5545" y="0"/>
                    <a:pt x="5987" y="442"/>
                    <a:pt x="5987" y="987"/>
                  </a:cubicBezTo>
                  <a:lnTo>
                    <a:pt x="5987" y="4934"/>
                  </a:lnTo>
                  <a:cubicBezTo>
                    <a:pt x="5987" y="5479"/>
                    <a:pt x="5545" y="5920"/>
                    <a:pt x="5000" y="5920"/>
                  </a:cubicBezTo>
                  <a:lnTo>
                    <a:pt x="987" y="5920"/>
                  </a:lnTo>
                  <a:cubicBezTo>
                    <a:pt x="442" y="5920"/>
                    <a:pt x="0" y="5479"/>
                    <a:pt x="0" y="4934"/>
                  </a:cubicBezTo>
                  <a:lnTo>
                    <a:pt x="0" y="987"/>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32" name="Freeform 241"/>
            <p:cNvSpPr>
              <a:spLocks noEditPoints="1"/>
            </p:cNvSpPr>
            <p:nvPr/>
          </p:nvSpPr>
          <p:spPr bwMode="auto">
            <a:xfrm>
              <a:off x="2447" y="3314"/>
              <a:ext cx="645" cy="503"/>
            </a:xfrm>
            <a:custGeom>
              <a:avLst/>
              <a:gdLst>
                <a:gd name="T0" fmla="*/ 2 w 645"/>
                <a:gd name="T1" fmla="*/ 70 h 503"/>
                <a:gd name="T2" fmla="*/ 13 w 645"/>
                <a:gd name="T3" fmla="*/ 46 h 503"/>
                <a:gd name="T4" fmla="*/ 32 w 645"/>
                <a:gd name="T5" fmla="*/ 26 h 503"/>
                <a:gd name="T6" fmla="*/ 57 w 645"/>
                <a:gd name="T7" fmla="*/ 11 h 503"/>
                <a:gd name="T8" fmla="*/ 88 w 645"/>
                <a:gd name="T9" fmla="*/ 2 h 503"/>
                <a:gd name="T10" fmla="*/ 534 w 645"/>
                <a:gd name="T11" fmla="*/ 0 h 503"/>
                <a:gd name="T12" fmla="*/ 566 w 645"/>
                <a:gd name="T13" fmla="*/ 4 h 503"/>
                <a:gd name="T14" fmla="*/ 596 w 645"/>
                <a:gd name="T15" fmla="*/ 15 h 503"/>
                <a:gd name="T16" fmla="*/ 619 w 645"/>
                <a:gd name="T17" fmla="*/ 32 h 503"/>
                <a:gd name="T18" fmla="*/ 636 w 645"/>
                <a:gd name="T19" fmla="*/ 54 h 503"/>
                <a:gd name="T20" fmla="*/ 644 w 645"/>
                <a:gd name="T21" fmla="*/ 79 h 503"/>
                <a:gd name="T22" fmla="*/ 644 w 645"/>
                <a:gd name="T23" fmla="*/ 424 h 503"/>
                <a:gd name="T24" fmla="*/ 636 w 645"/>
                <a:gd name="T25" fmla="*/ 449 h 503"/>
                <a:gd name="T26" fmla="*/ 620 w 645"/>
                <a:gd name="T27" fmla="*/ 471 h 503"/>
                <a:gd name="T28" fmla="*/ 596 w 645"/>
                <a:gd name="T29" fmla="*/ 488 h 503"/>
                <a:gd name="T30" fmla="*/ 567 w 645"/>
                <a:gd name="T31" fmla="*/ 499 h 503"/>
                <a:gd name="T32" fmla="*/ 534 w 645"/>
                <a:gd name="T33" fmla="*/ 503 h 503"/>
                <a:gd name="T34" fmla="*/ 89 w 645"/>
                <a:gd name="T35" fmla="*/ 501 h 503"/>
                <a:gd name="T36" fmla="*/ 58 w 645"/>
                <a:gd name="T37" fmla="*/ 493 h 503"/>
                <a:gd name="T38" fmla="*/ 32 w 645"/>
                <a:gd name="T39" fmla="*/ 478 h 503"/>
                <a:gd name="T40" fmla="*/ 13 w 645"/>
                <a:gd name="T41" fmla="*/ 457 h 503"/>
                <a:gd name="T42" fmla="*/ 2 w 645"/>
                <a:gd name="T43" fmla="*/ 433 h 503"/>
                <a:gd name="T44" fmla="*/ 0 w 645"/>
                <a:gd name="T45" fmla="*/ 88 h 503"/>
                <a:gd name="T46" fmla="*/ 15 w 645"/>
                <a:gd name="T47" fmla="*/ 431 h 503"/>
                <a:gd name="T48" fmla="*/ 25 w 645"/>
                <a:gd name="T49" fmla="*/ 452 h 503"/>
                <a:gd name="T50" fmla="*/ 42 w 645"/>
                <a:gd name="T51" fmla="*/ 469 h 503"/>
                <a:gd name="T52" fmla="*/ 64 w 645"/>
                <a:gd name="T53" fmla="*/ 482 h 503"/>
                <a:gd name="T54" fmla="*/ 91 w 645"/>
                <a:gd name="T55" fmla="*/ 490 h 503"/>
                <a:gd name="T56" fmla="*/ 533 w 645"/>
                <a:gd name="T57" fmla="*/ 492 h 503"/>
                <a:gd name="T58" fmla="*/ 562 w 645"/>
                <a:gd name="T59" fmla="*/ 488 h 503"/>
                <a:gd name="T60" fmla="*/ 588 w 645"/>
                <a:gd name="T61" fmla="*/ 479 h 503"/>
                <a:gd name="T62" fmla="*/ 608 w 645"/>
                <a:gd name="T63" fmla="*/ 464 h 503"/>
                <a:gd name="T64" fmla="*/ 623 w 645"/>
                <a:gd name="T65" fmla="*/ 445 h 503"/>
                <a:gd name="T66" fmla="*/ 630 w 645"/>
                <a:gd name="T67" fmla="*/ 424 h 503"/>
                <a:gd name="T68" fmla="*/ 630 w 645"/>
                <a:gd name="T69" fmla="*/ 80 h 503"/>
                <a:gd name="T70" fmla="*/ 623 w 645"/>
                <a:gd name="T71" fmla="*/ 58 h 503"/>
                <a:gd name="T72" fmla="*/ 609 w 645"/>
                <a:gd name="T73" fmla="*/ 39 h 503"/>
                <a:gd name="T74" fmla="*/ 588 w 645"/>
                <a:gd name="T75" fmla="*/ 25 h 503"/>
                <a:gd name="T76" fmla="*/ 563 w 645"/>
                <a:gd name="T77" fmla="*/ 15 h 503"/>
                <a:gd name="T78" fmla="*/ 534 w 645"/>
                <a:gd name="T79" fmla="*/ 11 h 503"/>
                <a:gd name="T80" fmla="*/ 91 w 645"/>
                <a:gd name="T81" fmla="*/ 13 h 503"/>
                <a:gd name="T82" fmla="*/ 65 w 645"/>
                <a:gd name="T83" fmla="*/ 20 h 503"/>
                <a:gd name="T84" fmla="*/ 42 w 645"/>
                <a:gd name="T85" fmla="*/ 34 h 503"/>
                <a:gd name="T86" fmla="*/ 25 w 645"/>
                <a:gd name="T87" fmla="*/ 51 h 503"/>
                <a:gd name="T88" fmla="*/ 16 w 645"/>
                <a:gd name="T89" fmla="*/ 72 h 503"/>
                <a:gd name="T90" fmla="*/ 14 w 645"/>
                <a:gd name="T91" fmla="*/ 4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5" h="503">
                  <a:moveTo>
                    <a:pt x="0" y="88"/>
                  </a:moveTo>
                  <a:lnTo>
                    <a:pt x="0" y="79"/>
                  </a:lnTo>
                  <a:lnTo>
                    <a:pt x="2" y="70"/>
                  </a:lnTo>
                  <a:lnTo>
                    <a:pt x="4" y="62"/>
                  </a:lnTo>
                  <a:lnTo>
                    <a:pt x="8" y="54"/>
                  </a:lnTo>
                  <a:lnTo>
                    <a:pt x="13" y="46"/>
                  </a:lnTo>
                  <a:lnTo>
                    <a:pt x="18" y="39"/>
                  </a:lnTo>
                  <a:lnTo>
                    <a:pt x="25" y="32"/>
                  </a:lnTo>
                  <a:lnTo>
                    <a:pt x="32" y="26"/>
                  </a:lnTo>
                  <a:lnTo>
                    <a:pt x="40" y="21"/>
                  </a:lnTo>
                  <a:lnTo>
                    <a:pt x="48" y="15"/>
                  </a:lnTo>
                  <a:lnTo>
                    <a:pt x="57" y="11"/>
                  </a:lnTo>
                  <a:lnTo>
                    <a:pt x="67" y="7"/>
                  </a:lnTo>
                  <a:lnTo>
                    <a:pt x="77" y="4"/>
                  </a:lnTo>
                  <a:lnTo>
                    <a:pt x="88" y="2"/>
                  </a:lnTo>
                  <a:lnTo>
                    <a:pt x="99" y="1"/>
                  </a:lnTo>
                  <a:lnTo>
                    <a:pt x="110" y="0"/>
                  </a:lnTo>
                  <a:lnTo>
                    <a:pt x="534" y="0"/>
                  </a:lnTo>
                  <a:lnTo>
                    <a:pt x="545" y="1"/>
                  </a:lnTo>
                  <a:lnTo>
                    <a:pt x="556" y="2"/>
                  </a:lnTo>
                  <a:lnTo>
                    <a:pt x="566" y="4"/>
                  </a:lnTo>
                  <a:lnTo>
                    <a:pt x="577" y="7"/>
                  </a:lnTo>
                  <a:lnTo>
                    <a:pt x="586" y="11"/>
                  </a:lnTo>
                  <a:lnTo>
                    <a:pt x="596" y="15"/>
                  </a:lnTo>
                  <a:lnTo>
                    <a:pt x="604" y="20"/>
                  </a:lnTo>
                  <a:lnTo>
                    <a:pt x="612" y="26"/>
                  </a:lnTo>
                  <a:lnTo>
                    <a:pt x="619" y="32"/>
                  </a:lnTo>
                  <a:lnTo>
                    <a:pt x="626" y="39"/>
                  </a:lnTo>
                  <a:lnTo>
                    <a:pt x="631" y="46"/>
                  </a:lnTo>
                  <a:lnTo>
                    <a:pt x="636" y="54"/>
                  </a:lnTo>
                  <a:lnTo>
                    <a:pt x="640" y="62"/>
                  </a:lnTo>
                  <a:lnTo>
                    <a:pt x="642" y="70"/>
                  </a:lnTo>
                  <a:lnTo>
                    <a:pt x="644" y="79"/>
                  </a:lnTo>
                  <a:lnTo>
                    <a:pt x="645" y="88"/>
                  </a:lnTo>
                  <a:lnTo>
                    <a:pt x="645" y="415"/>
                  </a:lnTo>
                  <a:lnTo>
                    <a:pt x="644" y="424"/>
                  </a:lnTo>
                  <a:lnTo>
                    <a:pt x="643" y="433"/>
                  </a:lnTo>
                  <a:lnTo>
                    <a:pt x="640" y="441"/>
                  </a:lnTo>
                  <a:lnTo>
                    <a:pt x="636" y="449"/>
                  </a:lnTo>
                  <a:lnTo>
                    <a:pt x="631" y="457"/>
                  </a:lnTo>
                  <a:lnTo>
                    <a:pt x="626" y="464"/>
                  </a:lnTo>
                  <a:lnTo>
                    <a:pt x="620" y="471"/>
                  </a:lnTo>
                  <a:lnTo>
                    <a:pt x="612" y="477"/>
                  </a:lnTo>
                  <a:lnTo>
                    <a:pt x="605" y="483"/>
                  </a:lnTo>
                  <a:lnTo>
                    <a:pt x="596" y="488"/>
                  </a:lnTo>
                  <a:lnTo>
                    <a:pt x="587" y="492"/>
                  </a:lnTo>
                  <a:lnTo>
                    <a:pt x="577" y="496"/>
                  </a:lnTo>
                  <a:lnTo>
                    <a:pt x="567" y="499"/>
                  </a:lnTo>
                  <a:lnTo>
                    <a:pt x="556" y="501"/>
                  </a:lnTo>
                  <a:lnTo>
                    <a:pt x="545" y="502"/>
                  </a:lnTo>
                  <a:lnTo>
                    <a:pt x="534" y="503"/>
                  </a:lnTo>
                  <a:lnTo>
                    <a:pt x="111" y="503"/>
                  </a:lnTo>
                  <a:lnTo>
                    <a:pt x="100" y="502"/>
                  </a:lnTo>
                  <a:lnTo>
                    <a:pt x="89" y="501"/>
                  </a:lnTo>
                  <a:lnTo>
                    <a:pt x="78" y="499"/>
                  </a:lnTo>
                  <a:lnTo>
                    <a:pt x="68" y="496"/>
                  </a:lnTo>
                  <a:lnTo>
                    <a:pt x="58" y="493"/>
                  </a:lnTo>
                  <a:lnTo>
                    <a:pt x="49" y="488"/>
                  </a:lnTo>
                  <a:lnTo>
                    <a:pt x="40" y="483"/>
                  </a:lnTo>
                  <a:lnTo>
                    <a:pt x="32" y="478"/>
                  </a:lnTo>
                  <a:lnTo>
                    <a:pt x="25" y="471"/>
                  </a:lnTo>
                  <a:lnTo>
                    <a:pt x="19" y="465"/>
                  </a:lnTo>
                  <a:lnTo>
                    <a:pt x="13" y="457"/>
                  </a:lnTo>
                  <a:lnTo>
                    <a:pt x="8" y="450"/>
                  </a:lnTo>
                  <a:lnTo>
                    <a:pt x="5" y="442"/>
                  </a:lnTo>
                  <a:lnTo>
                    <a:pt x="2" y="433"/>
                  </a:lnTo>
                  <a:lnTo>
                    <a:pt x="0" y="425"/>
                  </a:lnTo>
                  <a:lnTo>
                    <a:pt x="0" y="416"/>
                  </a:lnTo>
                  <a:lnTo>
                    <a:pt x="0" y="88"/>
                  </a:lnTo>
                  <a:close/>
                  <a:moveTo>
                    <a:pt x="14" y="415"/>
                  </a:moveTo>
                  <a:lnTo>
                    <a:pt x="14" y="423"/>
                  </a:lnTo>
                  <a:lnTo>
                    <a:pt x="15" y="431"/>
                  </a:lnTo>
                  <a:lnTo>
                    <a:pt x="18" y="438"/>
                  </a:lnTo>
                  <a:lnTo>
                    <a:pt x="21" y="445"/>
                  </a:lnTo>
                  <a:lnTo>
                    <a:pt x="25" y="452"/>
                  </a:lnTo>
                  <a:lnTo>
                    <a:pt x="30" y="458"/>
                  </a:lnTo>
                  <a:lnTo>
                    <a:pt x="35" y="464"/>
                  </a:lnTo>
                  <a:lnTo>
                    <a:pt x="42" y="469"/>
                  </a:lnTo>
                  <a:lnTo>
                    <a:pt x="49" y="474"/>
                  </a:lnTo>
                  <a:lnTo>
                    <a:pt x="56" y="479"/>
                  </a:lnTo>
                  <a:lnTo>
                    <a:pt x="64" y="482"/>
                  </a:lnTo>
                  <a:lnTo>
                    <a:pt x="73" y="486"/>
                  </a:lnTo>
                  <a:lnTo>
                    <a:pt x="81" y="488"/>
                  </a:lnTo>
                  <a:lnTo>
                    <a:pt x="91" y="490"/>
                  </a:lnTo>
                  <a:lnTo>
                    <a:pt x="100" y="491"/>
                  </a:lnTo>
                  <a:lnTo>
                    <a:pt x="111" y="492"/>
                  </a:lnTo>
                  <a:lnTo>
                    <a:pt x="533" y="492"/>
                  </a:lnTo>
                  <a:lnTo>
                    <a:pt x="543" y="492"/>
                  </a:lnTo>
                  <a:lnTo>
                    <a:pt x="553" y="490"/>
                  </a:lnTo>
                  <a:lnTo>
                    <a:pt x="562" y="488"/>
                  </a:lnTo>
                  <a:lnTo>
                    <a:pt x="571" y="486"/>
                  </a:lnTo>
                  <a:lnTo>
                    <a:pt x="580" y="483"/>
                  </a:lnTo>
                  <a:lnTo>
                    <a:pt x="588" y="479"/>
                  </a:lnTo>
                  <a:lnTo>
                    <a:pt x="595" y="475"/>
                  </a:lnTo>
                  <a:lnTo>
                    <a:pt x="602" y="470"/>
                  </a:lnTo>
                  <a:lnTo>
                    <a:pt x="608" y="464"/>
                  </a:lnTo>
                  <a:lnTo>
                    <a:pt x="614" y="458"/>
                  </a:lnTo>
                  <a:lnTo>
                    <a:pt x="619" y="452"/>
                  </a:lnTo>
                  <a:lnTo>
                    <a:pt x="623" y="445"/>
                  </a:lnTo>
                  <a:lnTo>
                    <a:pt x="626" y="438"/>
                  </a:lnTo>
                  <a:lnTo>
                    <a:pt x="629" y="431"/>
                  </a:lnTo>
                  <a:lnTo>
                    <a:pt x="630" y="424"/>
                  </a:lnTo>
                  <a:lnTo>
                    <a:pt x="631" y="415"/>
                  </a:lnTo>
                  <a:lnTo>
                    <a:pt x="631" y="88"/>
                  </a:lnTo>
                  <a:lnTo>
                    <a:pt x="630" y="80"/>
                  </a:lnTo>
                  <a:lnTo>
                    <a:pt x="629" y="73"/>
                  </a:lnTo>
                  <a:lnTo>
                    <a:pt x="626" y="65"/>
                  </a:lnTo>
                  <a:lnTo>
                    <a:pt x="623" y="58"/>
                  </a:lnTo>
                  <a:lnTo>
                    <a:pt x="619" y="52"/>
                  </a:lnTo>
                  <a:lnTo>
                    <a:pt x="614" y="45"/>
                  </a:lnTo>
                  <a:lnTo>
                    <a:pt x="609" y="39"/>
                  </a:lnTo>
                  <a:lnTo>
                    <a:pt x="602" y="34"/>
                  </a:lnTo>
                  <a:lnTo>
                    <a:pt x="596" y="29"/>
                  </a:lnTo>
                  <a:lnTo>
                    <a:pt x="588" y="25"/>
                  </a:lnTo>
                  <a:lnTo>
                    <a:pt x="580" y="21"/>
                  </a:lnTo>
                  <a:lnTo>
                    <a:pt x="572" y="18"/>
                  </a:lnTo>
                  <a:lnTo>
                    <a:pt x="563" y="15"/>
                  </a:lnTo>
                  <a:lnTo>
                    <a:pt x="554" y="13"/>
                  </a:lnTo>
                  <a:lnTo>
                    <a:pt x="544" y="12"/>
                  </a:lnTo>
                  <a:lnTo>
                    <a:pt x="534" y="11"/>
                  </a:lnTo>
                  <a:lnTo>
                    <a:pt x="111" y="11"/>
                  </a:lnTo>
                  <a:lnTo>
                    <a:pt x="101" y="12"/>
                  </a:lnTo>
                  <a:lnTo>
                    <a:pt x="91" y="13"/>
                  </a:lnTo>
                  <a:lnTo>
                    <a:pt x="82" y="15"/>
                  </a:lnTo>
                  <a:lnTo>
                    <a:pt x="73" y="17"/>
                  </a:lnTo>
                  <a:lnTo>
                    <a:pt x="65" y="20"/>
                  </a:lnTo>
                  <a:lnTo>
                    <a:pt x="57" y="24"/>
                  </a:lnTo>
                  <a:lnTo>
                    <a:pt x="49" y="29"/>
                  </a:lnTo>
                  <a:lnTo>
                    <a:pt x="42" y="34"/>
                  </a:lnTo>
                  <a:lnTo>
                    <a:pt x="36" y="39"/>
                  </a:lnTo>
                  <a:lnTo>
                    <a:pt x="30" y="45"/>
                  </a:lnTo>
                  <a:lnTo>
                    <a:pt x="25" y="51"/>
                  </a:lnTo>
                  <a:lnTo>
                    <a:pt x="21" y="58"/>
                  </a:lnTo>
                  <a:lnTo>
                    <a:pt x="18" y="65"/>
                  </a:lnTo>
                  <a:lnTo>
                    <a:pt x="16" y="72"/>
                  </a:lnTo>
                  <a:lnTo>
                    <a:pt x="14" y="80"/>
                  </a:lnTo>
                  <a:lnTo>
                    <a:pt x="14" y="88"/>
                  </a:lnTo>
                  <a:lnTo>
                    <a:pt x="14" y="41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33" name="Rectangle 242"/>
            <p:cNvSpPr>
              <a:spLocks noChangeArrowheads="1"/>
            </p:cNvSpPr>
            <p:nvPr/>
          </p:nvSpPr>
          <p:spPr bwMode="auto">
            <a:xfrm>
              <a:off x="2542" y="3368"/>
              <a:ext cx="52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Penduplikatan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34" name="Rectangle 243"/>
            <p:cNvSpPr>
              <a:spLocks noChangeArrowheads="1"/>
            </p:cNvSpPr>
            <p:nvPr/>
          </p:nvSpPr>
          <p:spPr bwMode="auto">
            <a:xfrm>
              <a:off x="2542" y="3449"/>
              <a:ext cx="35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dokumen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35" name="Rectangle 244"/>
            <p:cNvSpPr>
              <a:spLocks noChangeArrowheads="1"/>
            </p:cNvSpPr>
            <p:nvPr/>
          </p:nvSpPr>
          <p:spPr bwMode="auto">
            <a:xfrm>
              <a:off x="2542" y="3529"/>
              <a:ext cx="537"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/arsip daerah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36" name="Rectangle 245"/>
            <p:cNvSpPr>
              <a:spLocks noChangeArrowheads="1"/>
            </p:cNvSpPr>
            <p:nvPr/>
          </p:nvSpPr>
          <p:spPr bwMode="auto">
            <a:xfrm>
              <a:off x="2542" y="3609"/>
              <a:ext cx="521"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dalam bentuk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37" name="Rectangle 246"/>
            <p:cNvSpPr>
              <a:spLocks noChangeArrowheads="1"/>
            </p:cNvSpPr>
            <p:nvPr/>
          </p:nvSpPr>
          <p:spPr bwMode="auto">
            <a:xfrm>
              <a:off x="2542" y="3688"/>
              <a:ext cx="427"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informatika</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38" name="Rectangle 247"/>
            <p:cNvSpPr>
              <a:spLocks noChangeArrowheads="1"/>
            </p:cNvSpPr>
            <p:nvPr/>
          </p:nvSpPr>
          <p:spPr bwMode="auto">
            <a:xfrm>
              <a:off x="2890" y="3687"/>
              <a:ext cx="54"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0"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39" name="Freeform 248"/>
            <p:cNvSpPr>
              <a:spLocks noEditPoints="1"/>
            </p:cNvSpPr>
            <p:nvPr/>
          </p:nvSpPr>
          <p:spPr bwMode="auto">
            <a:xfrm>
              <a:off x="2621" y="3219"/>
              <a:ext cx="58" cy="95"/>
            </a:xfrm>
            <a:custGeom>
              <a:avLst/>
              <a:gdLst>
                <a:gd name="T0" fmla="*/ 305 w 543"/>
                <a:gd name="T1" fmla="*/ 0 h 1137"/>
                <a:gd name="T2" fmla="*/ 305 w 543"/>
                <a:gd name="T3" fmla="*/ 1071 h 1137"/>
                <a:gd name="T4" fmla="*/ 238 w 543"/>
                <a:gd name="T5" fmla="*/ 1071 h 1137"/>
                <a:gd name="T6" fmla="*/ 238 w 543"/>
                <a:gd name="T7" fmla="*/ 0 h 1137"/>
                <a:gd name="T8" fmla="*/ 305 w 543"/>
                <a:gd name="T9" fmla="*/ 0 h 1137"/>
                <a:gd name="T10" fmla="*/ 534 w 543"/>
                <a:gd name="T11" fmla="*/ 688 h 1137"/>
                <a:gd name="T12" fmla="*/ 271 w 543"/>
                <a:gd name="T13" fmla="*/ 1137 h 1137"/>
                <a:gd name="T14" fmla="*/ 9 w 543"/>
                <a:gd name="T15" fmla="*/ 688 h 1137"/>
                <a:gd name="T16" fmla="*/ 21 w 543"/>
                <a:gd name="T17" fmla="*/ 642 h 1137"/>
                <a:gd name="T18" fmla="*/ 67 w 543"/>
                <a:gd name="T19" fmla="*/ 654 h 1137"/>
                <a:gd name="T20" fmla="*/ 300 w 543"/>
                <a:gd name="T21" fmla="*/ 1054 h 1137"/>
                <a:gd name="T22" fmla="*/ 243 w 543"/>
                <a:gd name="T23" fmla="*/ 1054 h 1137"/>
                <a:gd name="T24" fmla="*/ 476 w 543"/>
                <a:gd name="T25" fmla="*/ 654 h 1137"/>
                <a:gd name="T26" fmla="*/ 522 w 543"/>
                <a:gd name="T27" fmla="*/ 642 h 1137"/>
                <a:gd name="T28" fmla="*/ 534 w 543"/>
                <a:gd name="T29" fmla="*/ 688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1137">
                  <a:moveTo>
                    <a:pt x="305" y="0"/>
                  </a:moveTo>
                  <a:lnTo>
                    <a:pt x="305" y="1071"/>
                  </a:lnTo>
                  <a:lnTo>
                    <a:pt x="238" y="1071"/>
                  </a:lnTo>
                  <a:lnTo>
                    <a:pt x="238" y="0"/>
                  </a:lnTo>
                  <a:lnTo>
                    <a:pt x="305" y="0"/>
                  </a:lnTo>
                  <a:close/>
                  <a:moveTo>
                    <a:pt x="534" y="688"/>
                  </a:moveTo>
                  <a:lnTo>
                    <a:pt x="271" y="1137"/>
                  </a:lnTo>
                  <a:lnTo>
                    <a:pt x="9" y="688"/>
                  </a:lnTo>
                  <a:cubicBezTo>
                    <a:pt x="0" y="672"/>
                    <a:pt x="5" y="652"/>
                    <a:pt x="21" y="642"/>
                  </a:cubicBezTo>
                  <a:cubicBezTo>
                    <a:pt x="37" y="633"/>
                    <a:pt x="58" y="638"/>
                    <a:pt x="67" y="654"/>
                  </a:cubicBezTo>
                  <a:lnTo>
                    <a:pt x="300" y="1054"/>
                  </a:lnTo>
                  <a:lnTo>
                    <a:pt x="243" y="1054"/>
                  </a:lnTo>
                  <a:lnTo>
                    <a:pt x="476" y="654"/>
                  </a:lnTo>
                  <a:cubicBezTo>
                    <a:pt x="485" y="638"/>
                    <a:pt x="506" y="633"/>
                    <a:pt x="522" y="642"/>
                  </a:cubicBezTo>
                  <a:cubicBezTo>
                    <a:pt x="537" y="652"/>
                    <a:pt x="543" y="672"/>
                    <a:pt x="534" y="688"/>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40" name="Freeform 249"/>
            <p:cNvSpPr>
              <a:spLocks/>
            </p:cNvSpPr>
            <p:nvPr/>
          </p:nvSpPr>
          <p:spPr bwMode="auto">
            <a:xfrm>
              <a:off x="2664" y="3801"/>
              <a:ext cx="22" cy="67"/>
            </a:xfrm>
            <a:custGeom>
              <a:avLst/>
              <a:gdLst>
                <a:gd name="T0" fmla="*/ 0 w 22"/>
                <a:gd name="T1" fmla="*/ 58 h 67"/>
                <a:gd name="T2" fmla="*/ 6 w 22"/>
                <a:gd name="T3" fmla="*/ 58 h 67"/>
                <a:gd name="T4" fmla="*/ 6 w 22"/>
                <a:gd name="T5" fmla="*/ 0 h 67"/>
                <a:gd name="T6" fmla="*/ 17 w 22"/>
                <a:gd name="T7" fmla="*/ 0 h 67"/>
                <a:gd name="T8" fmla="*/ 17 w 22"/>
                <a:gd name="T9" fmla="*/ 58 h 67"/>
                <a:gd name="T10" fmla="*/ 22 w 22"/>
                <a:gd name="T11" fmla="*/ 58 h 67"/>
                <a:gd name="T12" fmla="*/ 11 w 22"/>
                <a:gd name="T13" fmla="*/ 67 h 67"/>
                <a:gd name="T14" fmla="*/ 0 w 22"/>
                <a:gd name="T15" fmla="*/ 58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67">
                  <a:moveTo>
                    <a:pt x="0" y="58"/>
                  </a:moveTo>
                  <a:lnTo>
                    <a:pt x="6" y="58"/>
                  </a:lnTo>
                  <a:lnTo>
                    <a:pt x="6" y="0"/>
                  </a:lnTo>
                  <a:lnTo>
                    <a:pt x="17" y="0"/>
                  </a:lnTo>
                  <a:lnTo>
                    <a:pt x="17" y="58"/>
                  </a:lnTo>
                  <a:lnTo>
                    <a:pt x="22" y="58"/>
                  </a:lnTo>
                  <a:lnTo>
                    <a:pt x="11" y="67"/>
                  </a:lnTo>
                  <a:lnTo>
                    <a:pt x="0" y="58"/>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41" name="Freeform 250"/>
            <p:cNvSpPr>
              <a:spLocks noEditPoints="1"/>
            </p:cNvSpPr>
            <p:nvPr/>
          </p:nvSpPr>
          <p:spPr bwMode="auto">
            <a:xfrm>
              <a:off x="2647" y="3795"/>
              <a:ext cx="56" cy="80"/>
            </a:xfrm>
            <a:custGeom>
              <a:avLst/>
              <a:gdLst>
                <a:gd name="T0" fmla="*/ 0 w 56"/>
                <a:gd name="T1" fmla="*/ 58 h 80"/>
                <a:gd name="T2" fmla="*/ 23 w 56"/>
                <a:gd name="T3" fmla="*/ 58 h 80"/>
                <a:gd name="T4" fmla="*/ 16 w 56"/>
                <a:gd name="T5" fmla="*/ 64 h 80"/>
                <a:gd name="T6" fmla="*/ 16 w 56"/>
                <a:gd name="T7" fmla="*/ 0 h 80"/>
                <a:gd name="T8" fmla="*/ 41 w 56"/>
                <a:gd name="T9" fmla="*/ 0 h 80"/>
                <a:gd name="T10" fmla="*/ 41 w 56"/>
                <a:gd name="T11" fmla="*/ 64 h 80"/>
                <a:gd name="T12" fmla="*/ 34 w 56"/>
                <a:gd name="T13" fmla="*/ 58 h 80"/>
                <a:gd name="T14" fmla="*/ 56 w 56"/>
                <a:gd name="T15" fmla="*/ 58 h 80"/>
                <a:gd name="T16" fmla="*/ 28 w 56"/>
                <a:gd name="T17" fmla="*/ 80 h 80"/>
                <a:gd name="T18" fmla="*/ 0 w 56"/>
                <a:gd name="T19" fmla="*/ 58 h 80"/>
                <a:gd name="T20" fmla="*/ 33 w 56"/>
                <a:gd name="T21" fmla="*/ 69 h 80"/>
                <a:gd name="T22" fmla="*/ 23 w 56"/>
                <a:gd name="T23" fmla="*/ 69 h 80"/>
                <a:gd name="T24" fmla="*/ 35 w 56"/>
                <a:gd name="T25" fmla="*/ 60 h 80"/>
                <a:gd name="T26" fmla="*/ 40 w 56"/>
                <a:gd name="T27" fmla="*/ 69 h 80"/>
                <a:gd name="T28" fmla="*/ 27 w 56"/>
                <a:gd name="T29" fmla="*/ 69 h 80"/>
                <a:gd name="T30" fmla="*/ 27 w 56"/>
                <a:gd name="T31" fmla="*/ 6 h 80"/>
                <a:gd name="T32" fmla="*/ 34 w 56"/>
                <a:gd name="T33" fmla="*/ 11 h 80"/>
                <a:gd name="T34" fmla="*/ 23 w 56"/>
                <a:gd name="T35" fmla="*/ 11 h 80"/>
                <a:gd name="T36" fmla="*/ 30 w 56"/>
                <a:gd name="T37" fmla="*/ 6 h 80"/>
                <a:gd name="T38" fmla="*/ 30 w 56"/>
                <a:gd name="T39" fmla="*/ 69 h 80"/>
                <a:gd name="T40" fmla="*/ 17 w 56"/>
                <a:gd name="T41" fmla="*/ 69 h 80"/>
                <a:gd name="T42" fmla="*/ 22 w 56"/>
                <a:gd name="T43" fmla="*/ 60 h 80"/>
                <a:gd name="T44" fmla="*/ 33 w 56"/>
                <a:gd name="T45" fmla="*/ 6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80">
                  <a:moveTo>
                    <a:pt x="0" y="58"/>
                  </a:moveTo>
                  <a:lnTo>
                    <a:pt x="23" y="58"/>
                  </a:lnTo>
                  <a:lnTo>
                    <a:pt x="16" y="64"/>
                  </a:lnTo>
                  <a:lnTo>
                    <a:pt x="16" y="0"/>
                  </a:lnTo>
                  <a:lnTo>
                    <a:pt x="41" y="0"/>
                  </a:lnTo>
                  <a:lnTo>
                    <a:pt x="41" y="64"/>
                  </a:lnTo>
                  <a:lnTo>
                    <a:pt x="34" y="58"/>
                  </a:lnTo>
                  <a:lnTo>
                    <a:pt x="56" y="58"/>
                  </a:lnTo>
                  <a:lnTo>
                    <a:pt x="28" y="80"/>
                  </a:lnTo>
                  <a:lnTo>
                    <a:pt x="0" y="58"/>
                  </a:lnTo>
                  <a:close/>
                  <a:moveTo>
                    <a:pt x="33" y="69"/>
                  </a:moveTo>
                  <a:lnTo>
                    <a:pt x="23" y="69"/>
                  </a:lnTo>
                  <a:lnTo>
                    <a:pt x="35" y="60"/>
                  </a:lnTo>
                  <a:lnTo>
                    <a:pt x="40" y="69"/>
                  </a:lnTo>
                  <a:lnTo>
                    <a:pt x="27" y="69"/>
                  </a:lnTo>
                  <a:lnTo>
                    <a:pt x="27" y="6"/>
                  </a:lnTo>
                  <a:lnTo>
                    <a:pt x="34" y="11"/>
                  </a:lnTo>
                  <a:lnTo>
                    <a:pt x="23" y="11"/>
                  </a:lnTo>
                  <a:lnTo>
                    <a:pt x="30" y="6"/>
                  </a:lnTo>
                  <a:lnTo>
                    <a:pt x="30" y="69"/>
                  </a:lnTo>
                  <a:lnTo>
                    <a:pt x="17" y="69"/>
                  </a:lnTo>
                  <a:lnTo>
                    <a:pt x="22" y="60"/>
                  </a:lnTo>
                  <a:lnTo>
                    <a:pt x="33" y="6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pic>
          <p:nvPicPr>
            <p:cNvPr id="2299" name="Picture 25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420" y="3860"/>
              <a:ext cx="69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0" name="Picture 25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420" y="3860"/>
              <a:ext cx="69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1" name="Picture 253"/>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450" y="3904"/>
              <a:ext cx="63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2" name="Picture 254"/>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450" y="3904"/>
              <a:ext cx="63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 name="Freeform 255"/>
            <p:cNvSpPr>
              <a:spLocks/>
            </p:cNvSpPr>
            <p:nvPr/>
          </p:nvSpPr>
          <p:spPr bwMode="auto">
            <a:xfrm>
              <a:off x="2453" y="3878"/>
              <a:ext cx="624" cy="155"/>
            </a:xfrm>
            <a:custGeom>
              <a:avLst/>
              <a:gdLst>
                <a:gd name="T0" fmla="*/ 0 w 2959"/>
                <a:gd name="T1" fmla="*/ 157 h 937"/>
                <a:gd name="T2" fmla="*/ 157 w 2959"/>
                <a:gd name="T3" fmla="*/ 0 h 937"/>
                <a:gd name="T4" fmla="*/ 2803 w 2959"/>
                <a:gd name="T5" fmla="*/ 0 h 937"/>
                <a:gd name="T6" fmla="*/ 2959 w 2959"/>
                <a:gd name="T7" fmla="*/ 157 h 937"/>
                <a:gd name="T8" fmla="*/ 2959 w 2959"/>
                <a:gd name="T9" fmla="*/ 781 h 937"/>
                <a:gd name="T10" fmla="*/ 2803 w 2959"/>
                <a:gd name="T11" fmla="*/ 937 h 937"/>
                <a:gd name="T12" fmla="*/ 157 w 2959"/>
                <a:gd name="T13" fmla="*/ 937 h 937"/>
                <a:gd name="T14" fmla="*/ 0 w 2959"/>
                <a:gd name="T15" fmla="*/ 781 h 937"/>
                <a:gd name="T16" fmla="*/ 0 w 2959"/>
                <a:gd name="T17" fmla="*/ 15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9" h="937">
                  <a:moveTo>
                    <a:pt x="0" y="157"/>
                  </a:moveTo>
                  <a:cubicBezTo>
                    <a:pt x="0" y="70"/>
                    <a:pt x="70" y="0"/>
                    <a:pt x="157" y="0"/>
                  </a:cubicBezTo>
                  <a:lnTo>
                    <a:pt x="2803" y="0"/>
                  </a:lnTo>
                  <a:cubicBezTo>
                    <a:pt x="2889" y="0"/>
                    <a:pt x="2959" y="70"/>
                    <a:pt x="2959" y="157"/>
                  </a:cubicBezTo>
                  <a:lnTo>
                    <a:pt x="2959" y="781"/>
                  </a:lnTo>
                  <a:cubicBezTo>
                    <a:pt x="2959" y="867"/>
                    <a:pt x="2889" y="937"/>
                    <a:pt x="2803" y="937"/>
                  </a:cubicBezTo>
                  <a:lnTo>
                    <a:pt x="157" y="937"/>
                  </a:lnTo>
                  <a:cubicBezTo>
                    <a:pt x="70" y="937"/>
                    <a:pt x="0" y="867"/>
                    <a:pt x="0" y="781"/>
                  </a:cubicBezTo>
                  <a:lnTo>
                    <a:pt x="0" y="157"/>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43" name="Freeform 256"/>
            <p:cNvSpPr>
              <a:spLocks noEditPoints="1"/>
            </p:cNvSpPr>
            <p:nvPr/>
          </p:nvSpPr>
          <p:spPr bwMode="auto">
            <a:xfrm>
              <a:off x="2443" y="3869"/>
              <a:ext cx="645" cy="173"/>
            </a:xfrm>
            <a:custGeom>
              <a:avLst/>
              <a:gdLst>
                <a:gd name="T0" fmla="*/ 4 w 3059"/>
                <a:gd name="T1" fmla="*/ 167 h 1037"/>
                <a:gd name="T2" fmla="*/ 33 w 3059"/>
                <a:gd name="T3" fmla="*/ 95 h 1037"/>
                <a:gd name="T4" fmla="*/ 65 w 3059"/>
                <a:gd name="T5" fmla="*/ 57 h 1037"/>
                <a:gd name="T6" fmla="*/ 122 w 3059"/>
                <a:gd name="T7" fmla="*/ 19 h 1037"/>
                <a:gd name="T8" fmla="*/ 183 w 3059"/>
                <a:gd name="T9" fmla="*/ 2 h 1037"/>
                <a:gd name="T10" fmla="*/ 2871 w 3059"/>
                <a:gd name="T11" fmla="*/ 1 h 1037"/>
                <a:gd name="T12" fmla="*/ 2937 w 3059"/>
                <a:gd name="T13" fmla="*/ 19 h 1037"/>
                <a:gd name="T14" fmla="*/ 2995 w 3059"/>
                <a:gd name="T15" fmla="*/ 57 h 1037"/>
                <a:gd name="T16" fmla="*/ 3026 w 3059"/>
                <a:gd name="T17" fmla="*/ 95 h 1037"/>
                <a:gd name="T18" fmla="*/ 3054 w 3059"/>
                <a:gd name="T19" fmla="*/ 161 h 1037"/>
                <a:gd name="T20" fmla="*/ 3059 w 3059"/>
                <a:gd name="T21" fmla="*/ 831 h 1037"/>
                <a:gd name="T22" fmla="*/ 3045 w 3059"/>
                <a:gd name="T23" fmla="*/ 907 h 1037"/>
                <a:gd name="T24" fmla="*/ 3021 w 3059"/>
                <a:gd name="T25" fmla="*/ 950 h 1037"/>
                <a:gd name="T26" fmla="*/ 2972 w 3059"/>
                <a:gd name="T27" fmla="*/ 999 h 1037"/>
                <a:gd name="T28" fmla="*/ 2928 w 3059"/>
                <a:gd name="T29" fmla="*/ 1023 h 1037"/>
                <a:gd name="T30" fmla="*/ 2855 w 3059"/>
                <a:gd name="T31" fmla="*/ 1037 h 1037"/>
                <a:gd name="T32" fmla="*/ 167 w 3059"/>
                <a:gd name="T33" fmla="*/ 1033 h 1037"/>
                <a:gd name="T34" fmla="*/ 96 w 3059"/>
                <a:gd name="T35" fmla="*/ 1005 h 1037"/>
                <a:gd name="T36" fmla="*/ 58 w 3059"/>
                <a:gd name="T37" fmla="*/ 973 h 1037"/>
                <a:gd name="T38" fmla="*/ 19 w 3059"/>
                <a:gd name="T39" fmla="*/ 916 h 1037"/>
                <a:gd name="T40" fmla="*/ 2 w 3059"/>
                <a:gd name="T41" fmla="*/ 855 h 1037"/>
                <a:gd name="T42" fmla="*/ 100 w 3059"/>
                <a:gd name="T43" fmla="*/ 829 h 1037"/>
                <a:gd name="T44" fmla="*/ 111 w 3059"/>
                <a:gd name="T45" fmla="*/ 877 h 1037"/>
                <a:gd name="T46" fmla="*/ 116 w 3059"/>
                <a:gd name="T47" fmla="*/ 887 h 1037"/>
                <a:gd name="T48" fmla="*/ 151 w 3059"/>
                <a:gd name="T49" fmla="*/ 922 h 1037"/>
                <a:gd name="T50" fmla="*/ 161 w 3059"/>
                <a:gd name="T51" fmla="*/ 927 h 1037"/>
                <a:gd name="T52" fmla="*/ 207 w 3059"/>
                <a:gd name="T53" fmla="*/ 937 h 1037"/>
                <a:gd name="T54" fmla="*/ 2870 w 3059"/>
                <a:gd name="T55" fmla="*/ 936 h 1037"/>
                <a:gd name="T56" fmla="*/ 2916 w 3059"/>
                <a:gd name="T57" fmla="*/ 917 h 1037"/>
                <a:gd name="T58" fmla="*/ 2925 w 3059"/>
                <a:gd name="T59" fmla="*/ 910 h 1037"/>
                <a:gd name="T60" fmla="*/ 2953 w 3059"/>
                <a:gd name="T61" fmla="*/ 868 h 1037"/>
                <a:gd name="T62" fmla="*/ 2958 w 3059"/>
                <a:gd name="T63" fmla="*/ 845 h 1037"/>
                <a:gd name="T64" fmla="*/ 2959 w 3059"/>
                <a:gd name="T65" fmla="*/ 199 h 1037"/>
                <a:gd name="T66" fmla="*/ 2953 w 3059"/>
                <a:gd name="T67" fmla="*/ 170 h 1037"/>
                <a:gd name="T68" fmla="*/ 2924 w 3059"/>
                <a:gd name="T69" fmla="*/ 128 h 1037"/>
                <a:gd name="T70" fmla="*/ 2916 w 3059"/>
                <a:gd name="T71" fmla="*/ 121 h 1037"/>
                <a:gd name="T72" fmla="*/ 2876 w 3059"/>
                <a:gd name="T73" fmla="*/ 103 h 1037"/>
                <a:gd name="T74" fmla="*/ 209 w 3059"/>
                <a:gd name="T75" fmla="*/ 100 h 1037"/>
                <a:gd name="T76" fmla="*/ 161 w 3059"/>
                <a:gd name="T77" fmla="*/ 111 h 1037"/>
                <a:gd name="T78" fmla="*/ 151 w 3059"/>
                <a:gd name="T79" fmla="*/ 116 h 1037"/>
                <a:gd name="T80" fmla="*/ 116 w 3059"/>
                <a:gd name="T81" fmla="*/ 151 h 1037"/>
                <a:gd name="T82" fmla="*/ 111 w 3059"/>
                <a:gd name="T83" fmla="*/ 161 h 1037"/>
                <a:gd name="T84" fmla="*/ 100 w 3059"/>
                <a:gd name="T85" fmla="*/ 20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59" h="1037">
                  <a:moveTo>
                    <a:pt x="0" y="207"/>
                  </a:moveTo>
                  <a:lnTo>
                    <a:pt x="1" y="188"/>
                  </a:lnTo>
                  <a:lnTo>
                    <a:pt x="4" y="167"/>
                  </a:lnTo>
                  <a:lnTo>
                    <a:pt x="15" y="131"/>
                  </a:lnTo>
                  <a:cubicBezTo>
                    <a:pt x="16" y="128"/>
                    <a:pt x="17" y="125"/>
                    <a:pt x="19" y="122"/>
                  </a:cubicBezTo>
                  <a:lnTo>
                    <a:pt x="33" y="95"/>
                  </a:lnTo>
                  <a:cubicBezTo>
                    <a:pt x="35" y="93"/>
                    <a:pt x="37" y="90"/>
                    <a:pt x="39" y="88"/>
                  </a:cubicBezTo>
                  <a:lnTo>
                    <a:pt x="58" y="65"/>
                  </a:lnTo>
                  <a:cubicBezTo>
                    <a:pt x="60" y="62"/>
                    <a:pt x="62" y="60"/>
                    <a:pt x="65" y="57"/>
                  </a:cubicBezTo>
                  <a:lnTo>
                    <a:pt x="88" y="38"/>
                  </a:lnTo>
                  <a:cubicBezTo>
                    <a:pt x="90" y="37"/>
                    <a:pt x="93" y="35"/>
                    <a:pt x="95" y="33"/>
                  </a:cubicBezTo>
                  <a:lnTo>
                    <a:pt x="122" y="19"/>
                  </a:lnTo>
                  <a:cubicBezTo>
                    <a:pt x="125" y="17"/>
                    <a:pt x="128" y="16"/>
                    <a:pt x="131" y="15"/>
                  </a:cubicBezTo>
                  <a:lnTo>
                    <a:pt x="161" y="6"/>
                  </a:lnTo>
                  <a:lnTo>
                    <a:pt x="183" y="2"/>
                  </a:lnTo>
                  <a:lnTo>
                    <a:pt x="204" y="1"/>
                  </a:lnTo>
                  <a:lnTo>
                    <a:pt x="2853" y="0"/>
                  </a:lnTo>
                  <a:lnTo>
                    <a:pt x="2871" y="1"/>
                  </a:lnTo>
                  <a:lnTo>
                    <a:pt x="2892" y="4"/>
                  </a:lnTo>
                  <a:lnTo>
                    <a:pt x="2928" y="15"/>
                  </a:lnTo>
                  <a:cubicBezTo>
                    <a:pt x="2931" y="16"/>
                    <a:pt x="2935" y="17"/>
                    <a:pt x="2937" y="19"/>
                  </a:cubicBezTo>
                  <a:lnTo>
                    <a:pt x="2964" y="33"/>
                  </a:lnTo>
                  <a:cubicBezTo>
                    <a:pt x="2967" y="35"/>
                    <a:pt x="2969" y="37"/>
                    <a:pt x="2972" y="38"/>
                  </a:cubicBezTo>
                  <a:lnTo>
                    <a:pt x="2995" y="57"/>
                  </a:lnTo>
                  <a:cubicBezTo>
                    <a:pt x="2997" y="60"/>
                    <a:pt x="3000" y="62"/>
                    <a:pt x="3002" y="65"/>
                  </a:cubicBezTo>
                  <a:lnTo>
                    <a:pt x="3021" y="88"/>
                  </a:lnTo>
                  <a:cubicBezTo>
                    <a:pt x="3023" y="90"/>
                    <a:pt x="3025" y="93"/>
                    <a:pt x="3026" y="95"/>
                  </a:cubicBezTo>
                  <a:lnTo>
                    <a:pt x="3041" y="122"/>
                  </a:lnTo>
                  <a:cubicBezTo>
                    <a:pt x="3042" y="125"/>
                    <a:pt x="3044" y="128"/>
                    <a:pt x="3045" y="131"/>
                  </a:cubicBezTo>
                  <a:lnTo>
                    <a:pt x="3054" y="161"/>
                  </a:lnTo>
                  <a:lnTo>
                    <a:pt x="3058" y="183"/>
                  </a:lnTo>
                  <a:lnTo>
                    <a:pt x="3059" y="204"/>
                  </a:lnTo>
                  <a:lnTo>
                    <a:pt x="3059" y="831"/>
                  </a:lnTo>
                  <a:lnTo>
                    <a:pt x="3058" y="850"/>
                  </a:lnTo>
                  <a:lnTo>
                    <a:pt x="3055" y="871"/>
                  </a:lnTo>
                  <a:lnTo>
                    <a:pt x="3045" y="907"/>
                  </a:lnTo>
                  <a:cubicBezTo>
                    <a:pt x="3044" y="910"/>
                    <a:pt x="3042" y="913"/>
                    <a:pt x="3041" y="916"/>
                  </a:cubicBezTo>
                  <a:lnTo>
                    <a:pt x="3026" y="942"/>
                  </a:lnTo>
                  <a:cubicBezTo>
                    <a:pt x="3025" y="945"/>
                    <a:pt x="3023" y="948"/>
                    <a:pt x="3021" y="950"/>
                  </a:cubicBezTo>
                  <a:lnTo>
                    <a:pt x="3002" y="973"/>
                  </a:lnTo>
                  <a:cubicBezTo>
                    <a:pt x="3000" y="976"/>
                    <a:pt x="2998" y="978"/>
                    <a:pt x="2995" y="980"/>
                  </a:cubicBezTo>
                  <a:lnTo>
                    <a:pt x="2972" y="999"/>
                  </a:lnTo>
                  <a:cubicBezTo>
                    <a:pt x="2969" y="1001"/>
                    <a:pt x="2967" y="1003"/>
                    <a:pt x="2964" y="1005"/>
                  </a:cubicBezTo>
                  <a:lnTo>
                    <a:pt x="2937" y="1019"/>
                  </a:lnTo>
                  <a:cubicBezTo>
                    <a:pt x="2934" y="1021"/>
                    <a:pt x="2931" y="1022"/>
                    <a:pt x="2928" y="1023"/>
                  </a:cubicBezTo>
                  <a:lnTo>
                    <a:pt x="2899" y="1032"/>
                  </a:lnTo>
                  <a:lnTo>
                    <a:pt x="2877" y="1036"/>
                  </a:lnTo>
                  <a:lnTo>
                    <a:pt x="2855" y="1037"/>
                  </a:lnTo>
                  <a:lnTo>
                    <a:pt x="207" y="1037"/>
                  </a:lnTo>
                  <a:lnTo>
                    <a:pt x="188" y="1036"/>
                  </a:lnTo>
                  <a:lnTo>
                    <a:pt x="167" y="1033"/>
                  </a:lnTo>
                  <a:lnTo>
                    <a:pt x="131" y="1023"/>
                  </a:lnTo>
                  <a:cubicBezTo>
                    <a:pt x="128" y="1022"/>
                    <a:pt x="125" y="1021"/>
                    <a:pt x="122" y="1019"/>
                  </a:cubicBezTo>
                  <a:lnTo>
                    <a:pt x="96" y="1005"/>
                  </a:lnTo>
                  <a:cubicBezTo>
                    <a:pt x="93" y="1003"/>
                    <a:pt x="90" y="1001"/>
                    <a:pt x="88" y="999"/>
                  </a:cubicBezTo>
                  <a:lnTo>
                    <a:pt x="64" y="980"/>
                  </a:lnTo>
                  <a:cubicBezTo>
                    <a:pt x="62" y="978"/>
                    <a:pt x="60" y="976"/>
                    <a:pt x="58" y="973"/>
                  </a:cubicBezTo>
                  <a:lnTo>
                    <a:pt x="39" y="950"/>
                  </a:lnTo>
                  <a:cubicBezTo>
                    <a:pt x="37" y="948"/>
                    <a:pt x="35" y="945"/>
                    <a:pt x="33" y="942"/>
                  </a:cubicBezTo>
                  <a:lnTo>
                    <a:pt x="19" y="916"/>
                  </a:lnTo>
                  <a:cubicBezTo>
                    <a:pt x="17" y="913"/>
                    <a:pt x="16" y="910"/>
                    <a:pt x="15" y="907"/>
                  </a:cubicBezTo>
                  <a:lnTo>
                    <a:pt x="6" y="877"/>
                  </a:lnTo>
                  <a:lnTo>
                    <a:pt x="2" y="855"/>
                  </a:lnTo>
                  <a:lnTo>
                    <a:pt x="1" y="834"/>
                  </a:lnTo>
                  <a:lnTo>
                    <a:pt x="0" y="207"/>
                  </a:lnTo>
                  <a:close/>
                  <a:moveTo>
                    <a:pt x="100" y="829"/>
                  </a:moveTo>
                  <a:lnTo>
                    <a:pt x="101" y="839"/>
                  </a:lnTo>
                  <a:lnTo>
                    <a:pt x="102" y="848"/>
                  </a:lnTo>
                  <a:lnTo>
                    <a:pt x="111" y="877"/>
                  </a:lnTo>
                  <a:lnTo>
                    <a:pt x="107" y="868"/>
                  </a:lnTo>
                  <a:lnTo>
                    <a:pt x="121" y="894"/>
                  </a:lnTo>
                  <a:lnTo>
                    <a:pt x="116" y="887"/>
                  </a:lnTo>
                  <a:lnTo>
                    <a:pt x="135" y="910"/>
                  </a:lnTo>
                  <a:lnTo>
                    <a:pt x="128" y="903"/>
                  </a:lnTo>
                  <a:lnTo>
                    <a:pt x="151" y="922"/>
                  </a:lnTo>
                  <a:lnTo>
                    <a:pt x="143" y="917"/>
                  </a:lnTo>
                  <a:lnTo>
                    <a:pt x="170" y="931"/>
                  </a:lnTo>
                  <a:lnTo>
                    <a:pt x="161" y="927"/>
                  </a:lnTo>
                  <a:lnTo>
                    <a:pt x="183" y="935"/>
                  </a:lnTo>
                  <a:lnTo>
                    <a:pt x="193" y="937"/>
                  </a:lnTo>
                  <a:lnTo>
                    <a:pt x="207" y="937"/>
                  </a:lnTo>
                  <a:lnTo>
                    <a:pt x="2850" y="937"/>
                  </a:lnTo>
                  <a:lnTo>
                    <a:pt x="2861" y="937"/>
                  </a:lnTo>
                  <a:lnTo>
                    <a:pt x="2870" y="936"/>
                  </a:lnTo>
                  <a:lnTo>
                    <a:pt x="2899" y="927"/>
                  </a:lnTo>
                  <a:lnTo>
                    <a:pt x="2890" y="931"/>
                  </a:lnTo>
                  <a:lnTo>
                    <a:pt x="2916" y="917"/>
                  </a:lnTo>
                  <a:lnTo>
                    <a:pt x="2908" y="922"/>
                  </a:lnTo>
                  <a:lnTo>
                    <a:pt x="2931" y="903"/>
                  </a:lnTo>
                  <a:lnTo>
                    <a:pt x="2925" y="910"/>
                  </a:lnTo>
                  <a:lnTo>
                    <a:pt x="2944" y="887"/>
                  </a:lnTo>
                  <a:lnTo>
                    <a:pt x="2938" y="894"/>
                  </a:lnTo>
                  <a:lnTo>
                    <a:pt x="2953" y="868"/>
                  </a:lnTo>
                  <a:lnTo>
                    <a:pt x="2949" y="877"/>
                  </a:lnTo>
                  <a:lnTo>
                    <a:pt x="2956" y="855"/>
                  </a:lnTo>
                  <a:lnTo>
                    <a:pt x="2958" y="845"/>
                  </a:lnTo>
                  <a:lnTo>
                    <a:pt x="2959" y="831"/>
                  </a:lnTo>
                  <a:lnTo>
                    <a:pt x="2959" y="209"/>
                  </a:lnTo>
                  <a:lnTo>
                    <a:pt x="2959" y="199"/>
                  </a:lnTo>
                  <a:lnTo>
                    <a:pt x="2958" y="190"/>
                  </a:lnTo>
                  <a:lnTo>
                    <a:pt x="2949" y="161"/>
                  </a:lnTo>
                  <a:lnTo>
                    <a:pt x="2953" y="170"/>
                  </a:lnTo>
                  <a:lnTo>
                    <a:pt x="2938" y="143"/>
                  </a:lnTo>
                  <a:lnTo>
                    <a:pt x="2943" y="151"/>
                  </a:lnTo>
                  <a:lnTo>
                    <a:pt x="2924" y="128"/>
                  </a:lnTo>
                  <a:lnTo>
                    <a:pt x="2932" y="135"/>
                  </a:lnTo>
                  <a:lnTo>
                    <a:pt x="2908" y="116"/>
                  </a:lnTo>
                  <a:lnTo>
                    <a:pt x="2916" y="121"/>
                  </a:lnTo>
                  <a:lnTo>
                    <a:pt x="2889" y="107"/>
                  </a:lnTo>
                  <a:lnTo>
                    <a:pt x="2899" y="111"/>
                  </a:lnTo>
                  <a:lnTo>
                    <a:pt x="2876" y="103"/>
                  </a:lnTo>
                  <a:lnTo>
                    <a:pt x="2866" y="101"/>
                  </a:lnTo>
                  <a:lnTo>
                    <a:pt x="2853" y="100"/>
                  </a:lnTo>
                  <a:lnTo>
                    <a:pt x="209" y="100"/>
                  </a:lnTo>
                  <a:lnTo>
                    <a:pt x="199" y="101"/>
                  </a:lnTo>
                  <a:lnTo>
                    <a:pt x="190" y="102"/>
                  </a:lnTo>
                  <a:lnTo>
                    <a:pt x="161" y="111"/>
                  </a:lnTo>
                  <a:lnTo>
                    <a:pt x="170" y="107"/>
                  </a:lnTo>
                  <a:lnTo>
                    <a:pt x="143" y="121"/>
                  </a:lnTo>
                  <a:lnTo>
                    <a:pt x="151" y="116"/>
                  </a:lnTo>
                  <a:lnTo>
                    <a:pt x="128" y="135"/>
                  </a:lnTo>
                  <a:lnTo>
                    <a:pt x="135" y="128"/>
                  </a:lnTo>
                  <a:lnTo>
                    <a:pt x="116" y="151"/>
                  </a:lnTo>
                  <a:lnTo>
                    <a:pt x="121" y="143"/>
                  </a:lnTo>
                  <a:lnTo>
                    <a:pt x="107" y="170"/>
                  </a:lnTo>
                  <a:lnTo>
                    <a:pt x="111" y="161"/>
                  </a:lnTo>
                  <a:lnTo>
                    <a:pt x="103" y="183"/>
                  </a:lnTo>
                  <a:lnTo>
                    <a:pt x="101" y="193"/>
                  </a:lnTo>
                  <a:lnTo>
                    <a:pt x="100" y="207"/>
                  </a:lnTo>
                  <a:lnTo>
                    <a:pt x="100" y="829"/>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44" name="Rectangle 257"/>
            <p:cNvSpPr>
              <a:spLocks noChangeArrowheads="1"/>
            </p:cNvSpPr>
            <p:nvPr/>
          </p:nvSpPr>
          <p:spPr bwMode="auto">
            <a:xfrm>
              <a:off x="2572" y="3914"/>
              <a:ext cx="46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91.315.000</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45" name="Rectangle 258"/>
            <p:cNvSpPr>
              <a:spLocks noChangeArrowheads="1"/>
            </p:cNvSpPr>
            <p:nvPr/>
          </p:nvSpPr>
          <p:spPr bwMode="auto">
            <a:xfrm>
              <a:off x="2959" y="3914"/>
              <a:ext cx="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46" name="Freeform 259"/>
            <p:cNvSpPr>
              <a:spLocks/>
            </p:cNvSpPr>
            <p:nvPr/>
          </p:nvSpPr>
          <p:spPr bwMode="auto">
            <a:xfrm>
              <a:off x="3778" y="3308"/>
              <a:ext cx="589" cy="468"/>
            </a:xfrm>
            <a:custGeom>
              <a:avLst/>
              <a:gdLst>
                <a:gd name="T0" fmla="*/ 0 w 2796"/>
                <a:gd name="T1" fmla="*/ 466 h 2815"/>
                <a:gd name="T2" fmla="*/ 466 w 2796"/>
                <a:gd name="T3" fmla="*/ 0 h 2815"/>
                <a:gd name="T4" fmla="*/ 2330 w 2796"/>
                <a:gd name="T5" fmla="*/ 0 h 2815"/>
                <a:gd name="T6" fmla="*/ 2796 w 2796"/>
                <a:gd name="T7" fmla="*/ 466 h 2815"/>
                <a:gd name="T8" fmla="*/ 2796 w 2796"/>
                <a:gd name="T9" fmla="*/ 2349 h 2815"/>
                <a:gd name="T10" fmla="*/ 2330 w 2796"/>
                <a:gd name="T11" fmla="*/ 2815 h 2815"/>
                <a:gd name="T12" fmla="*/ 466 w 2796"/>
                <a:gd name="T13" fmla="*/ 2815 h 2815"/>
                <a:gd name="T14" fmla="*/ 0 w 2796"/>
                <a:gd name="T15" fmla="*/ 2349 h 2815"/>
                <a:gd name="T16" fmla="*/ 0 w 2796"/>
                <a:gd name="T17" fmla="*/ 466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6" h="2815">
                  <a:moveTo>
                    <a:pt x="0" y="466"/>
                  </a:moveTo>
                  <a:cubicBezTo>
                    <a:pt x="0" y="208"/>
                    <a:pt x="208" y="0"/>
                    <a:pt x="466" y="0"/>
                  </a:cubicBezTo>
                  <a:lnTo>
                    <a:pt x="2330" y="0"/>
                  </a:lnTo>
                  <a:cubicBezTo>
                    <a:pt x="2588" y="0"/>
                    <a:pt x="2796" y="208"/>
                    <a:pt x="2796" y="466"/>
                  </a:cubicBezTo>
                  <a:lnTo>
                    <a:pt x="2796" y="2349"/>
                  </a:lnTo>
                  <a:cubicBezTo>
                    <a:pt x="2796" y="2606"/>
                    <a:pt x="2588" y="2815"/>
                    <a:pt x="2330" y="2815"/>
                  </a:cubicBezTo>
                  <a:lnTo>
                    <a:pt x="466" y="2815"/>
                  </a:lnTo>
                  <a:cubicBezTo>
                    <a:pt x="208" y="2815"/>
                    <a:pt x="0" y="2606"/>
                    <a:pt x="0" y="2349"/>
                  </a:cubicBezTo>
                  <a:lnTo>
                    <a:pt x="0" y="466"/>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47" name="Freeform 260"/>
            <p:cNvSpPr>
              <a:spLocks noEditPoints="1"/>
            </p:cNvSpPr>
            <p:nvPr/>
          </p:nvSpPr>
          <p:spPr bwMode="auto">
            <a:xfrm>
              <a:off x="3771" y="3303"/>
              <a:ext cx="603" cy="478"/>
            </a:xfrm>
            <a:custGeom>
              <a:avLst/>
              <a:gdLst>
                <a:gd name="T0" fmla="*/ 2 w 603"/>
                <a:gd name="T1" fmla="*/ 66 h 478"/>
                <a:gd name="T2" fmla="*/ 12 w 603"/>
                <a:gd name="T3" fmla="*/ 43 h 478"/>
                <a:gd name="T4" fmla="*/ 30 w 603"/>
                <a:gd name="T5" fmla="*/ 24 h 478"/>
                <a:gd name="T6" fmla="*/ 55 w 603"/>
                <a:gd name="T7" fmla="*/ 10 h 478"/>
                <a:gd name="T8" fmla="*/ 83 w 603"/>
                <a:gd name="T9" fmla="*/ 1 h 478"/>
                <a:gd name="T10" fmla="*/ 498 w 603"/>
                <a:gd name="T11" fmla="*/ 0 h 478"/>
                <a:gd name="T12" fmla="*/ 529 w 603"/>
                <a:gd name="T13" fmla="*/ 3 h 478"/>
                <a:gd name="T14" fmla="*/ 557 w 603"/>
                <a:gd name="T15" fmla="*/ 14 h 478"/>
                <a:gd name="T16" fmla="*/ 579 w 603"/>
                <a:gd name="T17" fmla="*/ 29 h 478"/>
                <a:gd name="T18" fmla="*/ 595 w 603"/>
                <a:gd name="T19" fmla="*/ 50 h 478"/>
                <a:gd name="T20" fmla="*/ 603 w 603"/>
                <a:gd name="T21" fmla="*/ 74 h 478"/>
                <a:gd name="T22" fmla="*/ 603 w 603"/>
                <a:gd name="T23" fmla="*/ 403 h 478"/>
                <a:gd name="T24" fmla="*/ 595 w 603"/>
                <a:gd name="T25" fmla="*/ 427 h 478"/>
                <a:gd name="T26" fmla="*/ 580 w 603"/>
                <a:gd name="T27" fmla="*/ 448 h 478"/>
                <a:gd name="T28" fmla="*/ 557 w 603"/>
                <a:gd name="T29" fmla="*/ 464 h 478"/>
                <a:gd name="T30" fmla="*/ 530 w 603"/>
                <a:gd name="T31" fmla="*/ 474 h 478"/>
                <a:gd name="T32" fmla="*/ 498 w 603"/>
                <a:gd name="T33" fmla="*/ 478 h 478"/>
                <a:gd name="T34" fmla="*/ 84 w 603"/>
                <a:gd name="T35" fmla="*/ 476 h 478"/>
                <a:gd name="T36" fmla="*/ 55 w 603"/>
                <a:gd name="T37" fmla="*/ 468 h 478"/>
                <a:gd name="T38" fmla="*/ 31 w 603"/>
                <a:gd name="T39" fmla="*/ 454 h 478"/>
                <a:gd name="T40" fmla="*/ 13 w 603"/>
                <a:gd name="T41" fmla="*/ 435 h 478"/>
                <a:gd name="T42" fmla="*/ 2 w 603"/>
                <a:gd name="T43" fmla="*/ 412 h 478"/>
                <a:gd name="T44" fmla="*/ 0 w 603"/>
                <a:gd name="T45" fmla="*/ 82 h 478"/>
                <a:gd name="T46" fmla="*/ 16 w 603"/>
                <a:gd name="T47" fmla="*/ 409 h 478"/>
                <a:gd name="T48" fmla="*/ 25 w 603"/>
                <a:gd name="T49" fmla="*/ 429 h 478"/>
                <a:gd name="T50" fmla="*/ 40 w 603"/>
                <a:gd name="T51" fmla="*/ 446 h 478"/>
                <a:gd name="T52" fmla="*/ 61 w 603"/>
                <a:gd name="T53" fmla="*/ 458 h 478"/>
                <a:gd name="T54" fmla="*/ 86 w 603"/>
                <a:gd name="T55" fmla="*/ 466 h 478"/>
                <a:gd name="T56" fmla="*/ 498 w 603"/>
                <a:gd name="T57" fmla="*/ 467 h 478"/>
                <a:gd name="T58" fmla="*/ 525 w 603"/>
                <a:gd name="T59" fmla="*/ 464 h 478"/>
                <a:gd name="T60" fmla="*/ 549 w 603"/>
                <a:gd name="T61" fmla="*/ 455 h 478"/>
                <a:gd name="T62" fmla="*/ 568 w 603"/>
                <a:gd name="T63" fmla="*/ 441 h 478"/>
                <a:gd name="T64" fmla="*/ 582 w 603"/>
                <a:gd name="T65" fmla="*/ 423 h 478"/>
                <a:gd name="T66" fmla="*/ 589 w 603"/>
                <a:gd name="T67" fmla="*/ 403 h 478"/>
                <a:gd name="T68" fmla="*/ 589 w 603"/>
                <a:gd name="T69" fmla="*/ 75 h 478"/>
                <a:gd name="T70" fmla="*/ 582 w 603"/>
                <a:gd name="T71" fmla="*/ 55 h 478"/>
                <a:gd name="T72" fmla="*/ 569 w 603"/>
                <a:gd name="T73" fmla="*/ 37 h 478"/>
                <a:gd name="T74" fmla="*/ 549 w 603"/>
                <a:gd name="T75" fmla="*/ 23 h 478"/>
                <a:gd name="T76" fmla="*/ 526 w 603"/>
                <a:gd name="T77" fmla="*/ 14 h 478"/>
                <a:gd name="T78" fmla="*/ 498 w 603"/>
                <a:gd name="T79" fmla="*/ 11 h 478"/>
                <a:gd name="T80" fmla="*/ 87 w 603"/>
                <a:gd name="T81" fmla="*/ 12 h 478"/>
                <a:gd name="T82" fmla="*/ 62 w 603"/>
                <a:gd name="T83" fmla="*/ 19 h 478"/>
                <a:gd name="T84" fmla="*/ 41 w 603"/>
                <a:gd name="T85" fmla="*/ 31 h 478"/>
                <a:gd name="T86" fmla="*/ 25 w 603"/>
                <a:gd name="T87" fmla="*/ 48 h 478"/>
                <a:gd name="T88" fmla="*/ 16 w 603"/>
                <a:gd name="T89" fmla="*/ 68 h 478"/>
                <a:gd name="T90" fmla="*/ 14 w 603"/>
                <a:gd name="T91" fmla="*/ 39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3" h="478">
                  <a:moveTo>
                    <a:pt x="0" y="82"/>
                  </a:moveTo>
                  <a:lnTo>
                    <a:pt x="0" y="74"/>
                  </a:lnTo>
                  <a:lnTo>
                    <a:pt x="2" y="66"/>
                  </a:lnTo>
                  <a:lnTo>
                    <a:pt x="4" y="58"/>
                  </a:lnTo>
                  <a:lnTo>
                    <a:pt x="8" y="50"/>
                  </a:lnTo>
                  <a:lnTo>
                    <a:pt x="12" y="43"/>
                  </a:lnTo>
                  <a:lnTo>
                    <a:pt x="18" y="36"/>
                  </a:lnTo>
                  <a:lnTo>
                    <a:pt x="24" y="30"/>
                  </a:lnTo>
                  <a:lnTo>
                    <a:pt x="30" y="24"/>
                  </a:lnTo>
                  <a:lnTo>
                    <a:pt x="38" y="19"/>
                  </a:lnTo>
                  <a:lnTo>
                    <a:pt x="46" y="14"/>
                  </a:lnTo>
                  <a:lnTo>
                    <a:pt x="55" y="10"/>
                  </a:lnTo>
                  <a:lnTo>
                    <a:pt x="64" y="6"/>
                  </a:lnTo>
                  <a:lnTo>
                    <a:pt x="73" y="3"/>
                  </a:lnTo>
                  <a:lnTo>
                    <a:pt x="83" y="1"/>
                  </a:lnTo>
                  <a:lnTo>
                    <a:pt x="94" y="0"/>
                  </a:lnTo>
                  <a:lnTo>
                    <a:pt x="105" y="0"/>
                  </a:lnTo>
                  <a:lnTo>
                    <a:pt x="498" y="0"/>
                  </a:lnTo>
                  <a:lnTo>
                    <a:pt x="509" y="0"/>
                  </a:lnTo>
                  <a:lnTo>
                    <a:pt x="519" y="1"/>
                  </a:lnTo>
                  <a:lnTo>
                    <a:pt x="529" y="3"/>
                  </a:lnTo>
                  <a:lnTo>
                    <a:pt x="539" y="6"/>
                  </a:lnTo>
                  <a:lnTo>
                    <a:pt x="548" y="9"/>
                  </a:lnTo>
                  <a:lnTo>
                    <a:pt x="557" y="14"/>
                  </a:lnTo>
                  <a:lnTo>
                    <a:pt x="565" y="18"/>
                  </a:lnTo>
                  <a:lnTo>
                    <a:pt x="572" y="24"/>
                  </a:lnTo>
                  <a:lnTo>
                    <a:pt x="579" y="29"/>
                  </a:lnTo>
                  <a:lnTo>
                    <a:pt x="585" y="36"/>
                  </a:lnTo>
                  <a:lnTo>
                    <a:pt x="591" y="43"/>
                  </a:lnTo>
                  <a:lnTo>
                    <a:pt x="595" y="50"/>
                  </a:lnTo>
                  <a:lnTo>
                    <a:pt x="599" y="58"/>
                  </a:lnTo>
                  <a:lnTo>
                    <a:pt x="601" y="66"/>
                  </a:lnTo>
                  <a:lnTo>
                    <a:pt x="603" y="74"/>
                  </a:lnTo>
                  <a:lnTo>
                    <a:pt x="603" y="82"/>
                  </a:lnTo>
                  <a:lnTo>
                    <a:pt x="603" y="395"/>
                  </a:lnTo>
                  <a:lnTo>
                    <a:pt x="603" y="403"/>
                  </a:lnTo>
                  <a:lnTo>
                    <a:pt x="601" y="412"/>
                  </a:lnTo>
                  <a:lnTo>
                    <a:pt x="599" y="420"/>
                  </a:lnTo>
                  <a:lnTo>
                    <a:pt x="595" y="427"/>
                  </a:lnTo>
                  <a:lnTo>
                    <a:pt x="591" y="434"/>
                  </a:lnTo>
                  <a:lnTo>
                    <a:pt x="586" y="441"/>
                  </a:lnTo>
                  <a:lnTo>
                    <a:pt x="580" y="448"/>
                  </a:lnTo>
                  <a:lnTo>
                    <a:pt x="573" y="454"/>
                  </a:lnTo>
                  <a:lnTo>
                    <a:pt x="565" y="459"/>
                  </a:lnTo>
                  <a:lnTo>
                    <a:pt x="557" y="464"/>
                  </a:lnTo>
                  <a:lnTo>
                    <a:pt x="549" y="468"/>
                  </a:lnTo>
                  <a:lnTo>
                    <a:pt x="539" y="471"/>
                  </a:lnTo>
                  <a:lnTo>
                    <a:pt x="530" y="474"/>
                  </a:lnTo>
                  <a:lnTo>
                    <a:pt x="520" y="476"/>
                  </a:lnTo>
                  <a:lnTo>
                    <a:pt x="509" y="477"/>
                  </a:lnTo>
                  <a:lnTo>
                    <a:pt x="498" y="478"/>
                  </a:lnTo>
                  <a:lnTo>
                    <a:pt x="105" y="478"/>
                  </a:lnTo>
                  <a:lnTo>
                    <a:pt x="94" y="478"/>
                  </a:lnTo>
                  <a:lnTo>
                    <a:pt x="84" y="476"/>
                  </a:lnTo>
                  <a:lnTo>
                    <a:pt x="74" y="474"/>
                  </a:lnTo>
                  <a:lnTo>
                    <a:pt x="64" y="471"/>
                  </a:lnTo>
                  <a:lnTo>
                    <a:pt x="55" y="468"/>
                  </a:lnTo>
                  <a:lnTo>
                    <a:pt x="46" y="464"/>
                  </a:lnTo>
                  <a:lnTo>
                    <a:pt x="38" y="459"/>
                  </a:lnTo>
                  <a:lnTo>
                    <a:pt x="31" y="454"/>
                  </a:lnTo>
                  <a:lnTo>
                    <a:pt x="24" y="448"/>
                  </a:lnTo>
                  <a:lnTo>
                    <a:pt x="18" y="442"/>
                  </a:lnTo>
                  <a:lnTo>
                    <a:pt x="13" y="435"/>
                  </a:lnTo>
                  <a:lnTo>
                    <a:pt x="8" y="428"/>
                  </a:lnTo>
                  <a:lnTo>
                    <a:pt x="5" y="420"/>
                  </a:lnTo>
                  <a:lnTo>
                    <a:pt x="2" y="412"/>
                  </a:lnTo>
                  <a:lnTo>
                    <a:pt x="0" y="404"/>
                  </a:lnTo>
                  <a:lnTo>
                    <a:pt x="0" y="395"/>
                  </a:lnTo>
                  <a:lnTo>
                    <a:pt x="0" y="82"/>
                  </a:lnTo>
                  <a:close/>
                  <a:moveTo>
                    <a:pt x="14" y="395"/>
                  </a:moveTo>
                  <a:lnTo>
                    <a:pt x="14" y="402"/>
                  </a:lnTo>
                  <a:lnTo>
                    <a:pt x="16" y="409"/>
                  </a:lnTo>
                  <a:lnTo>
                    <a:pt x="18" y="416"/>
                  </a:lnTo>
                  <a:lnTo>
                    <a:pt x="21" y="423"/>
                  </a:lnTo>
                  <a:lnTo>
                    <a:pt x="25" y="429"/>
                  </a:lnTo>
                  <a:lnTo>
                    <a:pt x="29" y="435"/>
                  </a:lnTo>
                  <a:lnTo>
                    <a:pt x="34" y="441"/>
                  </a:lnTo>
                  <a:lnTo>
                    <a:pt x="40" y="446"/>
                  </a:lnTo>
                  <a:lnTo>
                    <a:pt x="47" y="450"/>
                  </a:lnTo>
                  <a:lnTo>
                    <a:pt x="54" y="455"/>
                  </a:lnTo>
                  <a:lnTo>
                    <a:pt x="61" y="458"/>
                  </a:lnTo>
                  <a:lnTo>
                    <a:pt x="69" y="461"/>
                  </a:lnTo>
                  <a:lnTo>
                    <a:pt x="78" y="464"/>
                  </a:lnTo>
                  <a:lnTo>
                    <a:pt x="86" y="466"/>
                  </a:lnTo>
                  <a:lnTo>
                    <a:pt x="95" y="467"/>
                  </a:lnTo>
                  <a:lnTo>
                    <a:pt x="105" y="467"/>
                  </a:lnTo>
                  <a:lnTo>
                    <a:pt x="498" y="467"/>
                  </a:lnTo>
                  <a:lnTo>
                    <a:pt x="507" y="467"/>
                  </a:lnTo>
                  <a:lnTo>
                    <a:pt x="516" y="466"/>
                  </a:lnTo>
                  <a:lnTo>
                    <a:pt x="525" y="464"/>
                  </a:lnTo>
                  <a:lnTo>
                    <a:pt x="533" y="461"/>
                  </a:lnTo>
                  <a:lnTo>
                    <a:pt x="541" y="458"/>
                  </a:lnTo>
                  <a:lnTo>
                    <a:pt x="549" y="455"/>
                  </a:lnTo>
                  <a:lnTo>
                    <a:pt x="556" y="451"/>
                  </a:lnTo>
                  <a:lnTo>
                    <a:pt x="562" y="446"/>
                  </a:lnTo>
                  <a:lnTo>
                    <a:pt x="568" y="441"/>
                  </a:lnTo>
                  <a:lnTo>
                    <a:pt x="574" y="435"/>
                  </a:lnTo>
                  <a:lnTo>
                    <a:pt x="578" y="429"/>
                  </a:lnTo>
                  <a:lnTo>
                    <a:pt x="582" y="423"/>
                  </a:lnTo>
                  <a:lnTo>
                    <a:pt x="585" y="417"/>
                  </a:lnTo>
                  <a:lnTo>
                    <a:pt x="587" y="410"/>
                  </a:lnTo>
                  <a:lnTo>
                    <a:pt x="589" y="403"/>
                  </a:lnTo>
                  <a:lnTo>
                    <a:pt x="589" y="395"/>
                  </a:lnTo>
                  <a:lnTo>
                    <a:pt x="589" y="83"/>
                  </a:lnTo>
                  <a:lnTo>
                    <a:pt x="589" y="75"/>
                  </a:lnTo>
                  <a:lnTo>
                    <a:pt x="588" y="68"/>
                  </a:lnTo>
                  <a:lnTo>
                    <a:pt x="585" y="61"/>
                  </a:lnTo>
                  <a:lnTo>
                    <a:pt x="582" y="55"/>
                  </a:lnTo>
                  <a:lnTo>
                    <a:pt x="579" y="48"/>
                  </a:lnTo>
                  <a:lnTo>
                    <a:pt x="574" y="42"/>
                  </a:lnTo>
                  <a:lnTo>
                    <a:pt x="569" y="37"/>
                  </a:lnTo>
                  <a:lnTo>
                    <a:pt x="563" y="32"/>
                  </a:lnTo>
                  <a:lnTo>
                    <a:pt x="556" y="27"/>
                  </a:lnTo>
                  <a:lnTo>
                    <a:pt x="549" y="23"/>
                  </a:lnTo>
                  <a:lnTo>
                    <a:pt x="542" y="19"/>
                  </a:lnTo>
                  <a:lnTo>
                    <a:pt x="534" y="16"/>
                  </a:lnTo>
                  <a:lnTo>
                    <a:pt x="526" y="14"/>
                  </a:lnTo>
                  <a:lnTo>
                    <a:pt x="517" y="12"/>
                  </a:lnTo>
                  <a:lnTo>
                    <a:pt x="508" y="11"/>
                  </a:lnTo>
                  <a:lnTo>
                    <a:pt x="498" y="11"/>
                  </a:lnTo>
                  <a:lnTo>
                    <a:pt x="105" y="11"/>
                  </a:lnTo>
                  <a:lnTo>
                    <a:pt x="96" y="11"/>
                  </a:lnTo>
                  <a:lnTo>
                    <a:pt x="87" y="12"/>
                  </a:lnTo>
                  <a:lnTo>
                    <a:pt x="78" y="14"/>
                  </a:lnTo>
                  <a:lnTo>
                    <a:pt x="70" y="16"/>
                  </a:lnTo>
                  <a:lnTo>
                    <a:pt x="62" y="19"/>
                  </a:lnTo>
                  <a:lnTo>
                    <a:pt x="54" y="23"/>
                  </a:lnTo>
                  <a:lnTo>
                    <a:pt x="47" y="27"/>
                  </a:lnTo>
                  <a:lnTo>
                    <a:pt x="41" y="31"/>
                  </a:lnTo>
                  <a:lnTo>
                    <a:pt x="35" y="36"/>
                  </a:lnTo>
                  <a:lnTo>
                    <a:pt x="30" y="42"/>
                  </a:lnTo>
                  <a:lnTo>
                    <a:pt x="25" y="48"/>
                  </a:lnTo>
                  <a:lnTo>
                    <a:pt x="21" y="54"/>
                  </a:lnTo>
                  <a:lnTo>
                    <a:pt x="18" y="61"/>
                  </a:lnTo>
                  <a:lnTo>
                    <a:pt x="16" y="68"/>
                  </a:lnTo>
                  <a:lnTo>
                    <a:pt x="14" y="75"/>
                  </a:lnTo>
                  <a:lnTo>
                    <a:pt x="14" y="82"/>
                  </a:lnTo>
                  <a:lnTo>
                    <a:pt x="14" y="39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48" name="Rectangle 261"/>
            <p:cNvSpPr>
              <a:spLocks noChangeArrowheads="1"/>
            </p:cNvSpPr>
            <p:nvPr/>
          </p:nvSpPr>
          <p:spPr bwMode="auto">
            <a:xfrm>
              <a:off x="3877" y="3356"/>
              <a:ext cx="50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Pembangunan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49" name="Rectangle 262"/>
            <p:cNvSpPr>
              <a:spLocks noChangeArrowheads="1"/>
            </p:cNvSpPr>
            <p:nvPr/>
          </p:nvSpPr>
          <p:spPr bwMode="auto">
            <a:xfrm>
              <a:off x="3921" y="3436"/>
              <a:ext cx="411"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data base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50" name="Rectangle 263"/>
            <p:cNvSpPr>
              <a:spLocks noChangeArrowheads="1"/>
            </p:cNvSpPr>
            <p:nvPr/>
          </p:nvSpPr>
          <p:spPr bwMode="auto">
            <a:xfrm>
              <a:off x="3933" y="3516"/>
              <a:ext cx="380"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informasi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5151" name="Rectangle 264"/>
            <p:cNvSpPr>
              <a:spLocks noChangeArrowheads="1"/>
            </p:cNvSpPr>
            <p:nvPr/>
          </p:nvSpPr>
          <p:spPr bwMode="auto">
            <a:xfrm>
              <a:off x="3930" y="3595"/>
              <a:ext cx="357"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kearsipan</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72" name="Rectangle 265"/>
            <p:cNvSpPr>
              <a:spLocks noChangeArrowheads="1"/>
            </p:cNvSpPr>
            <p:nvPr/>
          </p:nvSpPr>
          <p:spPr bwMode="auto">
            <a:xfrm>
              <a:off x="4216" y="3594"/>
              <a:ext cx="5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0"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73" name="Freeform 266"/>
            <p:cNvSpPr>
              <a:spLocks/>
            </p:cNvSpPr>
            <p:nvPr/>
          </p:nvSpPr>
          <p:spPr bwMode="auto">
            <a:xfrm>
              <a:off x="4094" y="3778"/>
              <a:ext cx="23" cy="68"/>
            </a:xfrm>
            <a:custGeom>
              <a:avLst/>
              <a:gdLst>
                <a:gd name="T0" fmla="*/ 0 w 23"/>
                <a:gd name="T1" fmla="*/ 59 h 68"/>
                <a:gd name="T2" fmla="*/ 6 w 23"/>
                <a:gd name="T3" fmla="*/ 59 h 68"/>
                <a:gd name="T4" fmla="*/ 6 w 23"/>
                <a:gd name="T5" fmla="*/ 0 h 68"/>
                <a:gd name="T6" fmla="*/ 17 w 23"/>
                <a:gd name="T7" fmla="*/ 0 h 68"/>
                <a:gd name="T8" fmla="*/ 17 w 23"/>
                <a:gd name="T9" fmla="*/ 59 h 68"/>
                <a:gd name="T10" fmla="*/ 23 w 23"/>
                <a:gd name="T11" fmla="*/ 59 h 68"/>
                <a:gd name="T12" fmla="*/ 11 w 23"/>
                <a:gd name="T13" fmla="*/ 68 h 68"/>
                <a:gd name="T14" fmla="*/ 0 w 23"/>
                <a:gd name="T15" fmla="*/ 59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68">
                  <a:moveTo>
                    <a:pt x="0" y="59"/>
                  </a:moveTo>
                  <a:lnTo>
                    <a:pt x="6" y="59"/>
                  </a:lnTo>
                  <a:lnTo>
                    <a:pt x="6" y="0"/>
                  </a:lnTo>
                  <a:lnTo>
                    <a:pt x="17" y="0"/>
                  </a:lnTo>
                  <a:lnTo>
                    <a:pt x="17" y="59"/>
                  </a:lnTo>
                  <a:lnTo>
                    <a:pt x="23" y="59"/>
                  </a:lnTo>
                  <a:lnTo>
                    <a:pt x="11" y="68"/>
                  </a:lnTo>
                  <a:lnTo>
                    <a:pt x="0" y="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74" name="Freeform 267"/>
            <p:cNvSpPr>
              <a:spLocks noEditPoints="1"/>
            </p:cNvSpPr>
            <p:nvPr/>
          </p:nvSpPr>
          <p:spPr bwMode="auto">
            <a:xfrm>
              <a:off x="4077" y="3773"/>
              <a:ext cx="57" cy="81"/>
            </a:xfrm>
            <a:custGeom>
              <a:avLst/>
              <a:gdLst>
                <a:gd name="T0" fmla="*/ 0 w 57"/>
                <a:gd name="T1" fmla="*/ 58 h 81"/>
                <a:gd name="T2" fmla="*/ 23 w 57"/>
                <a:gd name="T3" fmla="*/ 58 h 81"/>
                <a:gd name="T4" fmla="*/ 16 w 57"/>
                <a:gd name="T5" fmla="*/ 64 h 81"/>
                <a:gd name="T6" fmla="*/ 16 w 57"/>
                <a:gd name="T7" fmla="*/ 0 h 81"/>
                <a:gd name="T8" fmla="*/ 41 w 57"/>
                <a:gd name="T9" fmla="*/ 0 h 81"/>
                <a:gd name="T10" fmla="*/ 41 w 57"/>
                <a:gd name="T11" fmla="*/ 64 h 81"/>
                <a:gd name="T12" fmla="*/ 34 w 57"/>
                <a:gd name="T13" fmla="*/ 58 h 81"/>
                <a:gd name="T14" fmla="*/ 57 w 57"/>
                <a:gd name="T15" fmla="*/ 58 h 81"/>
                <a:gd name="T16" fmla="*/ 28 w 57"/>
                <a:gd name="T17" fmla="*/ 81 h 81"/>
                <a:gd name="T18" fmla="*/ 0 w 57"/>
                <a:gd name="T19" fmla="*/ 58 h 81"/>
                <a:gd name="T20" fmla="*/ 33 w 57"/>
                <a:gd name="T21" fmla="*/ 69 h 81"/>
                <a:gd name="T22" fmla="*/ 23 w 57"/>
                <a:gd name="T23" fmla="*/ 69 h 81"/>
                <a:gd name="T24" fmla="*/ 35 w 57"/>
                <a:gd name="T25" fmla="*/ 60 h 81"/>
                <a:gd name="T26" fmla="*/ 40 w 57"/>
                <a:gd name="T27" fmla="*/ 70 h 81"/>
                <a:gd name="T28" fmla="*/ 27 w 57"/>
                <a:gd name="T29" fmla="*/ 70 h 81"/>
                <a:gd name="T30" fmla="*/ 27 w 57"/>
                <a:gd name="T31" fmla="*/ 5 h 81"/>
                <a:gd name="T32" fmla="*/ 34 w 57"/>
                <a:gd name="T33" fmla="*/ 11 h 81"/>
                <a:gd name="T34" fmla="*/ 23 w 57"/>
                <a:gd name="T35" fmla="*/ 11 h 81"/>
                <a:gd name="T36" fmla="*/ 30 w 57"/>
                <a:gd name="T37" fmla="*/ 5 h 81"/>
                <a:gd name="T38" fmla="*/ 30 w 57"/>
                <a:gd name="T39" fmla="*/ 70 h 81"/>
                <a:gd name="T40" fmla="*/ 17 w 57"/>
                <a:gd name="T41" fmla="*/ 70 h 81"/>
                <a:gd name="T42" fmla="*/ 22 w 57"/>
                <a:gd name="T43" fmla="*/ 60 h 81"/>
                <a:gd name="T44" fmla="*/ 33 w 57"/>
                <a:gd name="T45"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1">
                  <a:moveTo>
                    <a:pt x="0" y="58"/>
                  </a:moveTo>
                  <a:lnTo>
                    <a:pt x="23" y="58"/>
                  </a:lnTo>
                  <a:lnTo>
                    <a:pt x="16" y="64"/>
                  </a:lnTo>
                  <a:lnTo>
                    <a:pt x="16" y="0"/>
                  </a:lnTo>
                  <a:lnTo>
                    <a:pt x="41" y="0"/>
                  </a:lnTo>
                  <a:lnTo>
                    <a:pt x="41" y="64"/>
                  </a:lnTo>
                  <a:lnTo>
                    <a:pt x="34" y="58"/>
                  </a:lnTo>
                  <a:lnTo>
                    <a:pt x="57" y="58"/>
                  </a:lnTo>
                  <a:lnTo>
                    <a:pt x="28" y="81"/>
                  </a:lnTo>
                  <a:lnTo>
                    <a:pt x="0" y="58"/>
                  </a:lnTo>
                  <a:close/>
                  <a:moveTo>
                    <a:pt x="33" y="69"/>
                  </a:moveTo>
                  <a:lnTo>
                    <a:pt x="23" y="69"/>
                  </a:lnTo>
                  <a:lnTo>
                    <a:pt x="35" y="60"/>
                  </a:lnTo>
                  <a:lnTo>
                    <a:pt x="40" y="70"/>
                  </a:lnTo>
                  <a:lnTo>
                    <a:pt x="27" y="70"/>
                  </a:lnTo>
                  <a:lnTo>
                    <a:pt x="27" y="5"/>
                  </a:lnTo>
                  <a:lnTo>
                    <a:pt x="34" y="11"/>
                  </a:lnTo>
                  <a:lnTo>
                    <a:pt x="23" y="11"/>
                  </a:lnTo>
                  <a:lnTo>
                    <a:pt x="30" y="5"/>
                  </a:lnTo>
                  <a:lnTo>
                    <a:pt x="30" y="70"/>
                  </a:lnTo>
                  <a:lnTo>
                    <a:pt x="17" y="70"/>
                  </a:lnTo>
                  <a:lnTo>
                    <a:pt x="22" y="60"/>
                  </a:lnTo>
                  <a:lnTo>
                    <a:pt x="33" y="6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pic>
          <p:nvPicPr>
            <p:cNvPr id="2316" name="Picture 268"/>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741" y="3838"/>
              <a:ext cx="725"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7" name="Picture 269"/>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741" y="3838"/>
              <a:ext cx="725"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8" name="Picture 270"/>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772" y="3882"/>
              <a:ext cx="6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9" name="Picture 271"/>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772" y="3882"/>
              <a:ext cx="6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5" name="Freeform 272"/>
            <p:cNvSpPr>
              <a:spLocks/>
            </p:cNvSpPr>
            <p:nvPr/>
          </p:nvSpPr>
          <p:spPr bwMode="auto">
            <a:xfrm>
              <a:off x="3775" y="3856"/>
              <a:ext cx="656" cy="155"/>
            </a:xfrm>
            <a:custGeom>
              <a:avLst/>
              <a:gdLst>
                <a:gd name="T0" fmla="*/ 0 w 3114"/>
                <a:gd name="T1" fmla="*/ 157 h 937"/>
                <a:gd name="T2" fmla="*/ 157 w 3114"/>
                <a:gd name="T3" fmla="*/ 0 h 937"/>
                <a:gd name="T4" fmla="*/ 2958 w 3114"/>
                <a:gd name="T5" fmla="*/ 0 h 937"/>
                <a:gd name="T6" fmla="*/ 3114 w 3114"/>
                <a:gd name="T7" fmla="*/ 157 h 937"/>
                <a:gd name="T8" fmla="*/ 3114 w 3114"/>
                <a:gd name="T9" fmla="*/ 781 h 937"/>
                <a:gd name="T10" fmla="*/ 2958 w 3114"/>
                <a:gd name="T11" fmla="*/ 937 h 937"/>
                <a:gd name="T12" fmla="*/ 157 w 3114"/>
                <a:gd name="T13" fmla="*/ 937 h 937"/>
                <a:gd name="T14" fmla="*/ 0 w 3114"/>
                <a:gd name="T15" fmla="*/ 781 h 937"/>
                <a:gd name="T16" fmla="*/ 0 w 3114"/>
                <a:gd name="T17" fmla="*/ 15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4" h="937">
                  <a:moveTo>
                    <a:pt x="0" y="157"/>
                  </a:moveTo>
                  <a:cubicBezTo>
                    <a:pt x="0" y="70"/>
                    <a:pt x="70" y="0"/>
                    <a:pt x="157" y="0"/>
                  </a:cubicBezTo>
                  <a:lnTo>
                    <a:pt x="2958" y="0"/>
                  </a:lnTo>
                  <a:cubicBezTo>
                    <a:pt x="3044" y="0"/>
                    <a:pt x="3114" y="70"/>
                    <a:pt x="3114" y="157"/>
                  </a:cubicBezTo>
                  <a:lnTo>
                    <a:pt x="3114" y="781"/>
                  </a:lnTo>
                  <a:cubicBezTo>
                    <a:pt x="3114" y="867"/>
                    <a:pt x="3044" y="937"/>
                    <a:pt x="2958" y="937"/>
                  </a:cubicBezTo>
                  <a:lnTo>
                    <a:pt x="157" y="937"/>
                  </a:lnTo>
                  <a:cubicBezTo>
                    <a:pt x="70" y="937"/>
                    <a:pt x="0" y="867"/>
                    <a:pt x="0" y="781"/>
                  </a:cubicBezTo>
                  <a:lnTo>
                    <a:pt x="0" y="157"/>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76" name="Freeform 273"/>
            <p:cNvSpPr>
              <a:spLocks noEditPoints="1"/>
            </p:cNvSpPr>
            <p:nvPr/>
          </p:nvSpPr>
          <p:spPr bwMode="auto">
            <a:xfrm>
              <a:off x="3764" y="3848"/>
              <a:ext cx="678" cy="172"/>
            </a:xfrm>
            <a:custGeom>
              <a:avLst/>
              <a:gdLst>
                <a:gd name="T0" fmla="*/ 4 w 3214"/>
                <a:gd name="T1" fmla="*/ 167 h 1037"/>
                <a:gd name="T2" fmla="*/ 33 w 3214"/>
                <a:gd name="T3" fmla="*/ 95 h 1037"/>
                <a:gd name="T4" fmla="*/ 65 w 3214"/>
                <a:gd name="T5" fmla="*/ 57 h 1037"/>
                <a:gd name="T6" fmla="*/ 122 w 3214"/>
                <a:gd name="T7" fmla="*/ 19 h 1037"/>
                <a:gd name="T8" fmla="*/ 183 w 3214"/>
                <a:gd name="T9" fmla="*/ 2 h 1037"/>
                <a:gd name="T10" fmla="*/ 3026 w 3214"/>
                <a:gd name="T11" fmla="*/ 1 h 1037"/>
                <a:gd name="T12" fmla="*/ 3092 w 3214"/>
                <a:gd name="T13" fmla="*/ 19 h 1037"/>
                <a:gd name="T14" fmla="*/ 3150 w 3214"/>
                <a:gd name="T15" fmla="*/ 57 h 1037"/>
                <a:gd name="T16" fmla="*/ 3181 w 3214"/>
                <a:gd name="T17" fmla="*/ 95 h 1037"/>
                <a:gd name="T18" fmla="*/ 3209 w 3214"/>
                <a:gd name="T19" fmla="*/ 161 h 1037"/>
                <a:gd name="T20" fmla="*/ 3214 w 3214"/>
                <a:gd name="T21" fmla="*/ 831 h 1037"/>
                <a:gd name="T22" fmla="*/ 3200 w 3214"/>
                <a:gd name="T23" fmla="*/ 907 h 1037"/>
                <a:gd name="T24" fmla="*/ 3176 w 3214"/>
                <a:gd name="T25" fmla="*/ 950 h 1037"/>
                <a:gd name="T26" fmla="*/ 3127 w 3214"/>
                <a:gd name="T27" fmla="*/ 999 h 1037"/>
                <a:gd name="T28" fmla="*/ 3083 w 3214"/>
                <a:gd name="T29" fmla="*/ 1023 h 1037"/>
                <a:gd name="T30" fmla="*/ 3010 w 3214"/>
                <a:gd name="T31" fmla="*/ 1037 h 1037"/>
                <a:gd name="T32" fmla="*/ 167 w 3214"/>
                <a:gd name="T33" fmla="*/ 1033 h 1037"/>
                <a:gd name="T34" fmla="*/ 96 w 3214"/>
                <a:gd name="T35" fmla="*/ 1005 h 1037"/>
                <a:gd name="T36" fmla="*/ 58 w 3214"/>
                <a:gd name="T37" fmla="*/ 973 h 1037"/>
                <a:gd name="T38" fmla="*/ 19 w 3214"/>
                <a:gd name="T39" fmla="*/ 916 h 1037"/>
                <a:gd name="T40" fmla="*/ 2 w 3214"/>
                <a:gd name="T41" fmla="*/ 855 h 1037"/>
                <a:gd name="T42" fmla="*/ 100 w 3214"/>
                <a:gd name="T43" fmla="*/ 829 h 1037"/>
                <a:gd name="T44" fmla="*/ 111 w 3214"/>
                <a:gd name="T45" fmla="*/ 877 h 1037"/>
                <a:gd name="T46" fmla="*/ 116 w 3214"/>
                <a:gd name="T47" fmla="*/ 887 h 1037"/>
                <a:gd name="T48" fmla="*/ 151 w 3214"/>
                <a:gd name="T49" fmla="*/ 922 h 1037"/>
                <a:gd name="T50" fmla="*/ 161 w 3214"/>
                <a:gd name="T51" fmla="*/ 927 h 1037"/>
                <a:gd name="T52" fmla="*/ 207 w 3214"/>
                <a:gd name="T53" fmla="*/ 937 h 1037"/>
                <a:gd name="T54" fmla="*/ 3025 w 3214"/>
                <a:gd name="T55" fmla="*/ 936 h 1037"/>
                <a:gd name="T56" fmla="*/ 3071 w 3214"/>
                <a:gd name="T57" fmla="*/ 917 h 1037"/>
                <a:gd name="T58" fmla="*/ 3080 w 3214"/>
                <a:gd name="T59" fmla="*/ 910 h 1037"/>
                <a:gd name="T60" fmla="*/ 3108 w 3214"/>
                <a:gd name="T61" fmla="*/ 868 h 1037"/>
                <a:gd name="T62" fmla="*/ 3113 w 3214"/>
                <a:gd name="T63" fmla="*/ 845 h 1037"/>
                <a:gd name="T64" fmla="*/ 3114 w 3214"/>
                <a:gd name="T65" fmla="*/ 199 h 1037"/>
                <a:gd name="T66" fmla="*/ 3108 w 3214"/>
                <a:gd name="T67" fmla="*/ 170 h 1037"/>
                <a:gd name="T68" fmla="*/ 3079 w 3214"/>
                <a:gd name="T69" fmla="*/ 128 h 1037"/>
                <a:gd name="T70" fmla="*/ 3071 w 3214"/>
                <a:gd name="T71" fmla="*/ 121 h 1037"/>
                <a:gd name="T72" fmla="*/ 3031 w 3214"/>
                <a:gd name="T73" fmla="*/ 103 h 1037"/>
                <a:gd name="T74" fmla="*/ 209 w 3214"/>
                <a:gd name="T75" fmla="*/ 100 h 1037"/>
                <a:gd name="T76" fmla="*/ 161 w 3214"/>
                <a:gd name="T77" fmla="*/ 111 h 1037"/>
                <a:gd name="T78" fmla="*/ 151 w 3214"/>
                <a:gd name="T79" fmla="*/ 116 h 1037"/>
                <a:gd name="T80" fmla="*/ 116 w 3214"/>
                <a:gd name="T81" fmla="*/ 151 h 1037"/>
                <a:gd name="T82" fmla="*/ 111 w 3214"/>
                <a:gd name="T83" fmla="*/ 161 h 1037"/>
                <a:gd name="T84" fmla="*/ 100 w 3214"/>
                <a:gd name="T85" fmla="*/ 20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4" h="1037">
                  <a:moveTo>
                    <a:pt x="0" y="207"/>
                  </a:moveTo>
                  <a:lnTo>
                    <a:pt x="1" y="188"/>
                  </a:lnTo>
                  <a:lnTo>
                    <a:pt x="4" y="167"/>
                  </a:lnTo>
                  <a:lnTo>
                    <a:pt x="15" y="131"/>
                  </a:lnTo>
                  <a:cubicBezTo>
                    <a:pt x="16" y="128"/>
                    <a:pt x="17" y="125"/>
                    <a:pt x="19" y="122"/>
                  </a:cubicBezTo>
                  <a:lnTo>
                    <a:pt x="33" y="95"/>
                  </a:lnTo>
                  <a:cubicBezTo>
                    <a:pt x="35" y="93"/>
                    <a:pt x="37" y="90"/>
                    <a:pt x="38" y="88"/>
                  </a:cubicBezTo>
                  <a:lnTo>
                    <a:pt x="57" y="65"/>
                  </a:lnTo>
                  <a:cubicBezTo>
                    <a:pt x="60" y="62"/>
                    <a:pt x="62" y="60"/>
                    <a:pt x="65" y="57"/>
                  </a:cubicBezTo>
                  <a:lnTo>
                    <a:pt x="88" y="38"/>
                  </a:lnTo>
                  <a:cubicBezTo>
                    <a:pt x="90" y="37"/>
                    <a:pt x="93" y="35"/>
                    <a:pt x="95" y="33"/>
                  </a:cubicBezTo>
                  <a:lnTo>
                    <a:pt x="122" y="19"/>
                  </a:lnTo>
                  <a:cubicBezTo>
                    <a:pt x="125" y="17"/>
                    <a:pt x="128" y="16"/>
                    <a:pt x="131" y="15"/>
                  </a:cubicBezTo>
                  <a:lnTo>
                    <a:pt x="161" y="6"/>
                  </a:lnTo>
                  <a:lnTo>
                    <a:pt x="183" y="2"/>
                  </a:lnTo>
                  <a:lnTo>
                    <a:pt x="204" y="1"/>
                  </a:lnTo>
                  <a:lnTo>
                    <a:pt x="3008" y="0"/>
                  </a:lnTo>
                  <a:lnTo>
                    <a:pt x="3026" y="1"/>
                  </a:lnTo>
                  <a:lnTo>
                    <a:pt x="3047" y="4"/>
                  </a:lnTo>
                  <a:lnTo>
                    <a:pt x="3083" y="15"/>
                  </a:lnTo>
                  <a:cubicBezTo>
                    <a:pt x="3086" y="16"/>
                    <a:pt x="3090" y="17"/>
                    <a:pt x="3092" y="19"/>
                  </a:cubicBezTo>
                  <a:lnTo>
                    <a:pt x="3119" y="33"/>
                  </a:lnTo>
                  <a:cubicBezTo>
                    <a:pt x="3122" y="35"/>
                    <a:pt x="3124" y="37"/>
                    <a:pt x="3127" y="38"/>
                  </a:cubicBezTo>
                  <a:lnTo>
                    <a:pt x="3150" y="57"/>
                  </a:lnTo>
                  <a:cubicBezTo>
                    <a:pt x="3152" y="60"/>
                    <a:pt x="3155" y="62"/>
                    <a:pt x="3157" y="65"/>
                  </a:cubicBezTo>
                  <a:lnTo>
                    <a:pt x="3176" y="88"/>
                  </a:lnTo>
                  <a:cubicBezTo>
                    <a:pt x="3178" y="90"/>
                    <a:pt x="3180" y="93"/>
                    <a:pt x="3181" y="95"/>
                  </a:cubicBezTo>
                  <a:lnTo>
                    <a:pt x="3196" y="122"/>
                  </a:lnTo>
                  <a:cubicBezTo>
                    <a:pt x="3197" y="125"/>
                    <a:pt x="3199" y="128"/>
                    <a:pt x="3200" y="131"/>
                  </a:cubicBezTo>
                  <a:lnTo>
                    <a:pt x="3209" y="161"/>
                  </a:lnTo>
                  <a:lnTo>
                    <a:pt x="3213" y="183"/>
                  </a:lnTo>
                  <a:lnTo>
                    <a:pt x="3214" y="204"/>
                  </a:lnTo>
                  <a:lnTo>
                    <a:pt x="3214" y="831"/>
                  </a:lnTo>
                  <a:lnTo>
                    <a:pt x="3213" y="850"/>
                  </a:lnTo>
                  <a:lnTo>
                    <a:pt x="3210" y="871"/>
                  </a:lnTo>
                  <a:lnTo>
                    <a:pt x="3200" y="907"/>
                  </a:lnTo>
                  <a:cubicBezTo>
                    <a:pt x="3199" y="910"/>
                    <a:pt x="3197" y="913"/>
                    <a:pt x="3196" y="916"/>
                  </a:cubicBezTo>
                  <a:lnTo>
                    <a:pt x="3181" y="942"/>
                  </a:lnTo>
                  <a:cubicBezTo>
                    <a:pt x="3180" y="945"/>
                    <a:pt x="3178" y="948"/>
                    <a:pt x="3176" y="950"/>
                  </a:cubicBezTo>
                  <a:lnTo>
                    <a:pt x="3157" y="973"/>
                  </a:lnTo>
                  <a:cubicBezTo>
                    <a:pt x="3155" y="976"/>
                    <a:pt x="3153" y="978"/>
                    <a:pt x="3150" y="980"/>
                  </a:cubicBezTo>
                  <a:lnTo>
                    <a:pt x="3127" y="999"/>
                  </a:lnTo>
                  <a:cubicBezTo>
                    <a:pt x="3124" y="1001"/>
                    <a:pt x="3122" y="1003"/>
                    <a:pt x="3119" y="1005"/>
                  </a:cubicBezTo>
                  <a:lnTo>
                    <a:pt x="3092" y="1019"/>
                  </a:lnTo>
                  <a:cubicBezTo>
                    <a:pt x="3089" y="1021"/>
                    <a:pt x="3086" y="1022"/>
                    <a:pt x="3083" y="1023"/>
                  </a:cubicBezTo>
                  <a:lnTo>
                    <a:pt x="3054" y="1032"/>
                  </a:lnTo>
                  <a:lnTo>
                    <a:pt x="3032" y="1036"/>
                  </a:lnTo>
                  <a:lnTo>
                    <a:pt x="3010" y="1037"/>
                  </a:lnTo>
                  <a:lnTo>
                    <a:pt x="207" y="1037"/>
                  </a:lnTo>
                  <a:lnTo>
                    <a:pt x="188" y="1036"/>
                  </a:lnTo>
                  <a:lnTo>
                    <a:pt x="167" y="1033"/>
                  </a:lnTo>
                  <a:lnTo>
                    <a:pt x="131" y="1023"/>
                  </a:lnTo>
                  <a:cubicBezTo>
                    <a:pt x="128" y="1022"/>
                    <a:pt x="125" y="1021"/>
                    <a:pt x="122" y="1019"/>
                  </a:cubicBezTo>
                  <a:lnTo>
                    <a:pt x="96" y="1005"/>
                  </a:lnTo>
                  <a:cubicBezTo>
                    <a:pt x="93" y="1003"/>
                    <a:pt x="90" y="1001"/>
                    <a:pt x="88" y="999"/>
                  </a:cubicBezTo>
                  <a:lnTo>
                    <a:pt x="64" y="980"/>
                  </a:lnTo>
                  <a:cubicBezTo>
                    <a:pt x="62" y="978"/>
                    <a:pt x="60" y="976"/>
                    <a:pt x="58" y="973"/>
                  </a:cubicBezTo>
                  <a:lnTo>
                    <a:pt x="39" y="950"/>
                  </a:lnTo>
                  <a:cubicBezTo>
                    <a:pt x="37" y="948"/>
                    <a:pt x="35" y="945"/>
                    <a:pt x="33" y="942"/>
                  </a:cubicBezTo>
                  <a:lnTo>
                    <a:pt x="19" y="916"/>
                  </a:lnTo>
                  <a:cubicBezTo>
                    <a:pt x="17" y="913"/>
                    <a:pt x="16" y="910"/>
                    <a:pt x="15" y="907"/>
                  </a:cubicBezTo>
                  <a:lnTo>
                    <a:pt x="6" y="877"/>
                  </a:lnTo>
                  <a:lnTo>
                    <a:pt x="2" y="855"/>
                  </a:lnTo>
                  <a:lnTo>
                    <a:pt x="1" y="834"/>
                  </a:lnTo>
                  <a:lnTo>
                    <a:pt x="0" y="207"/>
                  </a:lnTo>
                  <a:close/>
                  <a:moveTo>
                    <a:pt x="100" y="829"/>
                  </a:moveTo>
                  <a:lnTo>
                    <a:pt x="101" y="839"/>
                  </a:lnTo>
                  <a:lnTo>
                    <a:pt x="102" y="848"/>
                  </a:lnTo>
                  <a:lnTo>
                    <a:pt x="111" y="877"/>
                  </a:lnTo>
                  <a:lnTo>
                    <a:pt x="107" y="868"/>
                  </a:lnTo>
                  <a:lnTo>
                    <a:pt x="121" y="894"/>
                  </a:lnTo>
                  <a:lnTo>
                    <a:pt x="116" y="887"/>
                  </a:lnTo>
                  <a:lnTo>
                    <a:pt x="135" y="910"/>
                  </a:lnTo>
                  <a:lnTo>
                    <a:pt x="128" y="903"/>
                  </a:lnTo>
                  <a:lnTo>
                    <a:pt x="151" y="922"/>
                  </a:lnTo>
                  <a:lnTo>
                    <a:pt x="143" y="917"/>
                  </a:lnTo>
                  <a:lnTo>
                    <a:pt x="170" y="931"/>
                  </a:lnTo>
                  <a:lnTo>
                    <a:pt x="161" y="927"/>
                  </a:lnTo>
                  <a:lnTo>
                    <a:pt x="183" y="935"/>
                  </a:lnTo>
                  <a:lnTo>
                    <a:pt x="193" y="937"/>
                  </a:lnTo>
                  <a:lnTo>
                    <a:pt x="207" y="937"/>
                  </a:lnTo>
                  <a:lnTo>
                    <a:pt x="3005" y="937"/>
                  </a:lnTo>
                  <a:lnTo>
                    <a:pt x="3016" y="937"/>
                  </a:lnTo>
                  <a:lnTo>
                    <a:pt x="3025" y="936"/>
                  </a:lnTo>
                  <a:lnTo>
                    <a:pt x="3054" y="927"/>
                  </a:lnTo>
                  <a:lnTo>
                    <a:pt x="3045" y="931"/>
                  </a:lnTo>
                  <a:lnTo>
                    <a:pt x="3071" y="917"/>
                  </a:lnTo>
                  <a:lnTo>
                    <a:pt x="3063" y="922"/>
                  </a:lnTo>
                  <a:lnTo>
                    <a:pt x="3086" y="903"/>
                  </a:lnTo>
                  <a:lnTo>
                    <a:pt x="3080" y="910"/>
                  </a:lnTo>
                  <a:lnTo>
                    <a:pt x="3099" y="887"/>
                  </a:lnTo>
                  <a:lnTo>
                    <a:pt x="3093" y="894"/>
                  </a:lnTo>
                  <a:lnTo>
                    <a:pt x="3108" y="868"/>
                  </a:lnTo>
                  <a:lnTo>
                    <a:pt x="3104" y="877"/>
                  </a:lnTo>
                  <a:lnTo>
                    <a:pt x="3111" y="855"/>
                  </a:lnTo>
                  <a:lnTo>
                    <a:pt x="3113" y="845"/>
                  </a:lnTo>
                  <a:lnTo>
                    <a:pt x="3114" y="831"/>
                  </a:lnTo>
                  <a:lnTo>
                    <a:pt x="3114" y="209"/>
                  </a:lnTo>
                  <a:lnTo>
                    <a:pt x="3114" y="199"/>
                  </a:lnTo>
                  <a:lnTo>
                    <a:pt x="3113" y="190"/>
                  </a:lnTo>
                  <a:lnTo>
                    <a:pt x="3104" y="161"/>
                  </a:lnTo>
                  <a:lnTo>
                    <a:pt x="3108" y="170"/>
                  </a:lnTo>
                  <a:lnTo>
                    <a:pt x="3093" y="143"/>
                  </a:lnTo>
                  <a:lnTo>
                    <a:pt x="3098" y="151"/>
                  </a:lnTo>
                  <a:lnTo>
                    <a:pt x="3079" y="128"/>
                  </a:lnTo>
                  <a:lnTo>
                    <a:pt x="3087" y="135"/>
                  </a:lnTo>
                  <a:lnTo>
                    <a:pt x="3063" y="116"/>
                  </a:lnTo>
                  <a:lnTo>
                    <a:pt x="3071" y="121"/>
                  </a:lnTo>
                  <a:lnTo>
                    <a:pt x="3044" y="107"/>
                  </a:lnTo>
                  <a:lnTo>
                    <a:pt x="3054" y="111"/>
                  </a:lnTo>
                  <a:lnTo>
                    <a:pt x="3031" y="103"/>
                  </a:lnTo>
                  <a:lnTo>
                    <a:pt x="3021" y="101"/>
                  </a:lnTo>
                  <a:lnTo>
                    <a:pt x="3008" y="100"/>
                  </a:lnTo>
                  <a:lnTo>
                    <a:pt x="209" y="100"/>
                  </a:lnTo>
                  <a:lnTo>
                    <a:pt x="199" y="101"/>
                  </a:lnTo>
                  <a:lnTo>
                    <a:pt x="190" y="102"/>
                  </a:lnTo>
                  <a:lnTo>
                    <a:pt x="161" y="111"/>
                  </a:lnTo>
                  <a:lnTo>
                    <a:pt x="170" y="107"/>
                  </a:lnTo>
                  <a:lnTo>
                    <a:pt x="143" y="121"/>
                  </a:lnTo>
                  <a:lnTo>
                    <a:pt x="151" y="116"/>
                  </a:lnTo>
                  <a:lnTo>
                    <a:pt x="128" y="135"/>
                  </a:lnTo>
                  <a:lnTo>
                    <a:pt x="135" y="128"/>
                  </a:lnTo>
                  <a:lnTo>
                    <a:pt x="116" y="151"/>
                  </a:lnTo>
                  <a:lnTo>
                    <a:pt x="121" y="143"/>
                  </a:lnTo>
                  <a:lnTo>
                    <a:pt x="107" y="170"/>
                  </a:lnTo>
                  <a:lnTo>
                    <a:pt x="111" y="161"/>
                  </a:lnTo>
                  <a:lnTo>
                    <a:pt x="103" y="183"/>
                  </a:lnTo>
                  <a:lnTo>
                    <a:pt x="101" y="193"/>
                  </a:lnTo>
                  <a:lnTo>
                    <a:pt x="100" y="207"/>
                  </a:lnTo>
                  <a:lnTo>
                    <a:pt x="100" y="829"/>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77" name="Rectangle 274"/>
            <p:cNvSpPr>
              <a:spLocks noChangeArrowheads="1"/>
            </p:cNvSpPr>
            <p:nvPr/>
          </p:nvSpPr>
          <p:spPr bwMode="auto">
            <a:xfrm>
              <a:off x="3910" y="3892"/>
              <a:ext cx="3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36.366</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78" name="Rectangle 275"/>
            <p:cNvSpPr>
              <a:spLocks noChangeArrowheads="1"/>
            </p:cNvSpPr>
            <p:nvPr/>
          </p:nvSpPr>
          <p:spPr bwMode="auto">
            <a:xfrm>
              <a:off x="4147" y="3892"/>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.000</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79" name="Rectangle 276"/>
            <p:cNvSpPr>
              <a:spLocks noChangeArrowheads="1"/>
            </p:cNvSpPr>
            <p:nvPr/>
          </p:nvSpPr>
          <p:spPr bwMode="auto">
            <a:xfrm>
              <a:off x="4297" y="3892"/>
              <a:ext cx="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80" name="Freeform 277"/>
            <p:cNvSpPr>
              <a:spLocks/>
            </p:cNvSpPr>
            <p:nvPr/>
          </p:nvSpPr>
          <p:spPr bwMode="auto">
            <a:xfrm>
              <a:off x="5802" y="3286"/>
              <a:ext cx="589" cy="467"/>
            </a:xfrm>
            <a:custGeom>
              <a:avLst/>
              <a:gdLst>
                <a:gd name="T0" fmla="*/ 0 w 2796"/>
                <a:gd name="T1" fmla="*/ 467 h 2815"/>
                <a:gd name="T2" fmla="*/ 466 w 2796"/>
                <a:gd name="T3" fmla="*/ 0 h 2815"/>
                <a:gd name="T4" fmla="*/ 2330 w 2796"/>
                <a:gd name="T5" fmla="*/ 0 h 2815"/>
                <a:gd name="T6" fmla="*/ 2796 w 2796"/>
                <a:gd name="T7" fmla="*/ 467 h 2815"/>
                <a:gd name="T8" fmla="*/ 2796 w 2796"/>
                <a:gd name="T9" fmla="*/ 2349 h 2815"/>
                <a:gd name="T10" fmla="*/ 2330 w 2796"/>
                <a:gd name="T11" fmla="*/ 2815 h 2815"/>
                <a:gd name="T12" fmla="*/ 466 w 2796"/>
                <a:gd name="T13" fmla="*/ 2815 h 2815"/>
                <a:gd name="T14" fmla="*/ 0 w 2796"/>
                <a:gd name="T15" fmla="*/ 2349 h 2815"/>
                <a:gd name="T16" fmla="*/ 0 w 2796"/>
                <a:gd name="T17" fmla="*/ 467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6" h="2815">
                  <a:moveTo>
                    <a:pt x="0" y="467"/>
                  </a:moveTo>
                  <a:cubicBezTo>
                    <a:pt x="0" y="209"/>
                    <a:pt x="208" y="0"/>
                    <a:pt x="466" y="0"/>
                  </a:cubicBezTo>
                  <a:lnTo>
                    <a:pt x="2330" y="0"/>
                  </a:lnTo>
                  <a:cubicBezTo>
                    <a:pt x="2588" y="0"/>
                    <a:pt x="2796" y="209"/>
                    <a:pt x="2796" y="467"/>
                  </a:cubicBezTo>
                  <a:lnTo>
                    <a:pt x="2796" y="2349"/>
                  </a:lnTo>
                  <a:cubicBezTo>
                    <a:pt x="2796" y="2607"/>
                    <a:pt x="2588" y="2815"/>
                    <a:pt x="2330" y="2815"/>
                  </a:cubicBezTo>
                  <a:lnTo>
                    <a:pt x="466" y="2815"/>
                  </a:lnTo>
                  <a:cubicBezTo>
                    <a:pt x="208" y="2815"/>
                    <a:pt x="0" y="2607"/>
                    <a:pt x="0" y="2349"/>
                  </a:cubicBezTo>
                  <a:lnTo>
                    <a:pt x="0" y="467"/>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81" name="Freeform 278"/>
            <p:cNvSpPr>
              <a:spLocks noEditPoints="1"/>
            </p:cNvSpPr>
            <p:nvPr/>
          </p:nvSpPr>
          <p:spPr bwMode="auto">
            <a:xfrm>
              <a:off x="5795" y="3280"/>
              <a:ext cx="604" cy="479"/>
            </a:xfrm>
            <a:custGeom>
              <a:avLst/>
              <a:gdLst>
                <a:gd name="T0" fmla="*/ 2 w 604"/>
                <a:gd name="T1" fmla="*/ 67 h 479"/>
                <a:gd name="T2" fmla="*/ 12 w 604"/>
                <a:gd name="T3" fmla="*/ 44 h 479"/>
                <a:gd name="T4" fmla="*/ 31 w 604"/>
                <a:gd name="T5" fmla="*/ 25 h 479"/>
                <a:gd name="T6" fmla="*/ 55 w 604"/>
                <a:gd name="T7" fmla="*/ 10 h 479"/>
                <a:gd name="T8" fmla="*/ 84 w 604"/>
                <a:gd name="T9" fmla="*/ 2 h 479"/>
                <a:gd name="T10" fmla="*/ 498 w 604"/>
                <a:gd name="T11" fmla="*/ 0 h 479"/>
                <a:gd name="T12" fmla="*/ 529 w 604"/>
                <a:gd name="T13" fmla="*/ 4 h 479"/>
                <a:gd name="T14" fmla="*/ 557 w 604"/>
                <a:gd name="T15" fmla="*/ 14 h 479"/>
                <a:gd name="T16" fmla="*/ 579 w 604"/>
                <a:gd name="T17" fmla="*/ 30 h 479"/>
                <a:gd name="T18" fmla="*/ 595 w 604"/>
                <a:gd name="T19" fmla="*/ 51 h 479"/>
                <a:gd name="T20" fmla="*/ 603 w 604"/>
                <a:gd name="T21" fmla="*/ 75 h 479"/>
                <a:gd name="T22" fmla="*/ 603 w 604"/>
                <a:gd name="T23" fmla="*/ 404 h 479"/>
                <a:gd name="T24" fmla="*/ 595 w 604"/>
                <a:gd name="T25" fmla="*/ 428 h 479"/>
                <a:gd name="T26" fmla="*/ 580 w 604"/>
                <a:gd name="T27" fmla="*/ 448 h 479"/>
                <a:gd name="T28" fmla="*/ 557 w 604"/>
                <a:gd name="T29" fmla="*/ 465 h 479"/>
                <a:gd name="T30" fmla="*/ 530 w 604"/>
                <a:gd name="T31" fmla="*/ 475 h 479"/>
                <a:gd name="T32" fmla="*/ 499 w 604"/>
                <a:gd name="T33" fmla="*/ 479 h 479"/>
                <a:gd name="T34" fmla="*/ 84 w 604"/>
                <a:gd name="T35" fmla="*/ 477 h 479"/>
                <a:gd name="T36" fmla="*/ 55 w 604"/>
                <a:gd name="T37" fmla="*/ 469 h 479"/>
                <a:gd name="T38" fmla="*/ 31 w 604"/>
                <a:gd name="T39" fmla="*/ 455 h 479"/>
                <a:gd name="T40" fmla="*/ 13 w 604"/>
                <a:gd name="T41" fmla="*/ 436 h 479"/>
                <a:gd name="T42" fmla="*/ 2 w 604"/>
                <a:gd name="T43" fmla="*/ 413 h 479"/>
                <a:gd name="T44" fmla="*/ 0 w 604"/>
                <a:gd name="T45" fmla="*/ 83 h 479"/>
                <a:gd name="T46" fmla="*/ 16 w 604"/>
                <a:gd name="T47" fmla="*/ 410 h 479"/>
                <a:gd name="T48" fmla="*/ 25 w 604"/>
                <a:gd name="T49" fmla="*/ 430 h 479"/>
                <a:gd name="T50" fmla="*/ 40 w 604"/>
                <a:gd name="T51" fmla="*/ 446 h 479"/>
                <a:gd name="T52" fmla="*/ 62 w 604"/>
                <a:gd name="T53" fmla="*/ 459 h 479"/>
                <a:gd name="T54" fmla="*/ 86 w 604"/>
                <a:gd name="T55" fmla="*/ 466 h 479"/>
                <a:gd name="T56" fmla="*/ 498 w 604"/>
                <a:gd name="T57" fmla="*/ 468 h 479"/>
                <a:gd name="T58" fmla="*/ 525 w 604"/>
                <a:gd name="T59" fmla="*/ 465 h 479"/>
                <a:gd name="T60" fmla="*/ 549 w 604"/>
                <a:gd name="T61" fmla="*/ 456 h 479"/>
                <a:gd name="T62" fmla="*/ 568 w 604"/>
                <a:gd name="T63" fmla="*/ 442 h 479"/>
                <a:gd name="T64" fmla="*/ 582 w 604"/>
                <a:gd name="T65" fmla="*/ 424 h 479"/>
                <a:gd name="T66" fmla="*/ 589 w 604"/>
                <a:gd name="T67" fmla="*/ 403 h 479"/>
                <a:gd name="T68" fmla="*/ 589 w 604"/>
                <a:gd name="T69" fmla="*/ 76 h 479"/>
                <a:gd name="T70" fmla="*/ 583 w 604"/>
                <a:gd name="T71" fmla="*/ 56 h 479"/>
                <a:gd name="T72" fmla="*/ 569 w 604"/>
                <a:gd name="T73" fmla="*/ 38 h 479"/>
                <a:gd name="T74" fmla="*/ 550 w 604"/>
                <a:gd name="T75" fmla="*/ 24 h 479"/>
                <a:gd name="T76" fmla="*/ 526 w 604"/>
                <a:gd name="T77" fmla="*/ 15 h 479"/>
                <a:gd name="T78" fmla="*/ 498 w 604"/>
                <a:gd name="T79" fmla="*/ 11 h 479"/>
                <a:gd name="T80" fmla="*/ 87 w 604"/>
                <a:gd name="T81" fmla="*/ 13 h 479"/>
                <a:gd name="T82" fmla="*/ 62 w 604"/>
                <a:gd name="T83" fmla="*/ 20 h 479"/>
                <a:gd name="T84" fmla="*/ 41 w 604"/>
                <a:gd name="T85" fmla="*/ 32 h 479"/>
                <a:gd name="T86" fmla="*/ 25 w 604"/>
                <a:gd name="T87" fmla="*/ 49 h 479"/>
                <a:gd name="T88" fmla="*/ 16 w 604"/>
                <a:gd name="T89" fmla="*/ 69 h 479"/>
                <a:gd name="T90" fmla="*/ 14 w 604"/>
                <a:gd name="T91" fmla="*/ 39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4" h="479">
                  <a:moveTo>
                    <a:pt x="0" y="83"/>
                  </a:moveTo>
                  <a:lnTo>
                    <a:pt x="0" y="75"/>
                  </a:lnTo>
                  <a:lnTo>
                    <a:pt x="2" y="67"/>
                  </a:lnTo>
                  <a:lnTo>
                    <a:pt x="5" y="59"/>
                  </a:lnTo>
                  <a:lnTo>
                    <a:pt x="8" y="51"/>
                  </a:lnTo>
                  <a:lnTo>
                    <a:pt x="12" y="44"/>
                  </a:lnTo>
                  <a:lnTo>
                    <a:pt x="18" y="37"/>
                  </a:lnTo>
                  <a:lnTo>
                    <a:pt x="24" y="31"/>
                  </a:lnTo>
                  <a:lnTo>
                    <a:pt x="31" y="25"/>
                  </a:lnTo>
                  <a:lnTo>
                    <a:pt x="38" y="19"/>
                  </a:lnTo>
                  <a:lnTo>
                    <a:pt x="46" y="15"/>
                  </a:lnTo>
                  <a:lnTo>
                    <a:pt x="55" y="10"/>
                  </a:lnTo>
                  <a:lnTo>
                    <a:pt x="64" y="7"/>
                  </a:lnTo>
                  <a:lnTo>
                    <a:pt x="74" y="4"/>
                  </a:lnTo>
                  <a:lnTo>
                    <a:pt x="84" y="2"/>
                  </a:lnTo>
                  <a:lnTo>
                    <a:pt x="94" y="1"/>
                  </a:lnTo>
                  <a:lnTo>
                    <a:pt x="105" y="0"/>
                  </a:lnTo>
                  <a:lnTo>
                    <a:pt x="498" y="0"/>
                  </a:lnTo>
                  <a:lnTo>
                    <a:pt x="509" y="1"/>
                  </a:lnTo>
                  <a:lnTo>
                    <a:pt x="519" y="2"/>
                  </a:lnTo>
                  <a:lnTo>
                    <a:pt x="529" y="4"/>
                  </a:lnTo>
                  <a:lnTo>
                    <a:pt x="539" y="7"/>
                  </a:lnTo>
                  <a:lnTo>
                    <a:pt x="548" y="10"/>
                  </a:lnTo>
                  <a:lnTo>
                    <a:pt x="557" y="14"/>
                  </a:lnTo>
                  <a:lnTo>
                    <a:pt x="565" y="19"/>
                  </a:lnTo>
                  <a:lnTo>
                    <a:pt x="572" y="24"/>
                  </a:lnTo>
                  <a:lnTo>
                    <a:pt x="579" y="30"/>
                  </a:lnTo>
                  <a:lnTo>
                    <a:pt x="585" y="37"/>
                  </a:lnTo>
                  <a:lnTo>
                    <a:pt x="591" y="44"/>
                  </a:lnTo>
                  <a:lnTo>
                    <a:pt x="595" y="51"/>
                  </a:lnTo>
                  <a:lnTo>
                    <a:pt x="599" y="58"/>
                  </a:lnTo>
                  <a:lnTo>
                    <a:pt x="601" y="66"/>
                  </a:lnTo>
                  <a:lnTo>
                    <a:pt x="603" y="75"/>
                  </a:lnTo>
                  <a:lnTo>
                    <a:pt x="604" y="83"/>
                  </a:lnTo>
                  <a:lnTo>
                    <a:pt x="604" y="396"/>
                  </a:lnTo>
                  <a:lnTo>
                    <a:pt x="603" y="404"/>
                  </a:lnTo>
                  <a:lnTo>
                    <a:pt x="602" y="412"/>
                  </a:lnTo>
                  <a:lnTo>
                    <a:pt x="599" y="420"/>
                  </a:lnTo>
                  <a:lnTo>
                    <a:pt x="595" y="428"/>
                  </a:lnTo>
                  <a:lnTo>
                    <a:pt x="591" y="435"/>
                  </a:lnTo>
                  <a:lnTo>
                    <a:pt x="586" y="442"/>
                  </a:lnTo>
                  <a:lnTo>
                    <a:pt x="580" y="448"/>
                  </a:lnTo>
                  <a:lnTo>
                    <a:pt x="573" y="454"/>
                  </a:lnTo>
                  <a:lnTo>
                    <a:pt x="565" y="460"/>
                  </a:lnTo>
                  <a:lnTo>
                    <a:pt x="557" y="465"/>
                  </a:lnTo>
                  <a:lnTo>
                    <a:pt x="549" y="469"/>
                  </a:lnTo>
                  <a:lnTo>
                    <a:pt x="540" y="472"/>
                  </a:lnTo>
                  <a:lnTo>
                    <a:pt x="530" y="475"/>
                  </a:lnTo>
                  <a:lnTo>
                    <a:pt x="520" y="477"/>
                  </a:lnTo>
                  <a:lnTo>
                    <a:pt x="509" y="478"/>
                  </a:lnTo>
                  <a:lnTo>
                    <a:pt x="499" y="479"/>
                  </a:lnTo>
                  <a:lnTo>
                    <a:pt x="105" y="479"/>
                  </a:lnTo>
                  <a:lnTo>
                    <a:pt x="95" y="478"/>
                  </a:lnTo>
                  <a:lnTo>
                    <a:pt x="84" y="477"/>
                  </a:lnTo>
                  <a:lnTo>
                    <a:pt x="74" y="475"/>
                  </a:lnTo>
                  <a:lnTo>
                    <a:pt x="64" y="472"/>
                  </a:lnTo>
                  <a:lnTo>
                    <a:pt x="55" y="469"/>
                  </a:lnTo>
                  <a:lnTo>
                    <a:pt x="47" y="465"/>
                  </a:lnTo>
                  <a:lnTo>
                    <a:pt x="39" y="460"/>
                  </a:lnTo>
                  <a:lnTo>
                    <a:pt x="31" y="455"/>
                  </a:lnTo>
                  <a:lnTo>
                    <a:pt x="24" y="449"/>
                  </a:lnTo>
                  <a:lnTo>
                    <a:pt x="18" y="443"/>
                  </a:lnTo>
                  <a:lnTo>
                    <a:pt x="13" y="436"/>
                  </a:lnTo>
                  <a:lnTo>
                    <a:pt x="8" y="428"/>
                  </a:lnTo>
                  <a:lnTo>
                    <a:pt x="5" y="421"/>
                  </a:lnTo>
                  <a:lnTo>
                    <a:pt x="2" y="413"/>
                  </a:lnTo>
                  <a:lnTo>
                    <a:pt x="1" y="405"/>
                  </a:lnTo>
                  <a:lnTo>
                    <a:pt x="0" y="396"/>
                  </a:lnTo>
                  <a:lnTo>
                    <a:pt x="0" y="83"/>
                  </a:lnTo>
                  <a:close/>
                  <a:moveTo>
                    <a:pt x="14" y="396"/>
                  </a:moveTo>
                  <a:lnTo>
                    <a:pt x="14" y="403"/>
                  </a:lnTo>
                  <a:lnTo>
                    <a:pt x="16" y="410"/>
                  </a:lnTo>
                  <a:lnTo>
                    <a:pt x="18" y="417"/>
                  </a:lnTo>
                  <a:lnTo>
                    <a:pt x="21" y="424"/>
                  </a:lnTo>
                  <a:lnTo>
                    <a:pt x="25" y="430"/>
                  </a:lnTo>
                  <a:lnTo>
                    <a:pt x="29" y="436"/>
                  </a:lnTo>
                  <a:lnTo>
                    <a:pt x="35" y="442"/>
                  </a:lnTo>
                  <a:lnTo>
                    <a:pt x="40" y="446"/>
                  </a:lnTo>
                  <a:lnTo>
                    <a:pt x="47" y="451"/>
                  </a:lnTo>
                  <a:lnTo>
                    <a:pt x="54" y="455"/>
                  </a:lnTo>
                  <a:lnTo>
                    <a:pt x="62" y="459"/>
                  </a:lnTo>
                  <a:lnTo>
                    <a:pt x="69" y="462"/>
                  </a:lnTo>
                  <a:lnTo>
                    <a:pt x="78" y="464"/>
                  </a:lnTo>
                  <a:lnTo>
                    <a:pt x="86" y="466"/>
                  </a:lnTo>
                  <a:lnTo>
                    <a:pt x="95" y="467"/>
                  </a:lnTo>
                  <a:lnTo>
                    <a:pt x="105" y="468"/>
                  </a:lnTo>
                  <a:lnTo>
                    <a:pt x="498" y="468"/>
                  </a:lnTo>
                  <a:lnTo>
                    <a:pt x="507" y="467"/>
                  </a:lnTo>
                  <a:lnTo>
                    <a:pt x="516" y="466"/>
                  </a:lnTo>
                  <a:lnTo>
                    <a:pt x="525" y="465"/>
                  </a:lnTo>
                  <a:lnTo>
                    <a:pt x="533" y="462"/>
                  </a:lnTo>
                  <a:lnTo>
                    <a:pt x="541" y="459"/>
                  </a:lnTo>
                  <a:lnTo>
                    <a:pt x="549" y="456"/>
                  </a:lnTo>
                  <a:lnTo>
                    <a:pt x="556" y="452"/>
                  </a:lnTo>
                  <a:lnTo>
                    <a:pt x="563" y="447"/>
                  </a:lnTo>
                  <a:lnTo>
                    <a:pt x="568" y="442"/>
                  </a:lnTo>
                  <a:lnTo>
                    <a:pt x="574" y="436"/>
                  </a:lnTo>
                  <a:lnTo>
                    <a:pt x="578" y="430"/>
                  </a:lnTo>
                  <a:lnTo>
                    <a:pt x="582" y="424"/>
                  </a:lnTo>
                  <a:lnTo>
                    <a:pt x="585" y="418"/>
                  </a:lnTo>
                  <a:lnTo>
                    <a:pt x="588" y="411"/>
                  </a:lnTo>
                  <a:lnTo>
                    <a:pt x="589" y="403"/>
                  </a:lnTo>
                  <a:lnTo>
                    <a:pt x="589" y="396"/>
                  </a:lnTo>
                  <a:lnTo>
                    <a:pt x="589" y="84"/>
                  </a:lnTo>
                  <a:lnTo>
                    <a:pt x="589" y="76"/>
                  </a:lnTo>
                  <a:lnTo>
                    <a:pt x="588" y="69"/>
                  </a:lnTo>
                  <a:lnTo>
                    <a:pt x="585" y="62"/>
                  </a:lnTo>
                  <a:lnTo>
                    <a:pt x="583" y="56"/>
                  </a:lnTo>
                  <a:lnTo>
                    <a:pt x="579" y="49"/>
                  </a:lnTo>
                  <a:lnTo>
                    <a:pt x="574" y="43"/>
                  </a:lnTo>
                  <a:lnTo>
                    <a:pt x="569" y="38"/>
                  </a:lnTo>
                  <a:lnTo>
                    <a:pt x="563" y="33"/>
                  </a:lnTo>
                  <a:lnTo>
                    <a:pt x="557" y="28"/>
                  </a:lnTo>
                  <a:lnTo>
                    <a:pt x="550" y="24"/>
                  </a:lnTo>
                  <a:lnTo>
                    <a:pt x="542" y="20"/>
                  </a:lnTo>
                  <a:lnTo>
                    <a:pt x="534" y="17"/>
                  </a:lnTo>
                  <a:lnTo>
                    <a:pt x="526" y="15"/>
                  </a:lnTo>
                  <a:lnTo>
                    <a:pt x="517" y="13"/>
                  </a:lnTo>
                  <a:lnTo>
                    <a:pt x="508" y="12"/>
                  </a:lnTo>
                  <a:lnTo>
                    <a:pt x="498" y="11"/>
                  </a:lnTo>
                  <a:lnTo>
                    <a:pt x="106" y="11"/>
                  </a:lnTo>
                  <a:lnTo>
                    <a:pt x="96" y="12"/>
                  </a:lnTo>
                  <a:lnTo>
                    <a:pt x="87" y="13"/>
                  </a:lnTo>
                  <a:lnTo>
                    <a:pt x="78" y="15"/>
                  </a:lnTo>
                  <a:lnTo>
                    <a:pt x="70" y="17"/>
                  </a:lnTo>
                  <a:lnTo>
                    <a:pt x="62" y="20"/>
                  </a:lnTo>
                  <a:lnTo>
                    <a:pt x="54" y="24"/>
                  </a:lnTo>
                  <a:lnTo>
                    <a:pt x="47" y="28"/>
                  </a:lnTo>
                  <a:lnTo>
                    <a:pt x="41" y="32"/>
                  </a:lnTo>
                  <a:lnTo>
                    <a:pt x="35" y="37"/>
                  </a:lnTo>
                  <a:lnTo>
                    <a:pt x="30" y="43"/>
                  </a:lnTo>
                  <a:lnTo>
                    <a:pt x="25" y="49"/>
                  </a:lnTo>
                  <a:lnTo>
                    <a:pt x="21" y="55"/>
                  </a:lnTo>
                  <a:lnTo>
                    <a:pt x="18" y="62"/>
                  </a:lnTo>
                  <a:lnTo>
                    <a:pt x="16" y="69"/>
                  </a:lnTo>
                  <a:lnTo>
                    <a:pt x="15" y="76"/>
                  </a:lnTo>
                  <a:lnTo>
                    <a:pt x="14" y="83"/>
                  </a:lnTo>
                  <a:lnTo>
                    <a:pt x="14" y="39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82" name="Rectangle 279"/>
            <p:cNvSpPr>
              <a:spLocks noChangeArrowheads="1"/>
            </p:cNvSpPr>
            <p:nvPr/>
          </p:nvSpPr>
          <p:spPr bwMode="auto">
            <a:xfrm>
              <a:off x="5932" y="3334"/>
              <a:ext cx="43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Penyediaan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83" name="Rectangle 280"/>
            <p:cNvSpPr>
              <a:spLocks noChangeArrowheads="1"/>
            </p:cNvSpPr>
            <p:nvPr/>
          </p:nvSpPr>
          <p:spPr bwMode="auto">
            <a:xfrm>
              <a:off x="5997" y="3413"/>
              <a:ext cx="29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sarana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84" name="Rectangle 281"/>
            <p:cNvSpPr>
              <a:spLocks noChangeArrowheads="1"/>
            </p:cNvSpPr>
            <p:nvPr/>
          </p:nvSpPr>
          <p:spPr bwMode="auto">
            <a:xfrm>
              <a:off x="5985" y="3494"/>
              <a:ext cx="31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layanan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85" name="Rectangle 282"/>
            <p:cNvSpPr>
              <a:spLocks noChangeArrowheads="1"/>
            </p:cNvSpPr>
            <p:nvPr/>
          </p:nvSpPr>
          <p:spPr bwMode="auto">
            <a:xfrm>
              <a:off x="5957" y="3572"/>
              <a:ext cx="38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informasi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86" name="Rectangle 283"/>
            <p:cNvSpPr>
              <a:spLocks noChangeArrowheads="1"/>
            </p:cNvSpPr>
            <p:nvPr/>
          </p:nvSpPr>
          <p:spPr bwMode="auto">
            <a:xfrm>
              <a:off x="6023" y="3653"/>
              <a:ext cx="20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0000"/>
                  </a:solidFill>
                  <a:effectLst/>
                  <a:latin typeface="Comic Sans MS" pitchFamily="66" charset="0"/>
                  <a:cs typeface="Arial" pitchFamily="34" charset="0"/>
                </a:rPr>
                <a:t>arsip</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87" name="Rectangle 284"/>
            <p:cNvSpPr>
              <a:spLocks noChangeArrowheads="1"/>
            </p:cNvSpPr>
            <p:nvPr/>
          </p:nvSpPr>
          <p:spPr bwMode="auto">
            <a:xfrm>
              <a:off x="6171" y="3652"/>
              <a:ext cx="5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0" i="0" u="none" strike="noStrike" cap="none" normalizeH="0" baseline="0">
                  <a:ln>
                    <a:noFill/>
                  </a:ln>
                  <a:solidFill>
                    <a:srgbClr val="000000"/>
                  </a:solidFill>
                  <a:effectLst/>
                  <a:latin typeface="Comic Sans MS" pitchFamily="66"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88" name="Freeform 285"/>
            <p:cNvSpPr>
              <a:spLocks noEditPoints="1"/>
            </p:cNvSpPr>
            <p:nvPr/>
          </p:nvSpPr>
          <p:spPr bwMode="auto">
            <a:xfrm>
              <a:off x="6083" y="3186"/>
              <a:ext cx="57" cy="95"/>
            </a:xfrm>
            <a:custGeom>
              <a:avLst/>
              <a:gdLst>
                <a:gd name="T0" fmla="*/ 152 w 271"/>
                <a:gd name="T1" fmla="*/ 0 h 569"/>
                <a:gd name="T2" fmla="*/ 152 w 271"/>
                <a:gd name="T3" fmla="*/ 536 h 569"/>
                <a:gd name="T4" fmla="*/ 119 w 271"/>
                <a:gd name="T5" fmla="*/ 536 h 569"/>
                <a:gd name="T6" fmla="*/ 119 w 271"/>
                <a:gd name="T7" fmla="*/ 0 h 569"/>
                <a:gd name="T8" fmla="*/ 152 w 271"/>
                <a:gd name="T9" fmla="*/ 0 h 569"/>
                <a:gd name="T10" fmla="*/ 267 w 271"/>
                <a:gd name="T11" fmla="*/ 344 h 569"/>
                <a:gd name="T12" fmla="*/ 135 w 271"/>
                <a:gd name="T13" fmla="*/ 569 h 569"/>
                <a:gd name="T14" fmla="*/ 4 w 271"/>
                <a:gd name="T15" fmla="*/ 344 h 569"/>
                <a:gd name="T16" fmla="*/ 10 w 271"/>
                <a:gd name="T17" fmla="*/ 321 h 569"/>
                <a:gd name="T18" fmla="*/ 33 w 271"/>
                <a:gd name="T19" fmla="*/ 327 h 569"/>
                <a:gd name="T20" fmla="*/ 150 w 271"/>
                <a:gd name="T21" fmla="*/ 527 h 569"/>
                <a:gd name="T22" fmla="*/ 121 w 271"/>
                <a:gd name="T23" fmla="*/ 527 h 569"/>
                <a:gd name="T24" fmla="*/ 238 w 271"/>
                <a:gd name="T25" fmla="*/ 327 h 569"/>
                <a:gd name="T26" fmla="*/ 261 w 271"/>
                <a:gd name="T27" fmla="*/ 321 h 569"/>
                <a:gd name="T28" fmla="*/ 267 w 271"/>
                <a:gd name="T29" fmla="*/ 34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569">
                  <a:moveTo>
                    <a:pt x="152" y="0"/>
                  </a:moveTo>
                  <a:lnTo>
                    <a:pt x="152" y="536"/>
                  </a:lnTo>
                  <a:lnTo>
                    <a:pt x="119" y="536"/>
                  </a:lnTo>
                  <a:lnTo>
                    <a:pt x="119" y="0"/>
                  </a:lnTo>
                  <a:lnTo>
                    <a:pt x="152" y="0"/>
                  </a:lnTo>
                  <a:close/>
                  <a:moveTo>
                    <a:pt x="267" y="344"/>
                  </a:moveTo>
                  <a:lnTo>
                    <a:pt x="135" y="569"/>
                  </a:lnTo>
                  <a:lnTo>
                    <a:pt x="4" y="344"/>
                  </a:lnTo>
                  <a:cubicBezTo>
                    <a:pt x="0" y="336"/>
                    <a:pt x="2" y="326"/>
                    <a:pt x="10" y="321"/>
                  </a:cubicBezTo>
                  <a:cubicBezTo>
                    <a:pt x="18" y="317"/>
                    <a:pt x="29" y="319"/>
                    <a:pt x="33" y="327"/>
                  </a:cubicBezTo>
                  <a:lnTo>
                    <a:pt x="150" y="527"/>
                  </a:lnTo>
                  <a:lnTo>
                    <a:pt x="121" y="527"/>
                  </a:lnTo>
                  <a:lnTo>
                    <a:pt x="238" y="327"/>
                  </a:lnTo>
                  <a:cubicBezTo>
                    <a:pt x="242" y="319"/>
                    <a:pt x="253" y="317"/>
                    <a:pt x="261" y="321"/>
                  </a:cubicBezTo>
                  <a:cubicBezTo>
                    <a:pt x="268" y="326"/>
                    <a:pt x="271" y="336"/>
                    <a:pt x="267" y="344"/>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89" name="Freeform 286"/>
            <p:cNvSpPr>
              <a:spLocks/>
            </p:cNvSpPr>
            <p:nvPr/>
          </p:nvSpPr>
          <p:spPr bwMode="auto">
            <a:xfrm>
              <a:off x="6090" y="3756"/>
              <a:ext cx="23" cy="68"/>
            </a:xfrm>
            <a:custGeom>
              <a:avLst/>
              <a:gdLst>
                <a:gd name="T0" fmla="*/ 0 w 23"/>
                <a:gd name="T1" fmla="*/ 59 h 68"/>
                <a:gd name="T2" fmla="*/ 6 w 23"/>
                <a:gd name="T3" fmla="*/ 59 h 68"/>
                <a:gd name="T4" fmla="*/ 6 w 23"/>
                <a:gd name="T5" fmla="*/ 0 h 68"/>
                <a:gd name="T6" fmla="*/ 17 w 23"/>
                <a:gd name="T7" fmla="*/ 0 h 68"/>
                <a:gd name="T8" fmla="*/ 17 w 23"/>
                <a:gd name="T9" fmla="*/ 59 h 68"/>
                <a:gd name="T10" fmla="*/ 23 w 23"/>
                <a:gd name="T11" fmla="*/ 59 h 68"/>
                <a:gd name="T12" fmla="*/ 12 w 23"/>
                <a:gd name="T13" fmla="*/ 68 h 68"/>
                <a:gd name="T14" fmla="*/ 0 w 23"/>
                <a:gd name="T15" fmla="*/ 59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68">
                  <a:moveTo>
                    <a:pt x="0" y="59"/>
                  </a:moveTo>
                  <a:lnTo>
                    <a:pt x="6" y="59"/>
                  </a:lnTo>
                  <a:lnTo>
                    <a:pt x="6" y="0"/>
                  </a:lnTo>
                  <a:lnTo>
                    <a:pt x="17" y="0"/>
                  </a:lnTo>
                  <a:lnTo>
                    <a:pt x="17" y="59"/>
                  </a:lnTo>
                  <a:lnTo>
                    <a:pt x="23" y="59"/>
                  </a:lnTo>
                  <a:lnTo>
                    <a:pt x="12" y="68"/>
                  </a:lnTo>
                  <a:lnTo>
                    <a:pt x="0" y="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90" name="Freeform 287"/>
            <p:cNvSpPr>
              <a:spLocks noEditPoints="1"/>
            </p:cNvSpPr>
            <p:nvPr/>
          </p:nvSpPr>
          <p:spPr bwMode="auto">
            <a:xfrm>
              <a:off x="6073" y="3751"/>
              <a:ext cx="57" cy="81"/>
            </a:xfrm>
            <a:custGeom>
              <a:avLst/>
              <a:gdLst>
                <a:gd name="T0" fmla="*/ 0 w 57"/>
                <a:gd name="T1" fmla="*/ 58 h 81"/>
                <a:gd name="T2" fmla="*/ 23 w 57"/>
                <a:gd name="T3" fmla="*/ 58 h 81"/>
                <a:gd name="T4" fmla="*/ 16 w 57"/>
                <a:gd name="T5" fmla="*/ 64 h 81"/>
                <a:gd name="T6" fmla="*/ 16 w 57"/>
                <a:gd name="T7" fmla="*/ 0 h 81"/>
                <a:gd name="T8" fmla="*/ 41 w 57"/>
                <a:gd name="T9" fmla="*/ 0 h 81"/>
                <a:gd name="T10" fmla="*/ 41 w 57"/>
                <a:gd name="T11" fmla="*/ 64 h 81"/>
                <a:gd name="T12" fmla="*/ 34 w 57"/>
                <a:gd name="T13" fmla="*/ 58 h 81"/>
                <a:gd name="T14" fmla="*/ 57 w 57"/>
                <a:gd name="T15" fmla="*/ 58 h 81"/>
                <a:gd name="T16" fmla="*/ 29 w 57"/>
                <a:gd name="T17" fmla="*/ 81 h 81"/>
                <a:gd name="T18" fmla="*/ 0 w 57"/>
                <a:gd name="T19" fmla="*/ 58 h 81"/>
                <a:gd name="T20" fmla="*/ 33 w 57"/>
                <a:gd name="T21" fmla="*/ 69 h 81"/>
                <a:gd name="T22" fmla="*/ 23 w 57"/>
                <a:gd name="T23" fmla="*/ 69 h 81"/>
                <a:gd name="T24" fmla="*/ 35 w 57"/>
                <a:gd name="T25" fmla="*/ 60 h 81"/>
                <a:gd name="T26" fmla="*/ 40 w 57"/>
                <a:gd name="T27" fmla="*/ 69 h 81"/>
                <a:gd name="T28" fmla="*/ 27 w 57"/>
                <a:gd name="T29" fmla="*/ 69 h 81"/>
                <a:gd name="T30" fmla="*/ 27 w 57"/>
                <a:gd name="T31" fmla="*/ 5 h 81"/>
                <a:gd name="T32" fmla="*/ 34 w 57"/>
                <a:gd name="T33" fmla="*/ 11 h 81"/>
                <a:gd name="T34" fmla="*/ 23 w 57"/>
                <a:gd name="T35" fmla="*/ 11 h 81"/>
                <a:gd name="T36" fmla="*/ 30 w 57"/>
                <a:gd name="T37" fmla="*/ 5 h 81"/>
                <a:gd name="T38" fmla="*/ 30 w 57"/>
                <a:gd name="T39" fmla="*/ 69 h 81"/>
                <a:gd name="T40" fmla="*/ 17 w 57"/>
                <a:gd name="T41" fmla="*/ 69 h 81"/>
                <a:gd name="T42" fmla="*/ 22 w 57"/>
                <a:gd name="T43" fmla="*/ 60 h 81"/>
                <a:gd name="T44" fmla="*/ 33 w 57"/>
                <a:gd name="T45"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1">
                  <a:moveTo>
                    <a:pt x="0" y="58"/>
                  </a:moveTo>
                  <a:lnTo>
                    <a:pt x="23" y="58"/>
                  </a:lnTo>
                  <a:lnTo>
                    <a:pt x="16" y="64"/>
                  </a:lnTo>
                  <a:lnTo>
                    <a:pt x="16" y="0"/>
                  </a:lnTo>
                  <a:lnTo>
                    <a:pt x="41" y="0"/>
                  </a:lnTo>
                  <a:lnTo>
                    <a:pt x="41" y="64"/>
                  </a:lnTo>
                  <a:lnTo>
                    <a:pt x="34" y="58"/>
                  </a:lnTo>
                  <a:lnTo>
                    <a:pt x="57" y="58"/>
                  </a:lnTo>
                  <a:lnTo>
                    <a:pt x="29" y="81"/>
                  </a:lnTo>
                  <a:lnTo>
                    <a:pt x="0" y="58"/>
                  </a:lnTo>
                  <a:close/>
                  <a:moveTo>
                    <a:pt x="33" y="69"/>
                  </a:moveTo>
                  <a:lnTo>
                    <a:pt x="23" y="69"/>
                  </a:lnTo>
                  <a:lnTo>
                    <a:pt x="35" y="60"/>
                  </a:lnTo>
                  <a:lnTo>
                    <a:pt x="40" y="69"/>
                  </a:lnTo>
                  <a:lnTo>
                    <a:pt x="27" y="69"/>
                  </a:lnTo>
                  <a:lnTo>
                    <a:pt x="27" y="5"/>
                  </a:lnTo>
                  <a:lnTo>
                    <a:pt x="34" y="11"/>
                  </a:lnTo>
                  <a:lnTo>
                    <a:pt x="23" y="11"/>
                  </a:lnTo>
                  <a:lnTo>
                    <a:pt x="30" y="5"/>
                  </a:lnTo>
                  <a:lnTo>
                    <a:pt x="30" y="69"/>
                  </a:lnTo>
                  <a:lnTo>
                    <a:pt x="17" y="69"/>
                  </a:lnTo>
                  <a:lnTo>
                    <a:pt x="22" y="60"/>
                  </a:lnTo>
                  <a:lnTo>
                    <a:pt x="33" y="6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pic>
          <p:nvPicPr>
            <p:cNvPr id="2336" name="Picture 288"/>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737" y="3816"/>
              <a:ext cx="72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7" name="Picture 289"/>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5737" y="3816"/>
              <a:ext cx="72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8" name="Picture 290"/>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5767" y="3859"/>
              <a:ext cx="664"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9" name="Picture 291"/>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767" y="3859"/>
              <a:ext cx="664"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1" name="Freeform 292"/>
            <p:cNvSpPr>
              <a:spLocks/>
            </p:cNvSpPr>
            <p:nvPr/>
          </p:nvSpPr>
          <p:spPr bwMode="auto">
            <a:xfrm>
              <a:off x="5770" y="3834"/>
              <a:ext cx="657" cy="156"/>
            </a:xfrm>
            <a:custGeom>
              <a:avLst/>
              <a:gdLst>
                <a:gd name="T0" fmla="*/ 0 w 3114"/>
                <a:gd name="T1" fmla="*/ 157 h 937"/>
                <a:gd name="T2" fmla="*/ 157 w 3114"/>
                <a:gd name="T3" fmla="*/ 0 h 937"/>
                <a:gd name="T4" fmla="*/ 2958 w 3114"/>
                <a:gd name="T5" fmla="*/ 0 h 937"/>
                <a:gd name="T6" fmla="*/ 3114 w 3114"/>
                <a:gd name="T7" fmla="*/ 157 h 937"/>
                <a:gd name="T8" fmla="*/ 3114 w 3114"/>
                <a:gd name="T9" fmla="*/ 781 h 937"/>
                <a:gd name="T10" fmla="*/ 2958 w 3114"/>
                <a:gd name="T11" fmla="*/ 937 h 937"/>
                <a:gd name="T12" fmla="*/ 157 w 3114"/>
                <a:gd name="T13" fmla="*/ 937 h 937"/>
                <a:gd name="T14" fmla="*/ 0 w 3114"/>
                <a:gd name="T15" fmla="*/ 781 h 937"/>
                <a:gd name="T16" fmla="*/ 0 w 3114"/>
                <a:gd name="T17" fmla="*/ 15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4" h="937">
                  <a:moveTo>
                    <a:pt x="0" y="157"/>
                  </a:moveTo>
                  <a:cubicBezTo>
                    <a:pt x="0" y="70"/>
                    <a:pt x="70" y="0"/>
                    <a:pt x="157" y="0"/>
                  </a:cubicBezTo>
                  <a:lnTo>
                    <a:pt x="2958" y="0"/>
                  </a:lnTo>
                  <a:cubicBezTo>
                    <a:pt x="3044" y="0"/>
                    <a:pt x="3114" y="70"/>
                    <a:pt x="3114" y="157"/>
                  </a:cubicBezTo>
                  <a:lnTo>
                    <a:pt x="3114" y="781"/>
                  </a:lnTo>
                  <a:cubicBezTo>
                    <a:pt x="3114" y="867"/>
                    <a:pt x="3044" y="937"/>
                    <a:pt x="2958" y="937"/>
                  </a:cubicBezTo>
                  <a:lnTo>
                    <a:pt x="157" y="937"/>
                  </a:lnTo>
                  <a:cubicBezTo>
                    <a:pt x="70" y="937"/>
                    <a:pt x="0" y="867"/>
                    <a:pt x="0" y="781"/>
                  </a:cubicBezTo>
                  <a:lnTo>
                    <a:pt x="0" y="157"/>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92" name="Freeform 293"/>
            <p:cNvSpPr>
              <a:spLocks noEditPoints="1"/>
            </p:cNvSpPr>
            <p:nvPr/>
          </p:nvSpPr>
          <p:spPr bwMode="auto">
            <a:xfrm>
              <a:off x="5760" y="3826"/>
              <a:ext cx="677" cy="172"/>
            </a:xfrm>
            <a:custGeom>
              <a:avLst/>
              <a:gdLst>
                <a:gd name="T0" fmla="*/ 4 w 3214"/>
                <a:gd name="T1" fmla="*/ 167 h 1037"/>
                <a:gd name="T2" fmla="*/ 33 w 3214"/>
                <a:gd name="T3" fmla="*/ 95 h 1037"/>
                <a:gd name="T4" fmla="*/ 65 w 3214"/>
                <a:gd name="T5" fmla="*/ 57 h 1037"/>
                <a:gd name="T6" fmla="*/ 122 w 3214"/>
                <a:gd name="T7" fmla="*/ 19 h 1037"/>
                <a:gd name="T8" fmla="*/ 183 w 3214"/>
                <a:gd name="T9" fmla="*/ 2 h 1037"/>
                <a:gd name="T10" fmla="*/ 3026 w 3214"/>
                <a:gd name="T11" fmla="*/ 1 h 1037"/>
                <a:gd name="T12" fmla="*/ 3092 w 3214"/>
                <a:gd name="T13" fmla="*/ 19 h 1037"/>
                <a:gd name="T14" fmla="*/ 3150 w 3214"/>
                <a:gd name="T15" fmla="*/ 57 h 1037"/>
                <a:gd name="T16" fmla="*/ 3181 w 3214"/>
                <a:gd name="T17" fmla="*/ 95 h 1037"/>
                <a:gd name="T18" fmla="*/ 3209 w 3214"/>
                <a:gd name="T19" fmla="*/ 161 h 1037"/>
                <a:gd name="T20" fmla="*/ 3214 w 3214"/>
                <a:gd name="T21" fmla="*/ 831 h 1037"/>
                <a:gd name="T22" fmla="*/ 3200 w 3214"/>
                <a:gd name="T23" fmla="*/ 907 h 1037"/>
                <a:gd name="T24" fmla="*/ 3176 w 3214"/>
                <a:gd name="T25" fmla="*/ 950 h 1037"/>
                <a:gd name="T26" fmla="*/ 3127 w 3214"/>
                <a:gd name="T27" fmla="*/ 999 h 1037"/>
                <a:gd name="T28" fmla="*/ 3083 w 3214"/>
                <a:gd name="T29" fmla="*/ 1023 h 1037"/>
                <a:gd name="T30" fmla="*/ 3010 w 3214"/>
                <a:gd name="T31" fmla="*/ 1037 h 1037"/>
                <a:gd name="T32" fmla="*/ 167 w 3214"/>
                <a:gd name="T33" fmla="*/ 1033 h 1037"/>
                <a:gd name="T34" fmla="*/ 96 w 3214"/>
                <a:gd name="T35" fmla="*/ 1005 h 1037"/>
                <a:gd name="T36" fmla="*/ 58 w 3214"/>
                <a:gd name="T37" fmla="*/ 973 h 1037"/>
                <a:gd name="T38" fmla="*/ 19 w 3214"/>
                <a:gd name="T39" fmla="*/ 916 h 1037"/>
                <a:gd name="T40" fmla="*/ 2 w 3214"/>
                <a:gd name="T41" fmla="*/ 855 h 1037"/>
                <a:gd name="T42" fmla="*/ 100 w 3214"/>
                <a:gd name="T43" fmla="*/ 829 h 1037"/>
                <a:gd name="T44" fmla="*/ 111 w 3214"/>
                <a:gd name="T45" fmla="*/ 877 h 1037"/>
                <a:gd name="T46" fmla="*/ 116 w 3214"/>
                <a:gd name="T47" fmla="*/ 887 h 1037"/>
                <a:gd name="T48" fmla="*/ 151 w 3214"/>
                <a:gd name="T49" fmla="*/ 922 h 1037"/>
                <a:gd name="T50" fmla="*/ 161 w 3214"/>
                <a:gd name="T51" fmla="*/ 927 h 1037"/>
                <a:gd name="T52" fmla="*/ 207 w 3214"/>
                <a:gd name="T53" fmla="*/ 937 h 1037"/>
                <a:gd name="T54" fmla="*/ 3025 w 3214"/>
                <a:gd name="T55" fmla="*/ 936 h 1037"/>
                <a:gd name="T56" fmla="*/ 3071 w 3214"/>
                <a:gd name="T57" fmla="*/ 917 h 1037"/>
                <a:gd name="T58" fmla="*/ 3080 w 3214"/>
                <a:gd name="T59" fmla="*/ 910 h 1037"/>
                <a:gd name="T60" fmla="*/ 3108 w 3214"/>
                <a:gd name="T61" fmla="*/ 868 h 1037"/>
                <a:gd name="T62" fmla="*/ 3113 w 3214"/>
                <a:gd name="T63" fmla="*/ 845 h 1037"/>
                <a:gd name="T64" fmla="*/ 3114 w 3214"/>
                <a:gd name="T65" fmla="*/ 199 h 1037"/>
                <a:gd name="T66" fmla="*/ 3108 w 3214"/>
                <a:gd name="T67" fmla="*/ 170 h 1037"/>
                <a:gd name="T68" fmla="*/ 3079 w 3214"/>
                <a:gd name="T69" fmla="*/ 128 h 1037"/>
                <a:gd name="T70" fmla="*/ 3071 w 3214"/>
                <a:gd name="T71" fmla="*/ 121 h 1037"/>
                <a:gd name="T72" fmla="*/ 3031 w 3214"/>
                <a:gd name="T73" fmla="*/ 103 h 1037"/>
                <a:gd name="T74" fmla="*/ 209 w 3214"/>
                <a:gd name="T75" fmla="*/ 100 h 1037"/>
                <a:gd name="T76" fmla="*/ 161 w 3214"/>
                <a:gd name="T77" fmla="*/ 111 h 1037"/>
                <a:gd name="T78" fmla="*/ 151 w 3214"/>
                <a:gd name="T79" fmla="*/ 116 h 1037"/>
                <a:gd name="T80" fmla="*/ 116 w 3214"/>
                <a:gd name="T81" fmla="*/ 151 h 1037"/>
                <a:gd name="T82" fmla="*/ 111 w 3214"/>
                <a:gd name="T83" fmla="*/ 161 h 1037"/>
                <a:gd name="T84" fmla="*/ 100 w 3214"/>
                <a:gd name="T85" fmla="*/ 20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4" h="1037">
                  <a:moveTo>
                    <a:pt x="0" y="207"/>
                  </a:moveTo>
                  <a:lnTo>
                    <a:pt x="1" y="188"/>
                  </a:lnTo>
                  <a:lnTo>
                    <a:pt x="4" y="167"/>
                  </a:lnTo>
                  <a:lnTo>
                    <a:pt x="15" y="131"/>
                  </a:lnTo>
                  <a:cubicBezTo>
                    <a:pt x="16" y="128"/>
                    <a:pt x="17" y="125"/>
                    <a:pt x="19" y="122"/>
                  </a:cubicBezTo>
                  <a:lnTo>
                    <a:pt x="33" y="95"/>
                  </a:lnTo>
                  <a:cubicBezTo>
                    <a:pt x="35" y="93"/>
                    <a:pt x="37" y="90"/>
                    <a:pt x="38" y="88"/>
                  </a:cubicBezTo>
                  <a:lnTo>
                    <a:pt x="57" y="65"/>
                  </a:lnTo>
                  <a:cubicBezTo>
                    <a:pt x="60" y="62"/>
                    <a:pt x="62" y="60"/>
                    <a:pt x="65" y="57"/>
                  </a:cubicBezTo>
                  <a:lnTo>
                    <a:pt x="88" y="38"/>
                  </a:lnTo>
                  <a:cubicBezTo>
                    <a:pt x="90" y="37"/>
                    <a:pt x="93" y="35"/>
                    <a:pt x="95" y="33"/>
                  </a:cubicBezTo>
                  <a:lnTo>
                    <a:pt x="122" y="19"/>
                  </a:lnTo>
                  <a:cubicBezTo>
                    <a:pt x="125" y="17"/>
                    <a:pt x="128" y="16"/>
                    <a:pt x="131" y="15"/>
                  </a:cubicBezTo>
                  <a:lnTo>
                    <a:pt x="161" y="6"/>
                  </a:lnTo>
                  <a:lnTo>
                    <a:pt x="183" y="2"/>
                  </a:lnTo>
                  <a:lnTo>
                    <a:pt x="204" y="1"/>
                  </a:lnTo>
                  <a:lnTo>
                    <a:pt x="3008" y="0"/>
                  </a:lnTo>
                  <a:lnTo>
                    <a:pt x="3026" y="1"/>
                  </a:lnTo>
                  <a:lnTo>
                    <a:pt x="3047" y="4"/>
                  </a:lnTo>
                  <a:lnTo>
                    <a:pt x="3083" y="15"/>
                  </a:lnTo>
                  <a:cubicBezTo>
                    <a:pt x="3086" y="16"/>
                    <a:pt x="3090" y="17"/>
                    <a:pt x="3092" y="19"/>
                  </a:cubicBezTo>
                  <a:lnTo>
                    <a:pt x="3119" y="33"/>
                  </a:lnTo>
                  <a:cubicBezTo>
                    <a:pt x="3122" y="35"/>
                    <a:pt x="3124" y="37"/>
                    <a:pt x="3127" y="38"/>
                  </a:cubicBezTo>
                  <a:lnTo>
                    <a:pt x="3150" y="57"/>
                  </a:lnTo>
                  <a:cubicBezTo>
                    <a:pt x="3152" y="60"/>
                    <a:pt x="3155" y="62"/>
                    <a:pt x="3157" y="65"/>
                  </a:cubicBezTo>
                  <a:lnTo>
                    <a:pt x="3176" y="88"/>
                  </a:lnTo>
                  <a:cubicBezTo>
                    <a:pt x="3178" y="90"/>
                    <a:pt x="3180" y="93"/>
                    <a:pt x="3181" y="95"/>
                  </a:cubicBezTo>
                  <a:lnTo>
                    <a:pt x="3196" y="122"/>
                  </a:lnTo>
                  <a:cubicBezTo>
                    <a:pt x="3197" y="125"/>
                    <a:pt x="3199" y="128"/>
                    <a:pt x="3200" y="131"/>
                  </a:cubicBezTo>
                  <a:lnTo>
                    <a:pt x="3209" y="161"/>
                  </a:lnTo>
                  <a:lnTo>
                    <a:pt x="3213" y="183"/>
                  </a:lnTo>
                  <a:lnTo>
                    <a:pt x="3214" y="204"/>
                  </a:lnTo>
                  <a:lnTo>
                    <a:pt x="3214" y="831"/>
                  </a:lnTo>
                  <a:lnTo>
                    <a:pt x="3213" y="850"/>
                  </a:lnTo>
                  <a:lnTo>
                    <a:pt x="3210" y="871"/>
                  </a:lnTo>
                  <a:lnTo>
                    <a:pt x="3200" y="907"/>
                  </a:lnTo>
                  <a:cubicBezTo>
                    <a:pt x="3199" y="910"/>
                    <a:pt x="3197" y="913"/>
                    <a:pt x="3196" y="916"/>
                  </a:cubicBezTo>
                  <a:lnTo>
                    <a:pt x="3181" y="942"/>
                  </a:lnTo>
                  <a:cubicBezTo>
                    <a:pt x="3180" y="945"/>
                    <a:pt x="3178" y="948"/>
                    <a:pt x="3176" y="950"/>
                  </a:cubicBezTo>
                  <a:lnTo>
                    <a:pt x="3157" y="973"/>
                  </a:lnTo>
                  <a:cubicBezTo>
                    <a:pt x="3155" y="976"/>
                    <a:pt x="3153" y="978"/>
                    <a:pt x="3150" y="980"/>
                  </a:cubicBezTo>
                  <a:lnTo>
                    <a:pt x="3127" y="999"/>
                  </a:lnTo>
                  <a:cubicBezTo>
                    <a:pt x="3124" y="1001"/>
                    <a:pt x="3122" y="1003"/>
                    <a:pt x="3119" y="1005"/>
                  </a:cubicBezTo>
                  <a:lnTo>
                    <a:pt x="3092" y="1019"/>
                  </a:lnTo>
                  <a:cubicBezTo>
                    <a:pt x="3089" y="1021"/>
                    <a:pt x="3086" y="1022"/>
                    <a:pt x="3083" y="1023"/>
                  </a:cubicBezTo>
                  <a:lnTo>
                    <a:pt x="3054" y="1032"/>
                  </a:lnTo>
                  <a:lnTo>
                    <a:pt x="3032" y="1036"/>
                  </a:lnTo>
                  <a:lnTo>
                    <a:pt x="3010" y="1037"/>
                  </a:lnTo>
                  <a:lnTo>
                    <a:pt x="207" y="1037"/>
                  </a:lnTo>
                  <a:lnTo>
                    <a:pt x="188" y="1036"/>
                  </a:lnTo>
                  <a:lnTo>
                    <a:pt x="167" y="1033"/>
                  </a:lnTo>
                  <a:lnTo>
                    <a:pt x="131" y="1023"/>
                  </a:lnTo>
                  <a:cubicBezTo>
                    <a:pt x="128" y="1022"/>
                    <a:pt x="125" y="1021"/>
                    <a:pt x="122" y="1019"/>
                  </a:cubicBezTo>
                  <a:lnTo>
                    <a:pt x="96" y="1005"/>
                  </a:lnTo>
                  <a:cubicBezTo>
                    <a:pt x="93" y="1003"/>
                    <a:pt x="90" y="1001"/>
                    <a:pt x="88" y="999"/>
                  </a:cubicBezTo>
                  <a:lnTo>
                    <a:pt x="64" y="980"/>
                  </a:lnTo>
                  <a:cubicBezTo>
                    <a:pt x="62" y="978"/>
                    <a:pt x="60" y="976"/>
                    <a:pt x="58" y="973"/>
                  </a:cubicBezTo>
                  <a:lnTo>
                    <a:pt x="39" y="950"/>
                  </a:lnTo>
                  <a:cubicBezTo>
                    <a:pt x="37" y="948"/>
                    <a:pt x="35" y="945"/>
                    <a:pt x="33" y="942"/>
                  </a:cubicBezTo>
                  <a:lnTo>
                    <a:pt x="19" y="916"/>
                  </a:lnTo>
                  <a:cubicBezTo>
                    <a:pt x="17" y="913"/>
                    <a:pt x="16" y="910"/>
                    <a:pt x="15" y="907"/>
                  </a:cubicBezTo>
                  <a:lnTo>
                    <a:pt x="6" y="877"/>
                  </a:lnTo>
                  <a:lnTo>
                    <a:pt x="2" y="855"/>
                  </a:lnTo>
                  <a:lnTo>
                    <a:pt x="1" y="834"/>
                  </a:lnTo>
                  <a:lnTo>
                    <a:pt x="0" y="207"/>
                  </a:lnTo>
                  <a:close/>
                  <a:moveTo>
                    <a:pt x="100" y="829"/>
                  </a:moveTo>
                  <a:lnTo>
                    <a:pt x="101" y="839"/>
                  </a:lnTo>
                  <a:lnTo>
                    <a:pt x="102" y="848"/>
                  </a:lnTo>
                  <a:lnTo>
                    <a:pt x="111" y="877"/>
                  </a:lnTo>
                  <a:lnTo>
                    <a:pt x="107" y="868"/>
                  </a:lnTo>
                  <a:lnTo>
                    <a:pt x="121" y="894"/>
                  </a:lnTo>
                  <a:lnTo>
                    <a:pt x="116" y="887"/>
                  </a:lnTo>
                  <a:lnTo>
                    <a:pt x="135" y="910"/>
                  </a:lnTo>
                  <a:lnTo>
                    <a:pt x="128" y="903"/>
                  </a:lnTo>
                  <a:lnTo>
                    <a:pt x="151" y="922"/>
                  </a:lnTo>
                  <a:lnTo>
                    <a:pt x="143" y="917"/>
                  </a:lnTo>
                  <a:lnTo>
                    <a:pt x="170" y="931"/>
                  </a:lnTo>
                  <a:lnTo>
                    <a:pt x="161" y="927"/>
                  </a:lnTo>
                  <a:lnTo>
                    <a:pt x="183" y="935"/>
                  </a:lnTo>
                  <a:lnTo>
                    <a:pt x="193" y="937"/>
                  </a:lnTo>
                  <a:lnTo>
                    <a:pt x="207" y="937"/>
                  </a:lnTo>
                  <a:lnTo>
                    <a:pt x="3005" y="937"/>
                  </a:lnTo>
                  <a:lnTo>
                    <a:pt x="3016" y="937"/>
                  </a:lnTo>
                  <a:lnTo>
                    <a:pt x="3025" y="936"/>
                  </a:lnTo>
                  <a:lnTo>
                    <a:pt x="3054" y="927"/>
                  </a:lnTo>
                  <a:lnTo>
                    <a:pt x="3045" y="931"/>
                  </a:lnTo>
                  <a:lnTo>
                    <a:pt x="3071" y="917"/>
                  </a:lnTo>
                  <a:lnTo>
                    <a:pt x="3063" y="922"/>
                  </a:lnTo>
                  <a:lnTo>
                    <a:pt x="3086" y="903"/>
                  </a:lnTo>
                  <a:lnTo>
                    <a:pt x="3080" y="910"/>
                  </a:lnTo>
                  <a:lnTo>
                    <a:pt x="3099" y="887"/>
                  </a:lnTo>
                  <a:lnTo>
                    <a:pt x="3093" y="894"/>
                  </a:lnTo>
                  <a:lnTo>
                    <a:pt x="3108" y="868"/>
                  </a:lnTo>
                  <a:lnTo>
                    <a:pt x="3104" y="877"/>
                  </a:lnTo>
                  <a:lnTo>
                    <a:pt x="3111" y="855"/>
                  </a:lnTo>
                  <a:lnTo>
                    <a:pt x="3113" y="845"/>
                  </a:lnTo>
                  <a:lnTo>
                    <a:pt x="3114" y="831"/>
                  </a:lnTo>
                  <a:lnTo>
                    <a:pt x="3114" y="209"/>
                  </a:lnTo>
                  <a:lnTo>
                    <a:pt x="3114" y="199"/>
                  </a:lnTo>
                  <a:lnTo>
                    <a:pt x="3113" y="190"/>
                  </a:lnTo>
                  <a:lnTo>
                    <a:pt x="3104" y="161"/>
                  </a:lnTo>
                  <a:lnTo>
                    <a:pt x="3108" y="170"/>
                  </a:lnTo>
                  <a:lnTo>
                    <a:pt x="3093" y="143"/>
                  </a:lnTo>
                  <a:lnTo>
                    <a:pt x="3098" y="151"/>
                  </a:lnTo>
                  <a:lnTo>
                    <a:pt x="3079" y="128"/>
                  </a:lnTo>
                  <a:lnTo>
                    <a:pt x="3087" y="135"/>
                  </a:lnTo>
                  <a:lnTo>
                    <a:pt x="3063" y="116"/>
                  </a:lnTo>
                  <a:lnTo>
                    <a:pt x="3071" y="121"/>
                  </a:lnTo>
                  <a:lnTo>
                    <a:pt x="3044" y="107"/>
                  </a:lnTo>
                  <a:lnTo>
                    <a:pt x="3054" y="111"/>
                  </a:lnTo>
                  <a:lnTo>
                    <a:pt x="3031" y="103"/>
                  </a:lnTo>
                  <a:lnTo>
                    <a:pt x="3021" y="101"/>
                  </a:lnTo>
                  <a:lnTo>
                    <a:pt x="3008" y="100"/>
                  </a:lnTo>
                  <a:lnTo>
                    <a:pt x="209" y="100"/>
                  </a:lnTo>
                  <a:lnTo>
                    <a:pt x="199" y="101"/>
                  </a:lnTo>
                  <a:lnTo>
                    <a:pt x="190" y="102"/>
                  </a:lnTo>
                  <a:lnTo>
                    <a:pt x="161" y="111"/>
                  </a:lnTo>
                  <a:lnTo>
                    <a:pt x="170" y="107"/>
                  </a:lnTo>
                  <a:lnTo>
                    <a:pt x="143" y="121"/>
                  </a:lnTo>
                  <a:lnTo>
                    <a:pt x="151" y="116"/>
                  </a:lnTo>
                  <a:lnTo>
                    <a:pt x="128" y="135"/>
                  </a:lnTo>
                  <a:lnTo>
                    <a:pt x="135" y="128"/>
                  </a:lnTo>
                  <a:lnTo>
                    <a:pt x="116" y="151"/>
                  </a:lnTo>
                  <a:lnTo>
                    <a:pt x="121" y="143"/>
                  </a:lnTo>
                  <a:lnTo>
                    <a:pt x="107" y="170"/>
                  </a:lnTo>
                  <a:lnTo>
                    <a:pt x="111" y="161"/>
                  </a:lnTo>
                  <a:lnTo>
                    <a:pt x="103" y="183"/>
                  </a:lnTo>
                  <a:lnTo>
                    <a:pt x="101" y="193"/>
                  </a:lnTo>
                  <a:lnTo>
                    <a:pt x="100" y="207"/>
                  </a:lnTo>
                  <a:lnTo>
                    <a:pt x="100" y="829"/>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93" name="Rectangle 294"/>
            <p:cNvSpPr>
              <a:spLocks noChangeArrowheads="1"/>
            </p:cNvSpPr>
            <p:nvPr/>
          </p:nvSpPr>
          <p:spPr bwMode="auto">
            <a:xfrm>
              <a:off x="5906" y="3870"/>
              <a:ext cx="3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46.925</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94" name="Rectangle 295"/>
            <p:cNvSpPr>
              <a:spLocks noChangeArrowheads="1"/>
            </p:cNvSpPr>
            <p:nvPr/>
          </p:nvSpPr>
          <p:spPr bwMode="auto">
            <a:xfrm>
              <a:off x="6143" y="3870"/>
              <a:ext cx="21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.000</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95" name="Rectangle 296"/>
            <p:cNvSpPr>
              <a:spLocks noChangeArrowheads="1"/>
            </p:cNvSpPr>
            <p:nvPr/>
          </p:nvSpPr>
          <p:spPr bwMode="auto">
            <a:xfrm>
              <a:off x="6293" y="3870"/>
              <a:ext cx="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a:ln>
                    <a:noFill/>
                  </a:ln>
                  <a:solidFill>
                    <a:srgbClr val="000000"/>
                  </a:solidFill>
                  <a:effectLst/>
                  <a:latin typeface="Calibri" pitchFamily="34" charset="0"/>
                  <a:cs typeface="Arial" pitchFamily="34" charset="0"/>
                </a:rPr>
                <a:t> </a:t>
              </a:r>
              <a:endParaRPr kumimoji="0" lang="id-ID" sz="1800" b="0" i="0" u="none" strike="noStrike" cap="none" normalizeH="0" baseline="0">
                <a:ln>
                  <a:noFill/>
                </a:ln>
                <a:solidFill>
                  <a:schemeClr val="tx1"/>
                </a:solidFill>
                <a:effectLst/>
                <a:latin typeface="Arial" pitchFamily="34" charset="0"/>
                <a:cs typeface="Arial" pitchFamily="34" charset="0"/>
              </a:endParaRPr>
            </a:p>
          </p:txBody>
        </p:sp>
        <p:sp>
          <p:nvSpPr>
            <p:cNvPr id="2296" name="Rectangle 297"/>
            <p:cNvSpPr>
              <a:spLocks noChangeArrowheads="1"/>
            </p:cNvSpPr>
            <p:nvPr/>
          </p:nvSpPr>
          <p:spPr bwMode="auto">
            <a:xfrm>
              <a:off x="2591" y="3109"/>
              <a:ext cx="6" cy="105"/>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97" name="Freeform 298"/>
            <p:cNvSpPr>
              <a:spLocks noEditPoints="1"/>
            </p:cNvSpPr>
            <p:nvPr/>
          </p:nvSpPr>
          <p:spPr bwMode="auto">
            <a:xfrm>
              <a:off x="4030" y="3109"/>
              <a:ext cx="57" cy="194"/>
            </a:xfrm>
            <a:custGeom>
              <a:avLst/>
              <a:gdLst>
                <a:gd name="T0" fmla="*/ 153 w 272"/>
                <a:gd name="T1" fmla="*/ 0 h 1167"/>
                <a:gd name="T2" fmla="*/ 153 w 272"/>
                <a:gd name="T3" fmla="*/ 1133 h 1167"/>
                <a:gd name="T4" fmla="*/ 119 w 272"/>
                <a:gd name="T5" fmla="*/ 1133 h 1167"/>
                <a:gd name="T6" fmla="*/ 119 w 272"/>
                <a:gd name="T7" fmla="*/ 0 h 1167"/>
                <a:gd name="T8" fmla="*/ 153 w 272"/>
                <a:gd name="T9" fmla="*/ 0 h 1167"/>
                <a:gd name="T10" fmla="*/ 267 w 272"/>
                <a:gd name="T11" fmla="*/ 942 h 1167"/>
                <a:gd name="T12" fmla="*/ 136 w 272"/>
                <a:gd name="T13" fmla="*/ 1167 h 1167"/>
                <a:gd name="T14" fmla="*/ 5 w 272"/>
                <a:gd name="T15" fmla="*/ 942 h 1167"/>
                <a:gd name="T16" fmla="*/ 11 w 272"/>
                <a:gd name="T17" fmla="*/ 919 h 1167"/>
                <a:gd name="T18" fmla="*/ 34 w 272"/>
                <a:gd name="T19" fmla="*/ 925 h 1167"/>
                <a:gd name="T20" fmla="*/ 151 w 272"/>
                <a:gd name="T21" fmla="*/ 1125 h 1167"/>
                <a:gd name="T22" fmla="*/ 122 w 272"/>
                <a:gd name="T23" fmla="*/ 1125 h 1167"/>
                <a:gd name="T24" fmla="*/ 238 w 272"/>
                <a:gd name="T25" fmla="*/ 925 h 1167"/>
                <a:gd name="T26" fmla="*/ 261 w 272"/>
                <a:gd name="T27" fmla="*/ 919 h 1167"/>
                <a:gd name="T28" fmla="*/ 267 w 272"/>
                <a:gd name="T29" fmla="*/ 942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1167">
                  <a:moveTo>
                    <a:pt x="153" y="0"/>
                  </a:moveTo>
                  <a:lnTo>
                    <a:pt x="153" y="1133"/>
                  </a:lnTo>
                  <a:lnTo>
                    <a:pt x="119" y="1133"/>
                  </a:lnTo>
                  <a:lnTo>
                    <a:pt x="119" y="0"/>
                  </a:lnTo>
                  <a:lnTo>
                    <a:pt x="153" y="0"/>
                  </a:lnTo>
                  <a:close/>
                  <a:moveTo>
                    <a:pt x="267" y="942"/>
                  </a:moveTo>
                  <a:lnTo>
                    <a:pt x="136" y="1167"/>
                  </a:lnTo>
                  <a:lnTo>
                    <a:pt x="5" y="942"/>
                  </a:lnTo>
                  <a:cubicBezTo>
                    <a:pt x="0" y="934"/>
                    <a:pt x="3" y="924"/>
                    <a:pt x="11" y="919"/>
                  </a:cubicBezTo>
                  <a:cubicBezTo>
                    <a:pt x="19" y="914"/>
                    <a:pt x="29" y="917"/>
                    <a:pt x="34" y="925"/>
                  </a:cubicBezTo>
                  <a:lnTo>
                    <a:pt x="151" y="1125"/>
                  </a:lnTo>
                  <a:lnTo>
                    <a:pt x="122" y="1125"/>
                  </a:lnTo>
                  <a:lnTo>
                    <a:pt x="238" y="925"/>
                  </a:lnTo>
                  <a:cubicBezTo>
                    <a:pt x="243" y="917"/>
                    <a:pt x="253" y="914"/>
                    <a:pt x="261" y="919"/>
                  </a:cubicBezTo>
                  <a:cubicBezTo>
                    <a:pt x="269" y="924"/>
                    <a:pt x="272" y="934"/>
                    <a:pt x="267" y="942"/>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98" name="Rectangle 299"/>
            <p:cNvSpPr>
              <a:spLocks noChangeArrowheads="1"/>
            </p:cNvSpPr>
            <p:nvPr/>
          </p:nvSpPr>
          <p:spPr bwMode="auto">
            <a:xfrm>
              <a:off x="5143" y="3114"/>
              <a:ext cx="5" cy="82"/>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03" name="Rectangle 300"/>
            <p:cNvSpPr>
              <a:spLocks noChangeArrowheads="1"/>
            </p:cNvSpPr>
            <p:nvPr/>
          </p:nvSpPr>
          <p:spPr bwMode="auto">
            <a:xfrm>
              <a:off x="4752" y="3201"/>
              <a:ext cx="678" cy="4"/>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04" name="Rectangle 301"/>
            <p:cNvSpPr>
              <a:spLocks noChangeArrowheads="1"/>
            </p:cNvSpPr>
            <p:nvPr/>
          </p:nvSpPr>
          <p:spPr bwMode="auto">
            <a:xfrm>
              <a:off x="6495" y="3092"/>
              <a:ext cx="5" cy="82"/>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05" name="Rectangle 302"/>
            <p:cNvSpPr>
              <a:spLocks noChangeArrowheads="1"/>
            </p:cNvSpPr>
            <p:nvPr/>
          </p:nvSpPr>
          <p:spPr bwMode="auto">
            <a:xfrm>
              <a:off x="6104" y="3191"/>
              <a:ext cx="678" cy="4"/>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344" name="Rectangle 2343">
            <a:extLst>
              <a:ext uri="{FF2B5EF4-FFF2-40B4-BE49-F238E27FC236}">
                <a16:creationId xmlns="" xmlns:a16="http://schemas.microsoft.com/office/drawing/2014/main" id="{D90F135A-8698-45F9-8081-D746BE908848}"/>
              </a:ext>
            </a:extLst>
          </p:cNvPr>
          <p:cNvSpPr/>
          <p:nvPr/>
        </p:nvSpPr>
        <p:spPr>
          <a:xfrm>
            <a:off x="3471594" y="1889949"/>
            <a:ext cx="5759450" cy="276999"/>
          </a:xfrm>
          <a:prstGeom prst="rect">
            <a:avLst/>
          </a:prstGeom>
        </p:spPr>
        <p:txBody>
          <a:bodyPr wrap="square">
            <a:spAutoFit/>
          </a:bodyPr>
          <a:lstStyle/>
          <a:p>
            <a:r>
              <a:rPr lang="en-US" sz="1200" b="1" dirty="0" err="1">
                <a:solidFill>
                  <a:schemeClr val="bg1"/>
                </a:solidFill>
              </a:rPr>
              <a:t>Terwujudnya</a:t>
            </a:r>
            <a:r>
              <a:rPr lang="en-US" sz="1200" b="1" dirty="0">
                <a:solidFill>
                  <a:schemeClr val="bg1"/>
                </a:solidFill>
              </a:rPr>
              <a:t> </a:t>
            </a:r>
            <a:r>
              <a:rPr lang="en-US" sz="1200" b="1" dirty="0" err="1">
                <a:solidFill>
                  <a:schemeClr val="bg1"/>
                </a:solidFill>
              </a:rPr>
              <a:t>penyelenggaraan</a:t>
            </a:r>
            <a:r>
              <a:rPr lang="en-US" sz="1200" b="1" dirty="0">
                <a:solidFill>
                  <a:schemeClr val="bg1"/>
                </a:solidFill>
              </a:rPr>
              <a:t> </a:t>
            </a:r>
            <a:r>
              <a:rPr lang="en-US" sz="1200" b="1" dirty="0" err="1">
                <a:solidFill>
                  <a:schemeClr val="bg1"/>
                </a:solidFill>
              </a:rPr>
              <a:t>kearsipan</a:t>
            </a:r>
            <a:r>
              <a:rPr lang="en-US" sz="1200" b="1" dirty="0">
                <a:solidFill>
                  <a:schemeClr val="bg1"/>
                </a:solidFill>
              </a:rPr>
              <a:t> dan </a:t>
            </a:r>
            <a:r>
              <a:rPr lang="en-US" sz="1200" b="1" dirty="0" err="1">
                <a:solidFill>
                  <a:schemeClr val="bg1"/>
                </a:solidFill>
              </a:rPr>
              <a:t>pelayanan</a:t>
            </a:r>
            <a:r>
              <a:rPr lang="en-US" sz="1200" b="1" dirty="0">
                <a:solidFill>
                  <a:schemeClr val="bg1"/>
                </a:solidFill>
              </a:rPr>
              <a:t> </a:t>
            </a:r>
            <a:r>
              <a:rPr lang="en-US" sz="1200" b="1" dirty="0" err="1">
                <a:solidFill>
                  <a:schemeClr val="bg1"/>
                </a:solidFill>
              </a:rPr>
              <a:t>akses</a:t>
            </a:r>
            <a:r>
              <a:rPr lang="en-US" sz="1200" b="1" dirty="0">
                <a:solidFill>
                  <a:schemeClr val="bg1"/>
                </a:solidFill>
              </a:rPr>
              <a:t> </a:t>
            </a:r>
            <a:r>
              <a:rPr lang="en-US" sz="1200" b="1" dirty="0" err="1">
                <a:solidFill>
                  <a:schemeClr val="bg1"/>
                </a:solidFill>
              </a:rPr>
              <a:t>arsip</a:t>
            </a:r>
            <a:r>
              <a:rPr lang="en-US" sz="1200" b="1" dirty="0">
                <a:solidFill>
                  <a:schemeClr val="bg1"/>
                </a:solidFill>
              </a:rPr>
              <a:t> yang </a:t>
            </a:r>
            <a:r>
              <a:rPr lang="en-US" sz="1200" b="1" dirty="0" err="1">
                <a:solidFill>
                  <a:schemeClr val="bg1"/>
                </a:solidFill>
              </a:rPr>
              <a:t>berkualitas</a:t>
            </a:r>
            <a:endParaRPr lang="en-US" sz="1200" b="1" dirty="0">
              <a:solidFill>
                <a:schemeClr val="bg1"/>
              </a:solidFill>
            </a:endParaRPr>
          </a:p>
        </p:txBody>
      </p:sp>
      <p:sp>
        <p:nvSpPr>
          <p:cNvPr id="288" name="Rectangle 287">
            <a:extLst>
              <a:ext uri="{FF2B5EF4-FFF2-40B4-BE49-F238E27FC236}">
                <a16:creationId xmlns="" xmlns:a16="http://schemas.microsoft.com/office/drawing/2014/main" id="{A380D74C-BE2F-486E-9285-2F2D62CD1475}"/>
              </a:ext>
            </a:extLst>
          </p:cNvPr>
          <p:cNvSpPr/>
          <p:nvPr/>
        </p:nvSpPr>
        <p:spPr>
          <a:xfrm>
            <a:off x="4503422" y="2751053"/>
            <a:ext cx="3741259" cy="553998"/>
          </a:xfrm>
          <a:prstGeom prst="rect">
            <a:avLst/>
          </a:prstGeom>
        </p:spPr>
        <p:txBody>
          <a:bodyPr wrap="square">
            <a:spAutoFit/>
          </a:bodyPr>
          <a:lstStyle/>
          <a:p>
            <a:pPr marL="228600" indent="-228600">
              <a:buAutoNum type="arabicPeriod"/>
            </a:pPr>
            <a:r>
              <a:rPr lang="en-US" sz="1000" b="1" dirty="0" err="1">
                <a:solidFill>
                  <a:schemeClr val="bg1"/>
                </a:solidFill>
              </a:rPr>
              <a:t>Prosentase</a:t>
            </a:r>
            <a:r>
              <a:rPr lang="en-US" sz="1000" b="1" dirty="0">
                <a:solidFill>
                  <a:schemeClr val="bg1"/>
                </a:solidFill>
              </a:rPr>
              <a:t> SDM </a:t>
            </a:r>
            <a:r>
              <a:rPr lang="en-US" sz="1000" b="1" dirty="0" err="1">
                <a:solidFill>
                  <a:schemeClr val="bg1"/>
                </a:solidFill>
              </a:rPr>
              <a:t>pengelola</a:t>
            </a:r>
            <a:r>
              <a:rPr lang="en-US" sz="1000" b="1" dirty="0">
                <a:solidFill>
                  <a:schemeClr val="bg1"/>
                </a:solidFill>
              </a:rPr>
              <a:t> </a:t>
            </a:r>
            <a:r>
              <a:rPr lang="en-US" sz="1000" b="1" dirty="0" err="1">
                <a:solidFill>
                  <a:schemeClr val="bg1"/>
                </a:solidFill>
              </a:rPr>
              <a:t>kearsipan</a:t>
            </a:r>
            <a:r>
              <a:rPr lang="en-US" sz="1000" b="1" dirty="0">
                <a:solidFill>
                  <a:schemeClr val="bg1"/>
                </a:solidFill>
              </a:rPr>
              <a:t> yang </a:t>
            </a:r>
            <a:r>
              <a:rPr lang="en-US" sz="1000" b="1" dirty="0" err="1">
                <a:solidFill>
                  <a:schemeClr val="bg1"/>
                </a:solidFill>
              </a:rPr>
              <a:t>berkompeten</a:t>
            </a:r>
            <a:endParaRPr lang="en-US" sz="1000" b="1" dirty="0">
              <a:solidFill>
                <a:schemeClr val="bg1"/>
              </a:solidFill>
            </a:endParaRPr>
          </a:p>
          <a:p>
            <a:pPr marL="228600" indent="-228600">
              <a:buAutoNum type="arabicPeriod"/>
            </a:pPr>
            <a:r>
              <a:rPr lang="en-US" sz="1000" b="1" dirty="0" err="1">
                <a:solidFill>
                  <a:schemeClr val="bg1"/>
                </a:solidFill>
              </a:rPr>
              <a:t>Persentase</a:t>
            </a:r>
            <a:r>
              <a:rPr lang="en-US" sz="1000" b="1" dirty="0">
                <a:solidFill>
                  <a:schemeClr val="bg1"/>
                </a:solidFill>
              </a:rPr>
              <a:t> </a:t>
            </a:r>
            <a:r>
              <a:rPr lang="en-US" sz="1000" b="1" dirty="0" err="1">
                <a:solidFill>
                  <a:schemeClr val="bg1"/>
                </a:solidFill>
              </a:rPr>
              <a:t>implementasi</a:t>
            </a:r>
            <a:r>
              <a:rPr lang="en-US" sz="1000" b="1" dirty="0">
                <a:solidFill>
                  <a:schemeClr val="bg1"/>
                </a:solidFill>
              </a:rPr>
              <a:t> e-</a:t>
            </a:r>
            <a:r>
              <a:rPr lang="en-US" sz="1000" b="1" dirty="0" err="1">
                <a:solidFill>
                  <a:schemeClr val="bg1"/>
                </a:solidFill>
              </a:rPr>
              <a:t>arsip</a:t>
            </a:r>
            <a:endParaRPr lang="en-US" sz="1000" b="1" dirty="0">
              <a:solidFill>
                <a:schemeClr val="bg1"/>
              </a:solidFill>
            </a:endParaRPr>
          </a:p>
          <a:p>
            <a:pPr marL="228600" indent="-228600">
              <a:buAutoNum type="arabicPeriod"/>
            </a:pPr>
            <a:r>
              <a:rPr lang="en-US" sz="1000" b="1" dirty="0" err="1">
                <a:solidFill>
                  <a:schemeClr val="bg1"/>
                </a:solidFill>
              </a:rPr>
              <a:t>Prosentase</a:t>
            </a:r>
            <a:r>
              <a:rPr lang="en-US" sz="1000" b="1" dirty="0">
                <a:solidFill>
                  <a:schemeClr val="bg1"/>
                </a:solidFill>
              </a:rPr>
              <a:t> OPD yang </a:t>
            </a:r>
            <a:r>
              <a:rPr lang="en-US" sz="1000" b="1" dirty="0" err="1">
                <a:solidFill>
                  <a:schemeClr val="bg1"/>
                </a:solidFill>
              </a:rPr>
              <a:t>melaksanakan</a:t>
            </a:r>
            <a:r>
              <a:rPr lang="en-US" sz="1000" b="1" dirty="0">
                <a:solidFill>
                  <a:schemeClr val="bg1"/>
                </a:solidFill>
              </a:rPr>
              <a:t> </a:t>
            </a:r>
            <a:r>
              <a:rPr lang="en-US" sz="1000" b="1" dirty="0" err="1">
                <a:solidFill>
                  <a:schemeClr val="bg1"/>
                </a:solidFill>
              </a:rPr>
              <a:t>arsip</a:t>
            </a:r>
            <a:r>
              <a:rPr lang="en-US" sz="1000" b="1" dirty="0">
                <a:solidFill>
                  <a:schemeClr val="bg1"/>
                </a:solidFill>
              </a:rPr>
              <a:t> </a:t>
            </a:r>
            <a:r>
              <a:rPr lang="en-US" sz="1000" b="1" dirty="0" err="1">
                <a:solidFill>
                  <a:schemeClr val="bg1"/>
                </a:solidFill>
              </a:rPr>
              <a:t>baku</a:t>
            </a:r>
            <a:endParaRPr lang="en-US" sz="1000" b="1" dirty="0">
              <a:solidFill>
                <a:schemeClr val="bg1"/>
              </a:solidFill>
            </a:endParaRPr>
          </a:p>
        </p:txBody>
      </p:sp>
      <p:pic>
        <p:nvPicPr>
          <p:cNvPr id="289" name="Picture 288">
            <a:extLst>
              <a:ext uri="{FF2B5EF4-FFF2-40B4-BE49-F238E27FC236}">
                <a16:creationId xmlns="" xmlns:a16="http://schemas.microsoft.com/office/drawing/2014/main" id="{5D50BDA5-FFB3-4387-8218-114CA1033E9F}"/>
              </a:ext>
            </a:extLst>
          </p:cNvPr>
          <p:cNvPicPr>
            <a:picLocks noChangeAspect="1"/>
          </p:cNvPicPr>
          <p:nvPr/>
        </p:nvPicPr>
        <p:blipFill>
          <a:blip r:embed="rId41"/>
          <a:stretch>
            <a:fillRect/>
          </a:stretch>
        </p:blipFill>
        <p:spPr>
          <a:xfrm>
            <a:off x="4206408" y="3429322"/>
            <a:ext cx="3966265" cy="431893"/>
          </a:xfrm>
          <a:prstGeom prst="rect">
            <a:avLst/>
          </a:prstGeom>
        </p:spPr>
      </p:pic>
      <p:sp>
        <p:nvSpPr>
          <p:cNvPr id="290" name="Rectangle 289">
            <a:extLst>
              <a:ext uri="{FF2B5EF4-FFF2-40B4-BE49-F238E27FC236}">
                <a16:creationId xmlns="" xmlns:a16="http://schemas.microsoft.com/office/drawing/2014/main" id="{11DD333F-A0C2-43B9-9FC5-9B0F8A339260}"/>
              </a:ext>
            </a:extLst>
          </p:cNvPr>
          <p:cNvSpPr/>
          <p:nvPr/>
        </p:nvSpPr>
        <p:spPr>
          <a:xfrm>
            <a:off x="4516307" y="3429322"/>
            <a:ext cx="3663952" cy="400110"/>
          </a:xfrm>
          <a:prstGeom prst="rect">
            <a:avLst/>
          </a:prstGeom>
        </p:spPr>
        <p:txBody>
          <a:bodyPr wrap="square">
            <a:spAutoFit/>
          </a:bodyPr>
          <a:lstStyle/>
          <a:p>
            <a:pPr marL="228600" indent="-228600">
              <a:buAutoNum type="arabicPeriod"/>
            </a:pPr>
            <a:r>
              <a:rPr lang="en-US" sz="1000" b="1" dirty="0" err="1">
                <a:solidFill>
                  <a:schemeClr val="bg1"/>
                </a:solidFill>
              </a:rPr>
              <a:t>Prosentase</a:t>
            </a:r>
            <a:r>
              <a:rPr lang="en-US" sz="1000" b="1" dirty="0">
                <a:solidFill>
                  <a:schemeClr val="bg1"/>
                </a:solidFill>
              </a:rPr>
              <a:t> </a:t>
            </a:r>
            <a:r>
              <a:rPr lang="en-US" sz="1000" b="1" dirty="0" err="1">
                <a:solidFill>
                  <a:schemeClr val="bg1"/>
                </a:solidFill>
              </a:rPr>
              <a:t>implementasi</a:t>
            </a:r>
            <a:r>
              <a:rPr lang="en-US" sz="1000" b="1" dirty="0">
                <a:solidFill>
                  <a:schemeClr val="bg1"/>
                </a:solidFill>
              </a:rPr>
              <a:t> e- </a:t>
            </a:r>
            <a:r>
              <a:rPr lang="en-US" sz="1000" b="1" dirty="0" err="1">
                <a:solidFill>
                  <a:schemeClr val="bg1"/>
                </a:solidFill>
              </a:rPr>
              <a:t>arsip</a:t>
            </a:r>
            <a:endParaRPr lang="en-US" sz="1000" b="1" dirty="0">
              <a:solidFill>
                <a:schemeClr val="bg1"/>
              </a:solidFill>
            </a:endParaRPr>
          </a:p>
          <a:p>
            <a:pPr marL="228600" indent="-228600">
              <a:buAutoNum type="arabicPeriod"/>
            </a:pPr>
            <a:r>
              <a:rPr lang="en-US" sz="1000" b="1" dirty="0" err="1">
                <a:solidFill>
                  <a:schemeClr val="bg1"/>
                </a:solidFill>
              </a:rPr>
              <a:t>Prosentase</a:t>
            </a:r>
            <a:r>
              <a:rPr lang="en-US" sz="1000" b="1" dirty="0">
                <a:solidFill>
                  <a:schemeClr val="bg1"/>
                </a:solidFill>
              </a:rPr>
              <a:t> OPD yang </a:t>
            </a:r>
            <a:r>
              <a:rPr lang="en-US" sz="1000" b="1" dirty="0" err="1">
                <a:solidFill>
                  <a:schemeClr val="bg1"/>
                </a:solidFill>
              </a:rPr>
              <a:t>melakukan</a:t>
            </a:r>
            <a:r>
              <a:rPr lang="en-US" sz="1000" b="1" dirty="0">
                <a:solidFill>
                  <a:schemeClr val="bg1"/>
                </a:solidFill>
              </a:rPr>
              <a:t> </a:t>
            </a:r>
            <a:r>
              <a:rPr lang="en-US" sz="1000" b="1" dirty="0" err="1">
                <a:solidFill>
                  <a:schemeClr val="bg1"/>
                </a:solidFill>
              </a:rPr>
              <a:t>arsip</a:t>
            </a:r>
            <a:r>
              <a:rPr lang="en-US" sz="1000" b="1" dirty="0">
                <a:solidFill>
                  <a:schemeClr val="bg1"/>
                </a:solidFill>
              </a:rPr>
              <a:t> </a:t>
            </a:r>
            <a:r>
              <a:rPr lang="en-US" sz="1000" b="1" dirty="0" err="1">
                <a:solidFill>
                  <a:schemeClr val="bg1"/>
                </a:solidFill>
              </a:rPr>
              <a:t>baku</a:t>
            </a:r>
            <a:endParaRPr lang="en-US" sz="1000" b="1" dirty="0">
              <a:solidFill>
                <a:schemeClr val="bg1"/>
              </a:solidFill>
            </a:endParaRPr>
          </a:p>
        </p:txBody>
      </p:sp>
    </p:spTree>
    <p:extLst>
      <p:ext uri="{BB962C8B-B14F-4D97-AF65-F5344CB8AC3E}">
        <p14:creationId xmlns:p14="http://schemas.microsoft.com/office/powerpoint/2010/main" val="2819058208"/>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35" y="6705687"/>
            <a:ext cx="101504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 xmlns:a16="http://schemas.microsoft.com/office/drawing/2014/main" id="{45F5B9AD-81E8-48B5-A87D-489EF25BD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110" y="289733"/>
            <a:ext cx="7380820" cy="113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 xmlns:a16="http://schemas.microsoft.com/office/drawing/2014/main" id="{E02D3294-8DE5-42A5-850E-D29D548230EE}"/>
              </a:ext>
            </a:extLst>
          </p:cNvPr>
          <p:cNvPicPr>
            <a:picLocks noChangeAspect="1"/>
          </p:cNvPicPr>
          <p:nvPr/>
        </p:nvPicPr>
        <p:blipFill>
          <a:blip r:embed="rId4"/>
          <a:stretch>
            <a:fillRect/>
          </a:stretch>
        </p:blipFill>
        <p:spPr>
          <a:xfrm>
            <a:off x="1416036" y="423342"/>
            <a:ext cx="1060796" cy="1255885"/>
          </a:xfrm>
          <a:prstGeom prst="rect">
            <a:avLst/>
          </a:prstGeom>
        </p:spPr>
      </p:pic>
      <p:grpSp>
        <p:nvGrpSpPr>
          <p:cNvPr id="2" name="Group 4">
            <a:extLst>
              <a:ext uri="{FF2B5EF4-FFF2-40B4-BE49-F238E27FC236}">
                <a16:creationId xmlns="" xmlns:a16="http://schemas.microsoft.com/office/drawing/2014/main" id="{019025F9-28F0-443E-B622-980B22132097}"/>
              </a:ext>
            </a:extLst>
          </p:cNvPr>
          <p:cNvGrpSpPr>
            <a:grpSpLocks noChangeAspect="1"/>
          </p:cNvGrpSpPr>
          <p:nvPr/>
        </p:nvGrpSpPr>
        <p:grpSpPr bwMode="auto">
          <a:xfrm>
            <a:off x="1079884" y="1593118"/>
            <a:ext cx="9404627" cy="4905375"/>
            <a:chOff x="710" y="985"/>
            <a:chExt cx="6200" cy="3090"/>
          </a:xfrm>
        </p:grpSpPr>
        <p:grpSp>
          <p:nvGrpSpPr>
            <p:cNvPr id="4" name="Group 205">
              <a:extLst>
                <a:ext uri="{FF2B5EF4-FFF2-40B4-BE49-F238E27FC236}">
                  <a16:creationId xmlns="" xmlns:a16="http://schemas.microsoft.com/office/drawing/2014/main" id="{31E00519-4BD3-4F90-91BD-75871E03C58B}"/>
                </a:ext>
              </a:extLst>
            </p:cNvPr>
            <p:cNvGrpSpPr>
              <a:grpSpLocks/>
            </p:cNvGrpSpPr>
            <p:nvPr/>
          </p:nvGrpSpPr>
          <p:grpSpPr bwMode="auto">
            <a:xfrm>
              <a:off x="710" y="985"/>
              <a:ext cx="6200" cy="3090"/>
              <a:chOff x="710" y="985"/>
              <a:chExt cx="6200" cy="3090"/>
            </a:xfrm>
          </p:grpSpPr>
          <p:sp>
            <p:nvSpPr>
              <p:cNvPr id="6" name="Rectangle 5">
                <a:extLst>
                  <a:ext uri="{FF2B5EF4-FFF2-40B4-BE49-F238E27FC236}">
                    <a16:creationId xmlns="" xmlns:a16="http://schemas.microsoft.com/office/drawing/2014/main" id="{5FD65638-5080-43B1-9F80-026E552C7C51}"/>
                  </a:ext>
                </a:extLst>
              </p:cNvPr>
              <p:cNvSpPr>
                <a:spLocks noChangeArrowheads="1"/>
              </p:cNvSpPr>
              <p:nvPr/>
            </p:nvSpPr>
            <p:spPr bwMode="auto">
              <a:xfrm>
                <a:off x="1310" y="1347"/>
                <a:ext cx="4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 xmlns:a16="http://schemas.microsoft.com/office/drawing/2014/main" id="{6023A721-1A49-4CF2-BA8B-5A72410C9FD6}"/>
                  </a:ext>
                </a:extLst>
              </p:cNvPr>
              <p:cNvSpPr>
                <a:spLocks noChangeArrowheads="1"/>
              </p:cNvSpPr>
              <p:nvPr/>
            </p:nvSpPr>
            <p:spPr bwMode="auto">
              <a:xfrm>
                <a:off x="1310" y="1493"/>
                <a:ext cx="4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a:extLst>
                  <a:ext uri="{FF2B5EF4-FFF2-40B4-BE49-F238E27FC236}">
                    <a16:creationId xmlns="" xmlns:a16="http://schemas.microsoft.com/office/drawing/2014/main" id="{3DEA9D56-1261-4B3F-954B-F3E5C08D0858}"/>
                  </a:ext>
                </a:extLst>
              </p:cNvPr>
              <p:cNvSpPr>
                <a:spLocks noChangeArrowheads="1"/>
              </p:cNvSpPr>
              <p:nvPr/>
            </p:nvSpPr>
            <p:spPr bwMode="auto">
              <a:xfrm>
                <a:off x="1310" y="1639"/>
                <a:ext cx="4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 xmlns:a16="http://schemas.microsoft.com/office/drawing/2014/main" id="{CD51AB4C-187B-44D7-8F19-FE020B60C467}"/>
                  </a:ext>
                </a:extLst>
              </p:cNvPr>
              <p:cNvSpPr>
                <a:spLocks noChangeArrowheads="1"/>
              </p:cNvSpPr>
              <p:nvPr/>
            </p:nvSpPr>
            <p:spPr bwMode="auto">
              <a:xfrm>
                <a:off x="1310" y="1785"/>
                <a:ext cx="4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 xmlns:a16="http://schemas.microsoft.com/office/drawing/2014/main" id="{D0DAE43E-F2A2-494A-9425-64502AECCF22}"/>
                  </a:ext>
                </a:extLst>
              </p:cNvPr>
              <p:cNvSpPr>
                <a:spLocks noChangeArrowheads="1"/>
              </p:cNvSpPr>
              <p:nvPr/>
            </p:nvSpPr>
            <p:spPr bwMode="auto">
              <a:xfrm>
                <a:off x="1160" y="1931"/>
                <a:ext cx="4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 xmlns:a16="http://schemas.microsoft.com/office/drawing/2014/main" id="{49AD9ED8-871A-46B1-9F6A-72BB12D7D251}"/>
                  </a:ext>
                </a:extLst>
              </p:cNvPr>
              <p:cNvSpPr>
                <a:spLocks noChangeArrowheads="1"/>
              </p:cNvSpPr>
              <p:nvPr/>
            </p:nvSpPr>
            <p:spPr bwMode="auto">
              <a:xfrm>
                <a:off x="1310" y="2077"/>
                <a:ext cx="4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Freeform 11">
                <a:extLst>
                  <a:ext uri="{FF2B5EF4-FFF2-40B4-BE49-F238E27FC236}">
                    <a16:creationId xmlns="" xmlns:a16="http://schemas.microsoft.com/office/drawing/2014/main" id="{0D816E03-F79B-40B1-AB72-06B15052754C}"/>
                  </a:ext>
                </a:extLst>
              </p:cNvPr>
              <p:cNvSpPr>
                <a:spLocks/>
              </p:cNvSpPr>
              <p:nvPr/>
            </p:nvSpPr>
            <p:spPr bwMode="auto">
              <a:xfrm>
                <a:off x="2554" y="1802"/>
                <a:ext cx="2471" cy="367"/>
              </a:xfrm>
              <a:custGeom>
                <a:avLst/>
                <a:gdLst>
                  <a:gd name="T0" fmla="*/ 0 w 12895"/>
                  <a:gd name="T1" fmla="*/ 370 h 2220"/>
                  <a:gd name="T2" fmla="*/ 370 w 12895"/>
                  <a:gd name="T3" fmla="*/ 0 h 2220"/>
                  <a:gd name="T4" fmla="*/ 12525 w 12895"/>
                  <a:gd name="T5" fmla="*/ 0 h 2220"/>
                  <a:gd name="T6" fmla="*/ 12895 w 12895"/>
                  <a:gd name="T7" fmla="*/ 370 h 2220"/>
                  <a:gd name="T8" fmla="*/ 12895 w 12895"/>
                  <a:gd name="T9" fmla="*/ 1850 h 2220"/>
                  <a:gd name="T10" fmla="*/ 12525 w 12895"/>
                  <a:gd name="T11" fmla="*/ 2220 h 2220"/>
                  <a:gd name="T12" fmla="*/ 370 w 12895"/>
                  <a:gd name="T13" fmla="*/ 2220 h 2220"/>
                  <a:gd name="T14" fmla="*/ 0 w 12895"/>
                  <a:gd name="T15" fmla="*/ 1850 h 2220"/>
                  <a:gd name="T16" fmla="*/ 0 w 12895"/>
                  <a:gd name="T17" fmla="*/ 370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95" h="2220">
                    <a:moveTo>
                      <a:pt x="0" y="370"/>
                    </a:moveTo>
                    <a:cubicBezTo>
                      <a:pt x="0" y="165"/>
                      <a:pt x="166" y="0"/>
                      <a:pt x="370" y="0"/>
                    </a:cubicBezTo>
                    <a:lnTo>
                      <a:pt x="12525" y="0"/>
                    </a:lnTo>
                    <a:cubicBezTo>
                      <a:pt x="12730" y="0"/>
                      <a:pt x="12895" y="165"/>
                      <a:pt x="12895" y="370"/>
                    </a:cubicBezTo>
                    <a:lnTo>
                      <a:pt x="12895" y="1850"/>
                    </a:lnTo>
                    <a:cubicBezTo>
                      <a:pt x="12895" y="2054"/>
                      <a:pt x="12730" y="2220"/>
                      <a:pt x="12525" y="2220"/>
                    </a:cubicBezTo>
                    <a:lnTo>
                      <a:pt x="370" y="2220"/>
                    </a:lnTo>
                    <a:cubicBezTo>
                      <a:pt x="166" y="2220"/>
                      <a:pt x="0" y="2054"/>
                      <a:pt x="0" y="1850"/>
                    </a:cubicBezTo>
                    <a:lnTo>
                      <a:pt x="0" y="370"/>
                    </a:lnTo>
                    <a:close/>
                  </a:path>
                </a:pathLst>
              </a:custGeom>
              <a:solidFill>
                <a:srgbClr val="CCC1D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6">
                <a:extLst>
                  <a:ext uri="{FF2B5EF4-FFF2-40B4-BE49-F238E27FC236}">
                    <a16:creationId xmlns="" xmlns:a16="http://schemas.microsoft.com/office/drawing/2014/main" id="{521D3902-5E22-42CB-A0A5-CCA93F7BC913}"/>
                  </a:ext>
                </a:extLst>
              </p:cNvPr>
              <p:cNvSpPr>
                <a:spLocks noChangeArrowheads="1"/>
              </p:cNvSpPr>
              <p:nvPr/>
            </p:nvSpPr>
            <p:spPr bwMode="auto">
              <a:xfrm>
                <a:off x="4875" y="1817"/>
                <a:ext cx="7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Freeform 17">
                <a:extLst>
                  <a:ext uri="{FF2B5EF4-FFF2-40B4-BE49-F238E27FC236}">
                    <a16:creationId xmlns="" xmlns:a16="http://schemas.microsoft.com/office/drawing/2014/main" id="{50BBE873-CA25-452C-AA2C-6FD5CF81455F}"/>
                  </a:ext>
                </a:extLst>
              </p:cNvPr>
              <p:cNvSpPr>
                <a:spLocks/>
              </p:cNvSpPr>
              <p:nvPr/>
            </p:nvSpPr>
            <p:spPr bwMode="auto">
              <a:xfrm>
                <a:off x="2433" y="1450"/>
                <a:ext cx="3626" cy="287"/>
              </a:xfrm>
              <a:custGeom>
                <a:avLst/>
                <a:gdLst>
                  <a:gd name="T0" fmla="*/ 0 w 16943"/>
                  <a:gd name="T1" fmla="*/ 183 h 1100"/>
                  <a:gd name="T2" fmla="*/ 183 w 16943"/>
                  <a:gd name="T3" fmla="*/ 0 h 1100"/>
                  <a:gd name="T4" fmla="*/ 16760 w 16943"/>
                  <a:gd name="T5" fmla="*/ 0 h 1100"/>
                  <a:gd name="T6" fmla="*/ 16943 w 16943"/>
                  <a:gd name="T7" fmla="*/ 183 h 1100"/>
                  <a:gd name="T8" fmla="*/ 16943 w 16943"/>
                  <a:gd name="T9" fmla="*/ 916 h 1100"/>
                  <a:gd name="T10" fmla="*/ 16760 w 16943"/>
                  <a:gd name="T11" fmla="*/ 1100 h 1100"/>
                  <a:gd name="T12" fmla="*/ 183 w 16943"/>
                  <a:gd name="T13" fmla="*/ 1100 h 1100"/>
                  <a:gd name="T14" fmla="*/ 0 w 16943"/>
                  <a:gd name="T15" fmla="*/ 916 h 1100"/>
                  <a:gd name="T16" fmla="*/ 0 w 16943"/>
                  <a:gd name="T17" fmla="*/ 183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43" h="1100">
                    <a:moveTo>
                      <a:pt x="0" y="183"/>
                    </a:moveTo>
                    <a:cubicBezTo>
                      <a:pt x="0" y="82"/>
                      <a:pt x="82" y="0"/>
                      <a:pt x="183" y="0"/>
                    </a:cubicBezTo>
                    <a:lnTo>
                      <a:pt x="16760" y="0"/>
                    </a:lnTo>
                    <a:cubicBezTo>
                      <a:pt x="16861" y="0"/>
                      <a:pt x="16943" y="82"/>
                      <a:pt x="16943" y="183"/>
                    </a:cubicBezTo>
                    <a:lnTo>
                      <a:pt x="16943" y="916"/>
                    </a:lnTo>
                    <a:cubicBezTo>
                      <a:pt x="16943" y="1017"/>
                      <a:pt x="16861" y="1100"/>
                      <a:pt x="16760" y="1100"/>
                    </a:cubicBezTo>
                    <a:lnTo>
                      <a:pt x="183" y="1100"/>
                    </a:lnTo>
                    <a:cubicBezTo>
                      <a:pt x="82" y="1100"/>
                      <a:pt x="0" y="1017"/>
                      <a:pt x="0" y="916"/>
                    </a:cubicBezTo>
                    <a:lnTo>
                      <a:pt x="0" y="183"/>
                    </a:ln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0">
                <a:extLst>
                  <a:ext uri="{FF2B5EF4-FFF2-40B4-BE49-F238E27FC236}">
                    <a16:creationId xmlns="" xmlns:a16="http://schemas.microsoft.com/office/drawing/2014/main" id="{FBAE1AA3-B6E6-4616-BB45-07B1984FEB64}"/>
                  </a:ext>
                </a:extLst>
              </p:cNvPr>
              <p:cNvSpPr>
                <a:spLocks noChangeArrowheads="1"/>
              </p:cNvSpPr>
              <p:nvPr/>
            </p:nvSpPr>
            <p:spPr bwMode="auto">
              <a:xfrm>
                <a:off x="3150" y="152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21">
                <a:extLst>
                  <a:ext uri="{FF2B5EF4-FFF2-40B4-BE49-F238E27FC236}">
                    <a16:creationId xmlns="" xmlns:a16="http://schemas.microsoft.com/office/drawing/2014/main" id="{5A64441A-572C-4ACC-B7BD-9350A88999DD}"/>
                  </a:ext>
                </a:extLst>
              </p:cNvPr>
              <p:cNvSpPr>
                <a:spLocks noChangeArrowheads="1"/>
              </p:cNvSpPr>
              <p:nvPr/>
            </p:nvSpPr>
            <p:spPr bwMode="auto">
              <a:xfrm>
                <a:off x="3173" y="1528"/>
                <a:ext cx="10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 xmlns:a16="http://schemas.microsoft.com/office/drawing/2014/main" id="{5655F323-262A-48CC-8C58-E3CF4325803F}"/>
                  </a:ext>
                </a:extLst>
              </p:cNvPr>
              <p:cNvSpPr>
                <a:spLocks noChangeArrowheads="1"/>
              </p:cNvSpPr>
              <p:nvPr/>
            </p:nvSpPr>
            <p:spPr bwMode="auto">
              <a:xfrm>
                <a:off x="4191" y="1528"/>
                <a:ext cx="6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 xmlns:a16="http://schemas.microsoft.com/office/drawing/2014/main" id="{C94783B1-3AFA-40B8-A02A-B03024689B7D}"/>
                  </a:ext>
                </a:extLst>
              </p:cNvPr>
              <p:cNvSpPr>
                <a:spLocks noChangeArrowheads="1"/>
              </p:cNvSpPr>
              <p:nvPr/>
            </p:nvSpPr>
            <p:spPr bwMode="auto">
              <a:xfrm>
                <a:off x="4737" y="1528"/>
                <a:ext cx="6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5" name="Rectangle 29">
                <a:extLst>
                  <a:ext uri="{FF2B5EF4-FFF2-40B4-BE49-F238E27FC236}">
                    <a16:creationId xmlns="" xmlns:a16="http://schemas.microsoft.com/office/drawing/2014/main" id="{8653D7BC-F7B5-4AD7-8977-B1236BCE50B7}"/>
                  </a:ext>
                </a:extLst>
              </p:cNvPr>
              <p:cNvSpPr>
                <a:spLocks noChangeArrowheads="1"/>
              </p:cNvSpPr>
              <p:nvPr/>
            </p:nvSpPr>
            <p:spPr bwMode="auto">
              <a:xfrm>
                <a:off x="4983" y="1528"/>
                <a:ext cx="6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7" name="Freeform 30">
                <a:extLst>
                  <a:ext uri="{FF2B5EF4-FFF2-40B4-BE49-F238E27FC236}">
                    <a16:creationId xmlns="" xmlns:a16="http://schemas.microsoft.com/office/drawing/2014/main" id="{7D0E5481-887D-4F09-A781-D2D49DE66619}"/>
                  </a:ext>
                </a:extLst>
              </p:cNvPr>
              <p:cNvSpPr>
                <a:spLocks/>
              </p:cNvSpPr>
              <p:nvPr/>
            </p:nvSpPr>
            <p:spPr bwMode="auto">
              <a:xfrm>
                <a:off x="2209" y="985"/>
                <a:ext cx="3453" cy="364"/>
              </a:xfrm>
              <a:custGeom>
                <a:avLst/>
                <a:gdLst>
                  <a:gd name="T0" fmla="*/ 0 w 21682"/>
                  <a:gd name="T1" fmla="*/ 352 h 2113"/>
                  <a:gd name="T2" fmla="*/ 352 w 21682"/>
                  <a:gd name="T3" fmla="*/ 0 h 2113"/>
                  <a:gd name="T4" fmla="*/ 21330 w 21682"/>
                  <a:gd name="T5" fmla="*/ 0 h 2113"/>
                  <a:gd name="T6" fmla="*/ 21682 w 21682"/>
                  <a:gd name="T7" fmla="*/ 352 h 2113"/>
                  <a:gd name="T8" fmla="*/ 21682 w 21682"/>
                  <a:gd name="T9" fmla="*/ 1761 h 2113"/>
                  <a:gd name="T10" fmla="*/ 21330 w 21682"/>
                  <a:gd name="T11" fmla="*/ 2113 h 2113"/>
                  <a:gd name="T12" fmla="*/ 352 w 21682"/>
                  <a:gd name="T13" fmla="*/ 2113 h 2113"/>
                  <a:gd name="T14" fmla="*/ 0 w 21682"/>
                  <a:gd name="T15" fmla="*/ 1761 h 2113"/>
                  <a:gd name="T16" fmla="*/ 0 w 21682"/>
                  <a:gd name="T17" fmla="*/ 352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82" h="2113">
                    <a:moveTo>
                      <a:pt x="0" y="352"/>
                    </a:moveTo>
                    <a:cubicBezTo>
                      <a:pt x="0" y="158"/>
                      <a:pt x="158" y="0"/>
                      <a:pt x="352" y="0"/>
                    </a:cubicBezTo>
                    <a:lnTo>
                      <a:pt x="21330" y="0"/>
                    </a:lnTo>
                    <a:cubicBezTo>
                      <a:pt x="21524" y="0"/>
                      <a:pt x="21682" y="158"/>
                      <a:pt x="21682" y="352"/>
                    </a:cubicBezTo>
                    <a:lnTo>
                      <a:pt x="21682" y="1761"/>
                    </a:lnTo>
                    <a:cubicBezTo>
                      <a:pt x="21682" y="1955"/>
                      <a:pt x="21524" y="2113"/>
                      <a:pt x="21330" y="2113"/>
                    </a:cubicBezTo>
                    <a:lnTo>
                      <a:pt x="352" y="2113"/>
                    </a:lnTo>
                    <a:cubicBezTo>
                      <a:pt x="158" y="2113"/>
                      <a:pt x="0" y="1955"/>
                      <a:pt x="0" y="1761"/>
                    </a:cubicBezTo>
                    <a:lnTo>
                      <a:pt x="0" y="352"/>
                    </a:lnTo>
                    <a:close/>
                  </a:path>
                </a:pathLst>
              </a:custGeom>
              <a:solidFill>
                <a:srgbClr val="FAC09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 name="Rectangle 32">
                <a:extLst>
                  <a:ext uri="{FF2B5EF4-FFF2-40B4-BE49-F238E27FC236}">
                    <a16:creationId xmlns="" xmlns:a16="http://schemas.microsoft.com/office/drawing/2014/main" id="{228FE64D-D3B7-4B74-9D94-53A01354A862}"/>
                  </a:ext>
                </a:extLst>
              </p:cNvPr>
              <p:cNvSpPr>
                <a:spLocks noChangeArrowheads="1"/>
              </p:cNvSpPr>
              <p:nvPr/>
            </p:nvSpPr>
            <p:spPr bwMode="auto">
              <a:xfrm>
                <a:off x="2266" y="1025"/>
                <a:ext cx="32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lang="en-US" altLang="en-US" sz="1200" b="1" dirty="0" err="1">
                    <a:solidFill>
                      <a:srgbClr val="000000"/>
                    </a:solidFill>
                    <a:latin typeface="Comic Sans MS" panose="030F0702030302020204" pitchFamily="66" charset="0"/>
                  </a:rPr>
                  <a:t>Miningkatnya</a:t>
                </a:r>
                <a:r>
                  <a:rPr lang="en-US" altLang="en-US" sz="1200" b="1" dirty="0">
                    <a:solidFill>
                      <a:srgbClr val="000000"/>
                    </a:solidFill>
                    <a:latin typeface="Comic Sans MS" panose="030F0702030302020204" pitchFamily="66" charset="0"/>
                  </a:rPr>
                  <a:t> </a:t>
                </a:r>
                <a:r>
                  <a:rPr lang="en-US" altLang="en-US" sz="1200" b="1" dirty="0" err="1">
                    <a:solidFill>
                      <a:srgbClr val="000000"/>
                    </a:solidFill>
                    <a:latin typeface="Comic Sans MS" panose="030F0702030302020204" pitchFamily="66" charset="0"/>
                  </a:rPr>
                  <a:t>kualitas</a:t>
                </a:r>
                <a:r>
                  <a:rPr lang="en-US" altLang="en-US" sz="1200" b="1" dirty="0">
                    <a:solidFill>
                      <a:srgbClr val="000000"/>
                    </a:solidFill>
                    <a:latin typeface="Comic Sans MS" panose="030F0702030302020204" pitchFamily="66" charset="0"/>
                  </a:rPr>
                  <a:t> </a:t>
                </a:r>
                <a:r>
                  <a:rPr lang="en-US" altLang="en-US" sz="1200" b="1" dirty="0" err="1">
                    <a:solidFill>
                      <a:srgbClr val="000000"/>
                    </a:solidFill>
                    <a:latin typeface="Comic Sans MS" panose="030F0702030302020204" pitchFamily="66" charset="0"/>
                  </a:rPr>
                  <a:t>layanan</a:t>
                </a:r>
                <a:r>
                  <a:rPr lang="en-US" altLang="en-US" sz="1200" b="1" dirty="0">
                    <a:solidFill>
                      <a:srgbClr val="000000"/>
                    </a:solidFill>
                    <a:latin typeface="Comic Sans MS" panose="030F0702030302020204" pitchFamily="66" charset="0"/>
                  </a:rPr>
                  <a:t> </a:t>
                </a:r>
                <a:r>
                  <a:rPr lang="en-US" altLang="en-US" sz="1200" b="1" dirty="0" err="1">
                    <a:solidFill>
                      <a:srgbClr val="000000"/>
                    </a:solidFill>
                    <a:latin typeface="Comic Sans MS" panose="030F0702030302020204" pitchFamily="66" charset="0"/>
                  </a:rPr>
                  <a:t>akses</a:t>
                </a:r>
                <a:r>
                  <a:rPr lang="en-US" altLang="en-US" sz="1200" b="1" dirty="0">
                    <a:solidFill>
                      <a:srgbClr val="000000"/>
                    </a:solidFill>
                    <a:latin typeface="Comic Sans MS" panose="030F0702030302020204" pitchFamily="66" charset="0"/>
                  </a:rPr>
                  <a:t> </a:t>
                </a:r>
                <a:r>
                  <a:rPr lang="en-US" altLang="en-US" sz="1200" b="1" dirty="0" err="1">
                    <a:solidFill>
                      <a:srgbClr val="000000"/>
                    </a:solidFill>
                    <a:latin typeface="Comic Sans MS" panose="030F0702030302020204" pitchFamily="66" charset="0"/>
                  </a:rPr>
                  <a:t>arsip</a:t>
                </a:r>
                <a:r>
                  <a:rPr lang="en-US" altLang="en-US" sz="1200" b="1" dirty="0">
                    <a:solidFill>
                      <a:srgbClr val="000000"/>
                    </a:solidFill>
                    <a:latin typeface="Comic Sans MS" panose="030F0702030302020204" pitchFamily="66" charset="0"/>
                  </a:rPr>
                  <a:t> yang </a:t>
                </a:r>
                <a:r>
                  <a:rPr lang="en-US" altLang="en-US" sz="1200" b="1" dirty="0" err="1">
                    <a:solidFill>
                      <a:srgbClr val="000000"/>
                    </a:solidFill>
                    <a:latin typeface="Comic Sans MS" panose="030F0702030302020204" pitchFamily="66" charset="0"/>
                  </a:rPr>
                  <a:t>sesuai</a:t>
                </a:r>
                <a:r>
                  <a:rPr lang="en-US" altLang="en-US" sz="1200" b="1" dirty="0">
                    <a:solidFill>
                      <a:srgbClr val="000000"/>
                    </a:solidFill>
                    <a:latin typeface="Comic Sans MS" panose="030F0702030302020204" pitchFamily="66" charset="0"/>
                  </a:rPr>
                  <a:t> </a:t>
                </a:r>
                <a:r>
                  <a:rPr lang="en-US" altLang="en-US" sz="1200" b="1" dirty="0" err="1">
                    <a:solidFill>
                      <a:srgbClr val="000000"/>
                    </a:solidFill>
                    <a:latin typeface="Comic Sans MS" panose="030F0702030302020204" pitchFamily="66" charset="0"/>
                  </a:rPr>
                  <a:t>dengan</a:t>
                </a:r>
                <a:r>
                  <a:rPr lang="en-US" altLang="en-US" sz="1200" b="1" dirty="0">
                    <a:solidFill>
                      <a:srgbClr val="000000"/>
                    </a:solidFill>
                    <a:latin typeface="Comic Sans MS" panose="030F0702030302020204" pitchFamily="66" charset="0"/>
                  </a:rPr>
                  <a:t> </a:t>
                </a:r>
                <a:r>
                  <a:rPr lang="en-US" altLang="en-US" sz="1200" b="1" dirty="0" err="1">
                    <a:solidFill>
                      <a:srgbClr val="000000"/>
                    </a:solidFill>
                    <a:latin typeface="Comic Sans MS" panose="030F0702030302020204" pitchFamily="66" charset="0"/>
                  </a:rPr>
                  <a:t>ketentuan</a:t>
                </a:r>
                <a:r>
                  <a:rPr lang="en-US" altLang="en-US" sz="1200" b="1" dirty="0">
                    <a:solidFill>
                      <a:srgbClr val="000000"/>
                    </a:solidFill>
                    <a:latin typeface="Comic Sans MS" panose="030F0702030302020204" pitchFamily="66" charset="0"/>
                  </a:rPr>
                  <a:t> </a:t>
                </a:r>
                <a:r>
                  <a:rPr lang="en-US" altLang="en-US" sz="1200" b="1" dirty="0" err="1">
                    <a:solidFill>
                      <a:srgbClr val="000000"/>
                    </a:solidFill>
                    <a:latin typeface="Comic Sans MS" panose="030F0702030302020204" pitchFamily="66" charset="0"/>
                  </a:rPr>
                  <a:t>peraturan</a:t>
                </a:r>
                <a:r>
                  <a:rPr lang="en-US" altLang="en-US" sz="1200" b="1" dirty="0">
                    <a:solidFill>
                      <a:srgbClr val="000000"/>
                    </a:solidFill>
                    <a:latin typeface="Comic Sans MS" panose="030F0702030302020204" pitchFamily="66" charset="0"/>
                  </a:rPr>
                  <a:t> </a:t>
                </a:r>
                <a:r>
                  <a:rPr lang="en-US" altLang="en-US" sz="1200" b="1" dirty="0" err="1">
                    <a:solidFill>
                      <a:srgbClr val="000000"/>
                    </a:solidFill>
                    <a:latin typeface="Comic Sans MS" panose="030F0702030302020204" pitchFamily="66" charset="0"/>
                  </a:rPr>
                  <a:t>perundang-undangan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51" name="Rectangle 33">
                <a:extLst>
                  <a:ext uri="{FF2B5EF4-FFF2-40B4-BE49-F238E27FC236}">
                    <a16:creationId xmlns="" xmlns:a16="http://schemas.microsoft.com/office/drawing/2014/main" id="{2DBE76B1-3D99-48CB-BDF1-DE5E1BD3293A}"/>
                  </a:ext>
                </a:extLst>
              </p:cNvPr>
              <p:cNvSpPr>
                <a:spLocks noChangeArrowheads="1"/>
              </p:cNvSpPr>
              <p:nvPr/>
            </p:nvSpPr>
            <p:spPr bwMode="auto">
              <a:xfrm>
                <a:off x="4875" y="1106"/>
                <a:ext cx="8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2" name="Rectangle 34">
                <a:extLst>
                  <a:ext uri="{FF2B5EF4-FFF2-40B4-BE49-F238E27FC236}">
                    <a16:creationId xmlns="" xmlns:a16="http://schemas.microsoft.com/office/drawing/2014/main" id="{64E68585-07FE-47BF-8381-4E4C34BDAE8F}"/>
                  </a:ext>
                </a:extLst>
              </p:cNvPr>
              <p:cNvSpPr>
                <a:spLocks noChangeArrowheads="1"/>
              </p:cNvSpPr>
              <p:nvPr/>
            </p:nvSpPr>
            <p:spPr bwMode="auto">
              <a:xfrm>
                <a:off x="4913" y="1106"/>
                <a:ext cx="8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3" name="Freeform 35">
                <a:extLst>
                  <a:ext uri="{FF2B5EF4-FFF2-40B4-BE49-F238E27FC236}">
                    <a16:creationId xmlns="" xmlns:a16="http://schemas.microsoft.com/office/drawing/2014/main" id="{4FFFA9F6-F40E-4415-B438-9F2DA51B14C5}"/>
                  </a:ext>
                </a:extLst>
              </p:cNvPr>
              <p:cNvSpPr>
                <a:spLocks/>
              </p:cNvSpPr>
              <p:nvPr/>
            </p:nvSpPr>
            <p:spPr bwMode="auto">
              <a:xfrm>
                <a:off x="4152" y="1358"/>
                <a:ext cx="212" cy="88"/>
              </a:xfrm>
              <a:custGeom>
                <a:avLst/>
                <a:gdLst>
                  <a:gd name="T0" fmla="*/ 0 w 424"/>
                  <a:gd name="T1" fmla="*/ 49 h 98"/>
                  <a:gd name="T2" fmla="*/ 106 w 424"/>
                  <a:gd name="T3" fmla="*/ 49 h 98"/>
                  <a:gd name="T4" fmla="*/ 106 w 424"/>
                  <a:gd name="T5" fmla="*/ 0 h 98"/>
                  <a:gd name="T6" fmla="*/ 318 w 424"/>
                  <a:gd name="T7" fmla="*/ 0 h 98"/>
                  <a:gd name="T8" fmla="*/ 318 w 424"/>
                  <a:gd name="T9" fmla="*/ 49 h 98"/>
                  <a:gd name="T10" fmla="*/ 424 w 424"/>
                  <a:gd name="T11" fmla="*/ 49 h 98"/>
                  <a:gd name="T12" fmla="*/ 212 w 424"/>
                  <a:gd name="T13" fmla="*/ 98 h 98"/>
                  <a:gd name="T14" fmla="*/ 0 w 424"/>
                  <a:gd name="T15" fmla="*/ 49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98">
                    <a:moveTo>
                      <a:pt x="0" y="49"/>
                    </a:moveTo>
                    <a:lnTo>
                      <a:pt x="106" y="49"/>
                    </a:lnTo>
                    <a:lnTo>
                      <a:pt x="106" y="0"/>
                    </a:lnTo>
                    <a:lnTo>
                      <a:pt x="318" y="0"/>
                    </a:lnTo>
                    <a:lnTo>
                      <a:pt x="318" y="49"/>
                    </a:lnTo>
                    <a:lnTo>
                      <a:pt x="424" y="49"/>
                    </a:lnTo>
                    <a:lnTo>
                      <a:pt x="212" y="98"/>
                    </a:lnTo>
                    <a:lnTo>
                      <a:pt x="0"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5" name="Oval 37">
                <a:extLst>
                  <a:ext uri="{FF2B5EF4-FFF2-40B4-BE49-F238E27FC236}">
                    <a16:creationId xmlns="" xmlns:a16="http://schemas.microsoft.com/office/drawing/2014/main" id="{A10DFAB3-83A5-482A-8D51-A8E1C5AFC978}"/>
                  </a:ext>
                </a:extLst>
              </p:cNvPr>
              <p:cNvSpPr>
                <a:spLocks noChangeArrowheads="1"/>
              </p:cNvSpPr>
              <p:nvPr/>
            </p:nvSpPr>
            <p:spPr bwMode="auto">
              <a:xfrm>
                <a:off x="2386" y="2903"/>
                <a:ext cx="1241" cy="289"/>
              </a:xfrm>
              <a:prstGeom prst="ellipse">
                <a:avLst/>
              </a:pr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2" name="Rectangle 44">
                <a:extLst>
                  <a:ext uri="{FF2B5EF4-FFF2-40B4-BE49-F238E27FC236}">
                    <a16:creationId xmlns="" xmlns:a16="http://schemas.microsoft.com/office/drawing/2014/main" id="{D66D9E90-CBB6-4738-9D73-DDDC48E13E8F}"/>
                  </a:ext>
                </a:extLst>
              </p:cNvPr>
              <p:cNvSpPr>
                <a:spLocks noChangeArrowheads="1"/>
              </p:cNvSpPr>
              <p:nvPr/>
            </p:nvSpPr>
            <p:spPr bwMode="auto">
              <a:xfrm>
                <a:off x="3394" y="2880"/>
                <a:ext cx="6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FFFFFF"/>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63" name="Rectangle 45">
                <a:extLst>
                  <a:ext uri="{FF2B5EF4-FFF2-40B4-BE49-F238E27FC236}">
                    <a16:creationId xmlns="" xmlns:a16="http://schemas.microsoft.com/office/drawing/2014/main" id="{525FF4F9-F41F-43EA-A766-DC197E4BCC3B}"/>
                  </a:ext>
                </a:extLst>
              </p:cNvPr>
              <p:cNvSpPr>
                <a:spLocks noChangeArrowheads="1"/>
              </p:cNvSpPr>
              <p:nvPr/>
            </p:nvSpPr>
            <p:spPr bwMode="auto">
              <a:xfrm>
                <a:off x="3430" y="2880"/>
                <a:ext cx="4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FFFFFF"/>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64" name="Freeform 46">
                <a:extLst>
                  <a:ext uri="{FF2B5EF4-FFF2-40B4-BE49-F238E27FC236}">
                    <a16:creationId xmlns="" xmlns:a16="http://schemas.microsoft.com/office/drawing/2014/main" id="{7916262D-1076-4AD6-94F3-E9D17CC8D35C}"/>
                  </a:ext>
                </a:extLst>
              </p:cNvPr>
              <p:cNvSpPr>
                <a:spLocks/>
              </p:cNvSpPr>
              <p:nvPr/>
            </p:nvSpPr>
            <p:spPr bwMode="auto">
              <a:xfrm>
                <a:off x="5792" y="2117"/>
                <a:ext cx="1118" cy="825"/>
              </a:xfrm>
              <a:custGeom>
                <a:avLst/>
                <a:gdLst>
                  <a:gd name="T0" fmla="*/ 0 w 7024"/>
                  <a:gd name="T1" fmla="*/ 594 h 3567"/>
                  <a:gd name="T2" fmla="*/ 595 w 7024"/>
                  <a:gd name="T3" fmla="*/ 0 h 3567"/>
                  <a:gd name="T4" fmla="*/ 6429 w 7024"/>
                  <a:gd name="T5" fmla="*/ 0 h 3567"/>
                  <a:gd name="T6" fmla="*/ 7024 w 7024"/>
                  <a:gd name="T7" fmla="*/ 594 h 3567"/>
                  <a:gd name="T8" fmla="*/ 7024 w 7024"/>
                  <a:gd name="T9" fmla="*/ 2972 h 3567"/>
                  <a:gd name="T10" fmla="*/ 6429 w 7024"/>
                  <a:gd name="T11" fmla="*/ 3567 h 3567"/>
                  <a:gd name="T12" fmla="*/ 595 w 7024"/>
                  <a:gd name="T13" fmla="*/ 3567 h 3567"/>
                  <a:gd name="T14" fmla="*/ 0 w 7024"/>
                  <a:gd name="T15" fmla="*/ 2972 h 3567"/>
                  <a:gd name="T16" fmla="*/ 0 w 7024"/>
                  <a:gd name="T17" fmla="*/ 594 h 3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4" h="3567">
                    <a:moveTo>
                      <a:pt x="0" y="594"/>
                    </a:moveTo>
                    <a:cubicBezTo>
                      <a:pt x="0" y="266"/>
                      <a:pt x="267" y="0"/>
                      <a:pt x="595" y="0"/>
                    </a:cubicBezTo>
                    <a:lnTo>
                      <a:pt x="6429" y="0"/>
                    </a:lnTo>
                    <a:cubicBezTo>
                      <a:pt x="6758" y="0"/>
                      <a:pt x="7024" y="266"/>
                      <a:pt x="7024" y="594"/>
                    </a:cubicBezTo>
                    <a:lnTo>
                      <a:pt x="7024" y="2972"/>
                    </a:lnTo>
                    <a:cubicBezTo>
                      <a:pt x="7024" y="3300"/>
                      <a:pt x="6758" y="3567"/>
                      <a:pt x="6429" y="3567"/>
                    </a:cubicBezTo>
                    <a:lnTo>
                      <a:pt x="595" y="3567"/>
                    </a:lnTo>
                    <a:cubicBezTo>
                      <a:pt x="267" y="3567"/>
                      <a:pt x="0" y="3300"/>
                      <a:pt x="0" y="2972"/>
                    </a:cubicBezTo>
                    <a:lnTo>
                      <a:pt x="0" y="594"/>
                    </a:lnTo>
                    <a:close/>
                  </a:path>
                </a:pathLst>
              </a:cu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6" name="Rectangle 48">
                <a:extLst>
                  <a:ext uri="{FF2B5EF4-FFF2-40B4-BE49-F238E27FC236}">
                    <a16:creationId xmlns="" xmlns:a16="http://schemas.microsoft.com/office/drawing/2014/main" id="{88E3F77B-3A41-4C76-98DC-6805FAB7B642}"/>
                  </a:ext>
                </a:extLst>
              </p:cNvPr>
              <p:cNvSpPr>
                <a:spLocks noChangeArrowheads="1"/>
              </p:cNvSpPr>
              <p:nvPr/>
            </p:nvSpPr>
            <p:spPr bwMode="auto">
              <a:xfrm>
                <a:off x="5174" y="16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67" name="Rectangle 49">
                <a:extLst>
                  <a:ext uri="{FF2B5EF4-FFF2-40B4-BE49-F238E27FC236}">
                    <a16:creationId xmlns="" xmlns:a16="http://schemas.microsoft.com/office/drawing/2014/main" id="{C6659A6F-CA2E-44A1-9F82-D8F9CF0045AC}"/>
                  </a:ext>
                </a:extLst>
              </p:cNvPr>
              <p:cNvSpPr>
                <a:spLocks noChangeArrowheads="1"/>
              </p:cNvSpPr>
              <p:nvPr/>
            </p:nvSpPr>
            <p:spPr bwMode="auto">
              <a:xfrm>
                <a:off x="5218" y="1689"/>
                <a:ext cx="4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68" name="Rectangle 50">
                <a:extLst>
                  <a:ext uri="{FF2B5EF4-FFF2-40B4-BE49-F238E27FC236}">
                    <a16:creationId xmlns="" xmlns:a16="http://schemas.microsoft.com/office/drawing/2014/main" id="{22482761-9884-42BA-9657-30E0E8F17764}"/>
                  </a:ext>
                </a:extLst>
              </p:cNvPr>
              <p:cNvSpPr>
                <a:spLocks noChangeArrowheads="1"/>
              </p:cNvSpPr>
              <p:nvPr/>
            </p:nvSpPr>
            <p:spPr bwMode="auto">
              <a:xfrm>
                <a:off x="5822" y="2191"/>
                <a:ext cx="102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n-US" altLang="en-US" sz="1100" b="0" i="0" u="none" strike="noStrike" cap="none" normalizeH="0" baseline="0" dirty="0">
                    <a:ln>
                      <a:noFill/>
                    </a:ln>
                    <a:solidFill>
                      <a:srgbClr val="FFFFFF"/>
                    </a:solidFill>
                    <a:effectLst/>
                    <a:latin typeface="Calibri" panose="020F0502020204030204" pitchFamily="34" charset="0"/>
                  </a:rPr>
                  <a:t>Tingkat </a:t>
                </a:r>
                <a:r>
                  <a:rPr kumimoji="0" lang="en-US" altLang="en-US" sz="1100" b="0" i="0" u="none" strike="noStrike" cap="none" normalizeH="0" baseline="0" dirty="0" err="1">
                    <a:ln>
                      <a:noFill/>
                    </a:ln>
                    <a:solidFill>
                      <a:srgbClr val="FFFFFF"/>
                    </a:solidFill>
                    <a:effectLst/>
                    <a:latin typeface="Calibri" panose="020F0502020204030204" pitchFamily="34" charset="0"/>
                  </a:rPr>
                  <a:t>kompetensi</a:t>
                </a:r>
                <a:r>
                  <a:rPr kumimoji="0" lang="en-US" altLang="en-US" sz="1100" b="0" i="0" u="none" strike="noStrike" cap="none" normalizeH="0" baseline="0" dirty="0">
                    <a:ln>
                      <a:noFill/>
                    </a:ln>
                    <a:solidFill>
                      <a:srgbClr val="FFFFFF"/>
                    </a:solidFill>
                    <a:effectLst/>
                    <a:latin typeface="Calibri" panose="020F0502020204030204" pitchFamily="34" charset="0"/>
                  </a:rPr>
                  <a:t> SDM </a:t>
                </a:r>
                <a:r>
                  <a:rPr kumimoji="0" lang="en-US" altLang="en-US" sz="1100" b="0" i="0" u="none" strike="noStrike" cap="none" normalizeH="0" baseline="0" dirty="0" err="1">
                    <a:ln>
                      <a:noFill/>
                    </a:ln>
                    <a:solidFill>
                      <a:srgbClr val="FFFFFF"/>
                    </a:solidFill>
                    <a:effectLst/>
                    <a:latin typeface="Calibri" panose="020F0502020204030204" pitchFamily="34" charset="0"/>
                  </a:rPr>
                  <a:t>pengelola</a:t>
                </a:r>
                <a:r>
                  <a:rPr kumimoji="0" lang="en-US" altLang="en-US" sz="1100" b="0" i="0" u="none" strike="noStrike" cap="none" normalizeH="0" baseline="0" dirty="0">
                    <a:ln>
                      <a:noFill/>
                    </a:ln>
                    <a:solidFill>
                      <a:srgbClr val="FFFFFF"/>
                    </a:solidFill>
                    <a:effectLst/>
                    <a:latin typeface="Calibri" panose="020F0502020204030204" pitchFamily="34" charset="0"/>
                  </a:rPr>
                  <a:t> </a:t>
                </a:r>
                <a:r>
                  <a:rPr kumimoji="0" lang="en-US" altLang="en-US" sz="1100" b="0" i="0" u="none" strike="noStrike" cap="none" normalizeH="0" baseline="0" dirty="0" err="1">
                    <a:ln>
                      <a:noFill/>
                    </a:ln>
                    <a:solidFill>
                      <a:srgbClr val="FFFFFF"/>
                    </a:solidFill>
                    <a:effectLst/>
                    <a:latin typeface="Calibri" panose="020F0502020204030204" pitchFamily="34" charset="0"/>
                  </a:rPr>
                  <a:t>kearsipan</a:t>
                </a:r>
                <a:endParaRPr lang="en-US" altLang="en-US" sz="1100" dirty="0">
                  <a:solidFill>
                    <a:srgbClr val="FFFFFF"/>
                  </a:solidFill>
                  <a:latin typeface="Calibri" panose="020F050202020403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lang="en-US" altLang="en-US" sz="1100" dirty="0" err="1">
                    <a:solidFill>
                      <a:srgbClr val="FFFFFF"/>
                    </a:solidFill>
                    <a:latin typeface="Calibri" panose="020F0502020204030204" pitchFamily="34" charset="0"/>
                  </a:rPr>
                  <a:t>Prosentase</a:t>
                </a:r>
                <a:r>
                  <a:rPr lang="en-US" altLang="en-US" sz="1100" dirty="0">
                    <a:solidFill>
                      <a:srgbClr val="FFFFFF"/>
                    </a:solidFill>
                    <a:latin typeface="Calibri" panose="020F0502020204030204" pitchFamily="34" charset="0"/>
                  </a:rPr>
                  <a:t> OPD yang </a:t>
                </a:r>
                <a:r>
                  <a:rPr lang="en-US" altLang="en-US" sz="1100" dirty="0" err="1">
                    <a:solidFill>
                      <a:srgbClr val="FFFFFF"/>
                    </a:solidFill>
                    <a:latin typeface="Calibri" panose="020F0502020204030204" pitchFamily="34" charset="0"/>
                  </a:rPr>
                  <a:t>telah</a:t>
                </a:r>
                <a:r>
                  <a:rPr lang="en-US" altLang="en-US" sz="1100" dirty="0">
                    <a:solidFill>
                      <a:srgbClr val="FFFFFF"/>
                    </a:solidFill>
                    <a:latin typeface="Calibri" panose="020F0502020204030204" pitchFamily="34" charset="0"/>
                  </a:rPr>
                  <a:t> </a:t>
                </a:r>
                <a:r>
                  <a:rPr lang="en-US" altLang="en-US" sz="1100" dirty="0" err="1">
                    <a:solidFill>
                      <a:srgbClr val="FFFFFF"/>
                    </a:solidFill>
                    <a:latin typeface="Calibri" panose="020F0502020204030204" pitchFamily="34" charset="0"/>
                  </a:rPr>
                  <a:t>melaksanakan</a:t>
                </a:r>
                <a:r>
                  <a:rPr lang="en-US" altLang="en-US" sz="1100" dirty="0">
                    <a:solidFill>
                      <a:srgbClr val="FFFFFF"/>
                    </a:solidFill>
                    <a:latin typeface="Calibri" panose="020F0502020204030204" pitchFamily="34" charset="0"/>
                  </a:rPr>
                  <a:t> </a:t>
                </a:r>
                <a:r>
                  <a:rPr lang="en-US" altLang="en-US" sz="1100" dirty="0" err="1">
                    <a:solidFill>
                      <a:srgbClr val="FFFFFF"/>
                    </a:solidFill>
                    <a:latin typeface="Calibri" panose="020F0502020204030204" pitchFamily="34" charset="0"/>
                  </a:rPr>
                  <a:t>arsip</a:t>
                </a:r>
                <a:r>
                  <a:rPr lang="en-US" altLang="en-US" sz="1100" dirty="0">
                    <a:solidFill>
                      <a:srgbClr val="FFFFFF"/>
                    </a:solidFill>
                    <a:latin typeface="Calibri" panose="020F0502020204030204" pitchFamily="34" charset="0"/>
                  </a:rPr>
                  <a:t> </a:t>
                </a:r>
                <a:r>
                  <a:rPr lang="en-US" altLang="en-US" sz="1100" dirty="0" err="1">
                    <a:solidFill>
                      <a:srgbClr val="FFFFFF"/>
                    </a:solidFill>
                    <a:latin typeface="Calibri" panose="020F0502020204030204" pitchFamily="34" charset="0"/>
                  </a:rPr>
                  <a:t>baku</a:t>
                </a:r>
                <a:endParaRPr lang="en-US" altLang="en-US" sz="1100" dirty="0">
                  <a:solidFill>
                    <a:srgbClr val="FFFFFF"/>
                  </a:solidFill>
                  <a:latin typeface="Calibri" panose="020F0502020204030204" pitchFamily="34" charset="0"/>
                </a:endParaRPr>
              </a:p>
            </p:txBody>
          </p:sp>
          <p:sp>
            <p:nvSpPr>
              <p:cNvPr id="6171" name="Rectangle 53">
                <a:extLst>
                  <a:ext uri="{FF2B5EF4-FFF2-40B4-BE49-F238E27FC236}">
                    <a16:creationId xmlns="" xmlns:a16="http://schemas.microsoft.com/office/drawing/2014/main" id="{701AF1EF-61BE-479F-A02C-101CD5CA6388}"/>
                  </a:ext>
                </a:extLst>
              </p:cNvPr>
              <p:cNvSpPr>
                <a:spLocks noChangeArrowheads="1"/>
              </p:cNvSpPr>
              <p:nvPr/>
            </p:nvSpPr>
            <p:spPr bwMode="auto">
              <a:xfrm>
                <a:off x="5516" y="1778"/>
                <a:ext cx="44"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76" name="Rectangle 58">
                <a:extLst>
                  <a:ext uri="{FF2B5EF4-FFF2-40B4-BE49-F238E27FC236}">
                    <a16:creationId xmlns="" xmlns:a16="http://schemas.microsoft.com/office/drawing/2014/main" id="{8CDBE808-FE0B-4FB1-9757-CC1D60E4531F}"/>
                  </a:ext>
                </a:extLst>
              </p:cNvPr>
              <p:cNvSpPr>
                <a:spLocks noChangeArrowheads="1"/>
              </p:cNvSpPr>
              <p:nvPr/>
            </p:nvSpPr>
            <p:spPr bwMode="auto">
              <a:xfrm>
                <a:off x="5883" y="1955"/>
                <a:ext cx="4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FFFFFF"/>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77" name="Rectangle 59">
                <a:extLst>
                  <a:ext uri="{FF2B5EF4-FFF2-40B4-BE49-F238E27FC236}">
                    <a16:creationId xmlns="" xmlns:a16="http://schemas.microsoft.com/office/drawing/2014/main" id="{DDD704CF-E840-407E-99D5-C6E8B367A859}"/>
                  </a:ext>
                </a:extLst>
              </p:cNvPr>
              <p:cNvSpPr>
                <a:spLocks noChangeArrowheads="1"/>
              </p:cNvSpPr>
              <p:nvPr/>
            </p:nvSpPr>
            <p:spPr bwMode="auto">
              <a:xfrm>
                <a:off x="5174" y="20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78" name="Rectangle 60">
                <a:extLst>
                  <a:ext uri="{FF2B5EF4-FFF2-40B4-BE49-F238E27FC236}">
                    <a16:creationId xmlns="" xmlns:a16="http://schemas.microsoft.com/office/drawing/2014/main" id="{CCE81E83-1FFF-49A3-9694-A422B7D50A9B}"/>
                  </a:ext>
                </a:extLst>
              </p:cNvPr>
              <p:cNvSpPr>
                <a:spLocks noChangeArrowheads="1"/>
              </p:cNvSpPr>
              <p:nvPr/>
            </p:nvSpPr>
            <p:spPr bwMode="auto">
              <a:xfrm>
                <a:off x="5218" y="20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81" name="Rectangle 63">
                <a:extLst>
                  <a:ext uri="{FF2B5EF4-FFF2-40B4-BE49-F238E27FC236}">
                    <a16:creationId xmlns="" xmlns:a16="http://schemas.microsoft.com/office/drawing/2014/main" id="{7873FCE5-B764-41A0-9D46-C276F17EB044}"/>
                  </a:ext>
                </a:extLst>
              </p:cNvPr>
              <p:cNvSpPr>
                <a:spLocks noChangeArrowheads="1"/>
              </p:cNvSpPr>
              <p:nvPr/>
            </p:nvSpPr>
            <p:spPr bwMode="auto">
              <a:xfrm>
                <a:off x="5549" y="2133"/>
                <a:ext cx="44"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82" name="Freeform 64">
                <a:extLst>
                  <a:ext uri="{FF2B5EF4-FFF2-40B4-BE49-F238E27FC236}">
                    <a16:creationId xmlns="" xmlns:a16="http://schemas.microsoft.com/office/drawing/2014/main" id="{9A32E5BD-9339-486A-8FC8-A9D31FFB9165}"/>
                  </a:ext>
                </a:extLst>
              </p:cNvPr>
              <p:cNvSpPr>
                <a:spLocks/>
              </p:cNvSpPr>
              <p:nvPr/>
            </p:nvSpPr>
            <p:spPr bwMode="auto">
              <a:xfrm>
                <a:off x="710" y="1836"/>
                <a:ext cx="1546" cy="265"/>
              </a:xfrm>
              <a:custGeom>
                <a:avLst/>
                <a:gdLst>
                  <a:gd name="T0" fmla="*/ 0 w 1090"/>
                  <a:gd name="T1" fmla="*/ 84 h 339"/>
                  <a:gd name="T2" fmla="*/ 934 w 1090"/>
                  <a:gd name="T3" fmla="*/ 84 h 339"/>
                  <a:gd name="T4" fmla="*/ 934 w 1090"/>
                  <a:gd name="T5" fmla="*/ 0 h 339"/>
                  <a:gd name="T6" fmla="*/ 1090 w 1090"/>
                  <a:gd name="T7" fmla="*/ 169 h 339"/>
                  <a:gd name="T8" fmla="*/ 934 w 1090"/>
                  <a:gd name="T9" fmla="*/ 339 h 339"/>
                  <a:gd name="T10" fmla="*/ 934 w 1090"/>
                  <a:gd name="T11" fmla="*/ 254 h 339"/>
                  <a:gd name="T12" fmla="*/ 0 w 1090"/>
                  <a:gd name="T13" fmla="*/ 254 h 339"/>
                  <a:gd name="T14" fmla="*/ 0 w 1090"/>
                  <a:gd name="T15" fmla="*/ 84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0" h="339">
                    <a:moveTo>
                      <a:pt x="0" y="84"/>
                    </a:moveTo>
                    <a:lnTo>
                      <a:pt x="934" y="84"/>
                    </a:lnTo>
                    <a:lnTo>
                      <a:pt x="934" y="0"/>
                    </a:lnTo>
                    <a:lnTo>
                      <a:pt x="1090" y="169"/>
                    </a:lnTo>
                    <a:lnTo>
                      <a:pt x="934" y="339"/>
                    </a:lnTo>
                    <a:lnTo>
                      <a:pt x="934" y="254"/>
                    </a:lnTo>
                    <a:lnTo>
                      <a:pt x="0" y="254"/>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4" name="Rectangle 66">
                <a:extLst>
                  <a:ext uri="{FF2B5EF4-FFF2-40B4-BE49-F238E27FC236}">
                    <a16:creationId xmlns="" xmlns:a16="http://schemas.microsoft.com/office/drawing/2014/main" id="{F8AAB6D6-DE86-4B23-97F4-C7A6FBD198D0}"/>
                  </a:ext>
                </a:extLst>
              </p:cNvPr>
              <p:cNvSpPr>
                <a:spLocks noChangeArrowheads="1"/>
              </p:cNvSpPr>
              <p:nvPr/>
            </p:nvSpPr>
            <p:spPr bwMode="auto">
              <a:xfrm>
                <a:off x="1085" y="1929"/>
                <a:ext cx="6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FFFFFF"/>
                    </a:solidFill>
                    <a:effectLst/>
                    <a:latin typeface="Calibri" panose="020F0502020204030204" pitchFamily="34" charset="0"/>
                  </a:rPr>
                  <a:t>KEPALA DINAS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85" name="Rectangle 67">
                <a:extLst>
                  <a:ext uri="{FF2B5EF4-FFF2-40B4-BE49-F238E27FC236}">
                    <a16:creationId xmlns="" xmlns:a16="http://schemas.microsoft.com/office/drawing/2014/main" id="{819C8662-E931-4697-A705-8D863B9E96B0}"/>
                  </a:ext>
                </a:extLst>
              </p:cNvPr>
              <p:cNvSpPr>
                <a:spLocks noChangeArrowheads="1"/>
              </p:cNvSpPr>
              <p:nvPr/>
            </p:nvSpPr>
            <p:spPr bwMode="auto">
              <a:xfrm>
                <a:off x="2282" y="1745"/>
                <a:ext cx="4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86" name="Freeform 68">
                <a:extLst>
                  <a:ext uri="{FF2B5EF4-FFF2-40B4-BE49-F238E27FC236}">
                    <a16:creationId xmlns="" xmlns:a16="http://schemas.microsoft.com/office/drawing/2014/main" id="{F2D2E891-EE01-4F0F-A996-1A304A04700A}"/>
                  </a:ext>
                </a:extLst>
              </p:cNvPr>
              <p:cNvSpPr>
                <a:spLocks/>
              </p:cNvSpPr>
              <p:nvPr/>
            </p:nvSpPr>
            <p:spPr bwMode="auto">
              <a:xfrm>
                <a:off x="710" y="2171"/>
                <a:ext cx="1615" cy="348"/>
              </a:xfrm>
              <a:custGeom>
                <a:avLst/>
                <a:gdLst>
                  <a:gd name="T0" fmla="*/ 0 w 1096"/>
                  <a:gd name="T1" fmla="*/ 101 h 406"/>
                  <a:gd name="T2" fmla="*/ 907 w 1096"/>
                  <a:gd name="T3" fmla="*/ 101 h 406"/>
                  <a:gd name="T4" fmla="*/ 907 w 1096"/>
                  <a:gd name="T5" fmla="*/ 0 h 406"/>
                  <a:gd name="T6" fmla="*/ 1096 w 1096"/>
                  <a:gd name="T7" fmla="*/ 203 h 406"/>
                  <a:gd name="T8" fmla="*/ 907 w 1096"/>
                  <a:gd name="T9" fmla="*/ 406 h 406"/>
                  <a:gd name="T10" fmla="*/ 907 w 1096"/>
                  <a:gd name="T11" fmla="*/ 305 h 406"/>
                  <a:gd name="T12" fmla="*/ 0 w 1096"/>
                  <a:gd name="T13" fmla="*/ 305 h 406"/>
                  <a:gd name="T14" fmla="*/ 0 w 1096"/>
                  <a:gd name="T15" fmla="*/ 101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6" h="406">
                    <a:moveTo>
                      <a:pt x="0" y="101"/>
                    </a:moveTo>
                    <a:lnTo>
                      <a:pt x="907" y="101"/>
                    </a:lnTo>
                    <a:lnTo>
                      <a:pt x="907" y="0"/>
                    </a:lnTo>
                    <a:lnTo>
                      <a:pt x="1096" y="203"/>
                    </a:lnTo>
                    <a:lnTo>
                      <a:pt x="907" y="406"/>
                    </a:lnTo>
                    <a:lnTo>
                      <a:pt x="907" y="305"/>
                    </a:lnTo>
                    <a:lnTo>
                      <a:pt x="0" y="305"/>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8" name="Rectangle 70">
                <a:extLst>
                  <a:ext uri="{FF2B5EF4-FFF2-40B4-BE49-F238E27FC236}">
                    <a16:creationId xmlns="" xmlns:a16="http://schemas.microsoft.com/office/drawing/2014/main" id="{62103F8D-F143-4335-A44C-AAE8A02FADC7}"/>
                  </a:ext>
                </a:extLst>
              </p:cNvPr>
              <p:cNvSpPr>
                <a:spLocks noChangeArrowheads="1"/>
              </p:cNvSpPr>
              <p:nvPr/>
            </p:nvSpPr>
            <p:spPr bwMode="auto">
              <a:xfrm>
                <a:off x="851" y="2314"/>
                <a:ext cx="11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FFFFFF"/>
                    </a:solidFill>
                    <a:effectLst/>
                    <a:latin typeface="Calibri" panose="020F0502020204030204" pitchFamily="34" charset="0"/>
                  </a:rPr>
                  <a:t>KABID PENYELENGGARAAN KEARSIPAN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90" name="Rectangle 72">
                <a:extLst>
                  <a:ext uri="{FF2B5EF4-FFF2-40B4-BE49-F238E27FC236}">
                    <a16:creationId xmlns="" xmlns:a16="http://schemas.microsoft.com/office/drawing/2014/main" id="{274C27D6-33E9-4D3B-A6E5-F71AF10CF6DD}"/>
                  </a:ext>
                </a:extLst>
              </p:cNvPr>
              <p:cNvSpPr>
                <a:spLocks noChangeArrowheads="1"/>
              </p:cNvSpPr>
              <p:nvPr/>
            </p:nvSpPr>
            <p:spPr bwMode="auto">
              <a:xfrm>
                <a:off x="2555" y="2372"/>
                <a:ext cx="44"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1" name="Freeform 73">
                <a:extLst>
                  <a:ext uri="{FF2B5EF4-FFF2-40B4-BE49-F238E27FC236}">
                    <a16:creationId xmlns="" xmlns:a16="http://schemas.microsoft.com/office/drawing/2014/main" id="{4D0C4F85-EEF6-46F6-96D1-A1C4173099B1}"/>
                  </a:ext>
                </a:extLst>
              </p:cNvPr>
              <p:cNvSpPr>
                <a:spLocks/>
              </p:cNvSpPr>
              <p:nvPr/>
            </p:nvSpPr>
            <p:spPr bwMode="auto">
              <a:xfrm>
                <a:off x="710" y="2495"/>
                <a:ext cx="1520" cy="329"/>
              </a:xfrm>
              <a:custGeom>
                <a:avLst/>
                <a:gdLst>
                  <a:gd name="T0" fmla="*/ 0 w 664"/>
                  <a:gd name="T1" fmla="*/ 415 h 1658"/>
                  <a:gd name="T2" fmla="*/ 332 w 664"/>
                  <a:gd name="T3" fmla="*/ 415 h 1658"/>
                  <a:gd name="T4" fmla="*/ 332 w 664"/>
                  <a:gd name="T5" fmla="*/ 0 h 1658"/>
                  <a:gd name="T6" fmla="*/ 664 w 664"/>
                  <a:gd name="T7" fmla="*/ 829 h 1658"/>
                  <a:gd name="T8" fmla="*/ 332 w 664"/>
                  <a:gd name="T9" fmla="*/ 1658 h 1658"/>
                  <a:gd name="T10" fmla="*/ 332 w 664"/>
                  <a:gd name="T11" fmla="*/ 1243 h 1658"/>
                  <a:gd name="T12" fmla="*/ 0 w 664"/>
                  <a:gd name="T13" fmla="*/ 1243 h 1658"/>
                  <a:gd name="T14" fmla="*/ 0 w 664"/>
                  <a:gd name="T15" fmla="*/ 415 h 16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1658">
                    <a:moveTo>
                      <a:pt x="0" y="415"/>
                    </a:moveTo>
                    <a:lnTo>
                      <a:pt x="332" y="415"/>
                    </a:lnTo>
                    <a:lnTo>
                      <a:pt x="332" y="0"/>
                    </a:lnTo>
                    <a:lnTo>
                      <a:pt x="664" y="829"/>
                    </a:lnTo>
                    <a:lnTo>
                      <a:pt x="332" y="1658"/>
                    </a:lnTo>
                    <a:lnTo>
                      <a:pt x="332" y="1243"/>
                    </a:lnTo>
                    <a:lnTo>
                      <a:pt x="0" y="1243"/>
                    </a:lnTo>
                    <a:lnTo>
                      <a:pt x="0" y="4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3" name="Rectangle 75">
                <a:extLst>
                  <a:ext uri="{FF2B5EF4-FFF2-40B4-BE49-F238E27FC236}">
                    <a16:creationId xmlns="" xmlns:a16="http://schemas.microsoft.com/office/drawing/2014/main" id="{0A416D2B-28F4-475A-A54A-2FFF9570BA1F}"/>
                  </a:ext>
                </a:extLst>
              </p:cNvPr>
              <p:cNvSpPr>
                <a:spLocks noChangeArrowheads="1"/>
              </p:cNvSpPr>
              <p:nvPr/>
            </p:nvSpPr>
            <p:spPr bwMode="auto">
              <a:xfrm>
                <a:off x="804" y="2638"/>
                <a:ext cx="118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FFFFFF"/>
                    </a:solidFill>
                    <a:effectLst/>
                    <a:latin typeface="Calibri" panose="020F0502020204030204" pitchFamily="34" charset="0"/>
                  </a:rPr>
                  <a:t>KASIE PEMBINAAN DAN PENGAWASAN KEARSIPAN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95" name="Rectangle 77">
                <a:extLst>
                  <a:ext uri="{FF2B5EF4-FFF2-40B4-BE49-F238E27FC236}">
                    <a16:creationId xmlns="" xmlns:a16="http://schemas.microsoft.com/office/drawing/2014/main" id="{C0D6B83C-26BF-4A63-980A-6326B34120CE}"/>
                  </a:ext>
                </a:extLst>
              </p:cNvPr>
              <p:cNvSpPr>
                <a:spLocks noChangeArrowheads="1"/>
              </p:cNvSpPr>
              <p:nvPr/>
            </p:nvSpPr>
            <p:spPr bwMode="auto">
              <a:xfrm>
                <a:off x="1875" y="3334"/>
                <a:ext cx="4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6" name="Rectangle 78">
                <a:extLst>
                  <a:ext uri="{FF2B5EF4-FFF2-40B4-BE49-F238E27FC236}">
                    <a16:creationId xmlns="" xmlns:a16="http://schemas.microsoft.com/office/drawing/2014/main" id="{D21CA6FB-B8B1-47BF-B988-AA7DDB345E42}"/>
                  </a:ext>
                </a:extLst>
              </p:cNvPr>
              <p:cNvSpPr>
                <a:spLocks noChangeArrowheads="1"/>
              </p:cNvSpPr>
              <p:nvPr/>
            </p:nvSpPr>
            <p:spPr bwMode="auto">
              <a:xfrm>
                <a:off x="1667" y="3415"/>
                <a:ext cx="1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FFFFFF"/>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98" name="Rectangle 80">
                <a:extLst>
                  <a:ext uri="{FF2B5EF4-FFF2-40B4-BE49-F238E27FC236}">
                    <a16:creationId xmlns="" xmlns:a16="http://schemas.microsoft.com/office/drawing/2014/main" id="{8D9E156C-C49C-4255-8E35-E44E225473AB}"/>
                  </a:ext>
                </a:extLst>
              </p:cNvPr>
              <p:cNvSpPr>
                <a:spLocks noChangeArrowheads="1"/>
              </p:cNvSpPr>
              <p:nvPr/>
            </p:nvSpPr>
            <p:spPr bwMode="auto">
              <a:xfrm>
                <a:off x="1948" y="3495"/>
                <a:ext cx="4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06" name="Rectangle 88">
                <a:extLst>
                  <a:ext uri="{FF2B5EF4-FFF2-40B4-BE49-F238E27FC236}">
                    <a16:creationId xmlns="" xmlns:a16="http://schemas.microsoft.com/office/drawing/2014/main" id="{2C3BD163-DAA8-46F6-8D19-BB5AE53B2911}"/>
                  </a:ext>
                </a:extLst>
              </p:cNvPr>
              <p:cNvSpPr>
                <a:spLocks noChangeArrowheads="1"/>
              </p:cNvSpPr>
              <p:nvPr/>
            </p:nvSpPr>
            <p:spPr bwMode="auto">
              <a:xfrm>
                <a:off x="4724" y="2861"/>
                <a:ext cx="6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FFFFFF"/>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07" name="Rectangle 89">
                <a:extLst>
                  <a:ext uri="{FF2B5EF4-FFF2-40B4-BE49-F238E27FC236}">
                    <a16:creationId xmlns="" xmlns:a16="http://schemas.microsoft.com/office/drawing/2014/main" id="{464DD487-7288-45DD-8025-4AE3060D5F06}"/>
                  </a:ext>
                </a:extLst>
              </p:cNvPr>
              <p:cNvSpPr>
                <a:spLocks noChangeArrowheads="1"/>
              </p:cNvSpPr>
              <p:nvPr/>
            </p:nvSpPr>
            <p:spPr bwMode="auto">
              <a:xfrm>
                <a:off x="4760" y="2861"/>
                <a:ext cx="4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FFFFFF"/>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15" name="Rectangle 97">
                <a:extLst>
                  <a:ext uri="{FF2B5EF4-FFF2-40B4-BE49-F238E27FC236}">
                    <a16:creationId xmlns="" xmlns:a16="http://schemas.microsoft.com/office/drawing/2014/main" id="{C1558B2E-E23B-4431-8E70-88DED19EE862}"/>
                  </a:ext>
                </a:extLst>
              </p:cNvPr>
              <p:cNvSpPr>
                <a:spLocks noChangeArrowheads="1"/>
              </p:cNvSpPr>
              <p:nvPr/>
            </p:nvSpPr>
            <p:spPr bwMode="auto">
              <a:xfrm>
                <a:off x="5941" y="2880"/>
                <a:ext cx="6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FFFFFF"/>
                    </a:solidFill>
                    <a:effectLst/>
                    <a:latin typeface="Comic Sans MS" panose="030F0702030302020204" pitchFamily="66"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16" name="Rectangle 98">
                <a:extLst>
                  <a:ext uri="{FF2B5EF4-FFF2-40B4-BE49-F238E27FC236}">
                    <a16:creationId xmlns="" xmlns:a16="http://schemas.microsoft.com/office/drawing/2014/main" id="{214A09C9-A4D8-460D-AC0D-5E5ADFA0A06E}"/>
                  </a:ext>
                </a:extLst>
              </p:cNvPr>
              <p:cNvSpPr>
                <a:spLocks noChangeArrowheads="1"/>
              </p:cNvSpPr>
              <p:nvPr/>
            </p:nvSpPr>
            <p:spPr bwMode="auto">
              <a:xfrm>
                <a:off x="5977" y="2880"/>
                <a:ext cx="4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FFFFFF"/>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18" name="Freeform 100">
                <a:extLst>
                  <a:ext uri="{FF2B5EF4-FFF2-40B4-BE49-F238E27FC236}">
                    <a16:creationId xmlns="" xmlns:a16="http://schemas.microsoft.com/office/drawing/2014/main" id="{0E88AF04-D39C-4C87-A944-AFA5FBD08AC2}"/>
                  </a:ext>
                </a:extLst>
              </p:cNvPr>
              <p:cNvSpPr>
                <a:spLocks noEditPoints="1"/>
              </p:cNvSpPr>
              <p:nvPr/>
            </p:nvSpPr>
            <p:spPr bwMode="auto">
              <a:xfrm>
                <a:off x="5240" y="2343"/>
                <a:ext cx="552" cy="141"/>
              </a:xfrm>
              <a:custGeom>
                <a:avLst/>
                <a:gdLst>
                  <a:gd name="T0" fmla="*/ 0 w 906"/>
                  <a:gd name="T1" fmla="*/ 0 h 656"/>
                  <a:gd name="T2" fmla="*/ 453 w 906"/>
                  <a:gd name="T3" fmla="*/ 0 h 656"/>
                  <a:gd name="T4" fmla="*/ 470 w 906"/>
                  <a:gd name="T5" fmla="*/ 17 h 656"/>
                  <a:gd name="T6" fmla="*/ 470 w 906"/>
                  <a:gd name="T7" fmla="*/ 520 h 656"/>
                  <a:gd name="T8" fmla="*/ 453 w 906"/>
                  <a:gd name="T9" fmla="*/ 504 h 656"/>
                  <a:gd name="T10" fmla="*/ 872 w 906"/>
                  <a:gd name="T11" fmla="*/ 504 h 656"/>
                  <a:gd name="T12" fmla="*/ 872 w 906"/>
                  <a:gd name="T13" fmla="*/ 537 h 656"/>
                  <a:gd name="T14" fmla="*/ 453 w 906"/>
                  <a:gd name="T15" fmla="*/ 537 h 656"/>
                  <a:gd name="T16" fmla="*/ 436 w 906"/>
                  <a:gd name="T17" fmla="*/ 520 h 656"/>
                  <a:gd name="T18" fmla="*/ 436 w 906"/>
                  <a:gd name="T19" fmla="*/ 17 h 656"/>
                  <a:gd name="T20" fmla="*/ 453 w 906"/>
                  <a:gd name="T21" fmla="*/ 34 h 656"/>
                  <a:gd name="T22" fmla="*/ 0 w 906"/>
                  <a:gd name="T23" fmla="*/ 34 h 656"/>
                  <a:gd name="T24" fmla="*/ 0 w 906"/>
                  <a:gd name="T25" fmla="*/ 0 h 656"/>
                  <a:gd name="T26" fmla="*/ 681 w 906"/>
                  <a:gd name="T27" fmla="*/ 389 h 656"/>
                  <a:gd name="T28" fmla="*/ 906 w 906"/>
                  <a:gd name="T29" fmla="*/ 520 h 656"/>
                  <a:gd name="T30" fmla="*/ 681 w 906"/>
                  <a:gd name="T31" fmla="*/ 651 h 656"/>
                  <a:gd name="T32" fmla="*/ 658 w 906"/>
                  <a:gd name="T33" fmla="*/ 645 h 656"/>
                  <a:gd name="T34" fmla="*/ 664 w 906"/>
                  <a:gd name="T35" fmla="*/ 623 h 656"/>
                  <a:gd name="T36" fmla="*/ 864 w 906"/>
                  <a:gd name="T37" fmla="*/ 506 h 656"/>
                  <a:gd name="T38" fmla="*/ 864 w 906"/>
                  <a:gd name="T39" fmla="*/ 535 h 656"/>
                  <a:gd name="T40" fmla="*/ 664 w 906"/>
                  <a:gd name="T41" fmla="*/ 418 h 656"/>
                  <a:gd name="T42" fmla="*/ 658 w 906"/>
                  <a:gd name="T43" fmla="*/ 395 h 656"/>
                  <a:gd name="T44" fmla="*/ 681 w 906"/>
                  <a:gd name="T45" fmla="*/ 38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6" h="656">
                    <a:moveTo>
                      <a:pt x="0" y="0"/>
                    </a:moveTo>
                    <a:lnTo>
                      <a:pt x="453" y="0"/>
                    </a:lnTo>
                    <a:cubicBezTo>
                      <a:pt x="462" y="0"/>
                      <a:pt x="470" y="8"/>
                      <a:pt x="470" y="17"/>
                    </a:cubicBezTo>
                    <a:lnTo>
                      <a:pt x="470" y="520"/>
                    </a:lnTo>
                    <a:lnTo>
                      <a:pt x="453" y="504"/>
                    </a:lnTo>
                    <a:lnTo>
                      <a:pt x="872" y="504"/>
                    </a:lnTo>
                    <a:lnTo>
                      <a:pt x="872" y="537"/>
                    </a:lnTo>
                    <a:lnTo>
                      <a:pt x="453" y="537"/>
                    </a:lnTo>
                    <a:cubicBezTo>
                      <a:pt x="444" y="537"/>
                      <a:pt x="436" y="530"/>
                      <a:pt x="436" y="520"/>
                    </a:cubicBezTo>
                    <a:lnTo>
                      <a:pt x="436" y="17"/>
                    </a:lnTo>
                    <a:lnTo>
                      <a:pt x="453" y="34"/>
                    </a:lnTo>
                    <a:lnTo>
                      <a:pt x="0" y="34"/>
                    </a:lnTo>
                    <a:lnTo>
                      <a:pt x="0" y="0"/>
                    </a:lnTo>
                    <a:close/>
                    <a:moveTo>
                      <a:pt x="681" y="389"/>
                    </a:moveTo>
                    <a:lnTo>
                      <a:pt x="906" y="520"/>
                    </a:lnTo>
                    <a:lnTo>
                      <a:pt x="681" y="651"/>
                    </a:lnTo>
                    <a:cubicBezTo>
                      <a:pt x="673" y="656"/>
                      <a:pt x="663" y="653"/>
                      <a:pt x="658" y="645"/>
                    </a:cubicBezTo>
                    <a:cubicBezTo>
                      <a:pt x="653" y="637"/>
                      <a:pt x="656" y="627"/>
                      <a:pt x="664" y="623"/>
                    </a:cubicBezTo>
                    <a:lnTo>
                      <a:pt x="864" y="506"/>
                    </a:lnTo>
                    <a:lnTo>
                      <a:pt x="864" y="535"/>
                    </a:lnTo>
                    <a:lnTo>
                      <a:pt x="664" y="418"/>
                    </a:lnTo>
                    <a:cubicBezTo>
                      <a:pt x="656" y="413"/>
                      <a:pt x="653" y="403"/>
                      <a:pt x="658" y="395"/>
                    </a:cubicBezTo>
                    <a:cubicBezTo>
                      <a:pt x="663" y="387"/>
                      <a:pt x="673" y="385"/>
                      <a:pt x="681" y="389"/>
                    </a:cubicBezTo>
                    <a:close/>
                  </a:path>
                </a:pathLst>
              </a:custGeom>
              <a:solidFill>
                <a:srgbClr val="4A7EBB"/>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3" name="Freeform 105">
                <a:extLst>
                  <a:ext uri="{FF2B5EF4-FFF2-40B4-BE49-F238E27FC236}">
                    <a16:creationId xmlns="" xmlns:a16="http://schemas.microsoft.com/office/drawing/2014/main" id="{FE312F89-4E8E-4856-8CE4-A2ADFF896D22}"/>
                  </a:ext>
                </a:extLst>
              </p:cNvPr>
              <p:cNvSpPr>
                <a:spLocks/>
              </p:cNvSpPr>
              <p:nvPr/>
            </p:nvSpPr>
            <p:spPr bwMode="auto">
              <a:xfrm>
                <a:off x="2632" y="3316"/>
                <a:ext cx="648" cy="477"/>
              </a:xfrm>
              <a:custGeom>
                <a:avLst/>
                <a:gdLst>
                  <a:gd name="T0" fmla="*/ 0 w 5940"/>
                  <a:gd name="T1" fmla="*/ 925 h 5551"/>
                  <a:gd name="T2" fmla="*/ 925 w 5940"/>
                  <a:gd name="T3" fmla="*/ 0 h 5551"/>
                  <a:gd name="T4" fmla="*/ 5015 w 5940"/>
                  <a:gd name="T5" fmla="*/ 0 h 5551"/>
                  <a:gd name="T6" fmla="*/ 5940 w 5940"/>
                  <a:gd name="T7" fmla="*/ 925 h 5551"/>
                  <a:gd name="T8" fmla="*/ 5940 w 5940"/>
                  <a:gd name="T9" fmla="*/ 4626 h 5551"/>
                  <a:gd name="T10" fmla="*/ 5015 w 5940"/>
                  <a:gd name="T11" fmla="*/ 5551 h 5551"/>
                  <a:gd name="T12" fmla="*/ 925 w 5940"/>
                  <a:gd name="T13" fmla="*/ 5551 h 5551"/>
                  <a:gd name="T14" fmla="*/ 0 w 5940"/>
                  <a:gd name="T15" fmla="*/ 4626 h 5551"/>
                  <a:gd name="T16" fmla="*/ 0 w 5940"/>
                  <a:gd name="T17" fmla="*/ 925 h 5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0" h="5551">
                    <a:moveTo>
                      <a:pt x="0" y="925"/>
                    </a:moveTo>
                    <a:cubicBezTo>
                      <a:pt x="0" y="414"/>
                      <a:pt x="414" y="0"/>
                      <a:pt x="925" y="0"/>
                    </a:cubicBezTo>
                    <a:lnTo>
                      <a:pt x="5015" y="0"/>
                    </a:lnTo>
                    <a:cubicBezTo>
                      <a:pt x="5526" y="0"/>
                      <a:pt x="5940" y="414"/>
                      <a:pt x="5940" y="925"/>
                    </a:cubicBezTo>
                    <a:lnTo>
                      <a:pt x="5940" y="4626"/>
                    </a:lnTo>
                    <a:cubicBezTo>
                      <a:pt x="5940" y="5137"/>
                      <a:pt x="5526" y="5551"/>
                      <a:pt x="5015" y="5551"/>
                    </a:cubicBezTo>
                    <a:lnTo>
                      <a:pt x="925" y="5551"/>
                    </a:lnTo>
                    <a:cubicBezTo>
                      <a:pt x="414" y="5551"/>
                      <a:pt x="0" y="5137"/>
                      <a:pt x="0" y="4626"/>
                    </a:cubicBezTo>
                    <a:lnTo>
                      <a:pt x="0" y="925"/>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5" name="Rectangle 107">
                <a:extLst>
                  <a:ext uri="{FF2B5EF4-FFF2-40B4-BE49-F238E27FC236}">
                    <a16:creationId xmlns="" xmlns:a16="http://schemas.microsoft.com/office/drawing/2014/main" id="{313977F4-1619-4707-854E-A432C044BE6E}"/>
                  </a:ext>
                </a:extLst>
              </p:cNvPr>
              <p:cNvSpPr>
                <a:spLocks noChangeArrowheads="1"/>
              </p:cNvSpPr>
              <p:nvPr/>
            </p:nvSpPr>
            <p:spPr bwMode="auto">
              <a:xfrm>
                <a:off x="2690" y="3488"/>
                <a:ext cx="56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err="1">
                    <a:ln>
                      <a:noFill/>
                    </a:ln>
                    <a:solidFill>
                      <a:srgbClr val="000000"/>
                    </a:solidFill>
                    <a:effectLst/>
                    <a:latin typeface="Comic Sans MS" panose="030F0702030302020204" pitchFamily="66" charset="0"/>
                  </a:rPr>
                  <a:t>Akuisisi</a:t>
                </a:r>
                <a:r>
                  <a:rPr kumimoji="0" lang="en-US" altLang="en-US" sz="1050" b="1" i="0" u="none" strike="noStrike" cap="none" normalizeH="0" baseline="0" dirty="0">
                    <a:ln>
                      <a:noFill/>
                    </a:ln>
                    <a:solidFill>
                      <a:srgbClr val="000000"/>
                    </a:solidFill>
                    <a:effectLst/>
                    <a:latin typeface="Comic Sans MS" panose="030F0702030302020204" pitchFamily="66" charset="0"/>
                  </a:rPr>
                  <a:t> </a:t>
                </a:r>
                <a:r>
                  <a:rPr kumimoji="0" lang="en-US" altLang="en-US" sz="1050" b="1" i="0" u="none" strike="noStrike" cap="none" normalizeH="0" baseline="0" dirty="0" err="1">
                    <a:ln>
                      <a:noFill/>
                    </a:ln>
                    <a:solidFill>
                      <a:srgbClr val="000000"/>
                    </a:solidFill>
                    <a:effectLst/>
                    <a:latin typeface="Comic Sans MS" panose="030F0702030302020204" pitchFamily="66" charset="0"/>
                  </a:rPr>
                  <a:t>Arsip</a:t>
                </a:r>
                <a:endParaRPr kumimoji="0" lang="en-US" altLang="en-US" sz="1050" b="0" i="0" u="none" strike="noStrike" cap="none" normalizeH="0" baseline="0" dirty="0">
                  <a:ln>
                    <a:noFill/>
                  </a:ln>
                  <a:solidFill>
                    <a:schemeClr val="tx1"/>
                  </a:solidFill>
                  <a:effectLst/>
                </a:endParaRPr>
              </a:p>
            </p:txBody>
          </p:sp>
          <p:sp>
            <p:nvSpPr>
              <p:cNvPr id="6226" name="Rectangle 108">
                <a:extLst>
                  <a:ext uri="{FF2B5EF4-FFF2-40B4-BE49-F238E27FC236}">
                    <a16:creationId xmlns="" xmlns:a16="http://schemas.microsoft.com/office/drawing/2014/main" id="{DE686408-F3B3-4BEB-ABAC-BDFF5548C899}"/>
                  </a:ext>
                </a:extLst>
              </p:cNvPr>
              <p:cNvSpPr>
                <a:spLocks noChangeArrowheads="1"/>
              </p:cNvSpPr>
              <p:nvPr/>
            </p:nvSpPr>
            <p:spPr bwMode="auto">
              <a:xfrm>
                <a:off x="2815" y="3448"/>
                <a:ext cx="3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27" name="Freeform 109">
                <a:extLst>
                  <a:ext uri="{FF2B5EF4-FFF2-40B4-BE49-F238E27FC236}">
                    <a16:creationId xmlns="" xmlns:a16="http://schemas.microsoft.com/office/drawing/2014/main" id="{95BF3A38-3429-4DC8-8E6B-D3C2F745D309}"/>
                  </a:ext>
                </a:extLst>
              </p:cNvPr>
              <p:cNvSpPr>
                <a:spLocks noEditPoints="1"/>
              </p:cNvSpPr>
              <p:nvPr/>
            </p:nvSpPr>
            <p:spPr bwMode="auto">
              <a:xfrm>
                <a:off x="2918" y="3212"/>
                <a:ext cx="43" cy="98"/>
              </a:xfrm>
              <a:custGeom>
                <a:avLst/>
                <a:gdLst>
                  <a:gd name="T0" fmla="*/ 305 w 543"/>
                  <a:gd name="T1" fmla="*/ 0 h 1138"/>
                  <a:gd name="T2" fmla="*/ 305 w 543"/>
                  <a:gd name="T3" fmla="*/ 1072 h 1138"/>
                  <a:gd name="T4" fmla="*/ 238 w 543"/>
                  <a:gd name="T5" fmla="*/ 1072 h 1138"/>
                  <a:gd name="T6" fmla="*/ 238 w 543"/>
                  <a:gd name="T7" fmla="*/ 0 h 1138"/>
                  <a:gd name="T8" fmla="*/ 305 w 543"/>
                  <a:gd name="T9" fmla="*/ 0 h 1138"/>
                  <a:gd name="T10" fmla="*/ 534 w 543"/>
                  <a:gd name="T11" fmla="*/ 689 h 1138"/>
                  <a:gd name="T12" fmla="*/ 271 w 543"/>
                  <a:gd name="T13" fmla="*/ 1138 h 1138"/>
                  <a:gd name="T14" fmla="*/ 9 w 543"/>
                  <a:gd name="T15" fmla="*/ 689 h 1138"/>
                  <a:gd name="T16" fmla="*/ 21 w 543"/>
                  <a:gd name="T17" fmla="*/ 643 h 1138"/>
                  <a:gd name="T18" fmla="*/ 67 w 543"/>
                  <a:gd name="T19" fmla="*/ 655 h 1138"/>
                  <a:gd name="T20" fmla="*/ 300 w 543"/>
                  <a:gd name="T21" fmla="*/ 1055 h 1138"/>
                  <a:gd name="T22" fmla="*/ 243 w 543"/>
                  <a:gd name="T23" fmla="*/ 1055 h 1138"/>
                  <a:gd name="T24" fmla="*/ 476 w 543"/>
                  <a:gd name="T25" fmla="*/ 655 h 1138"/>
                  <a:gd name="T26" fmla="*/ 522 w 543"/>
                  <a:gd name="T27" fmla="*/ 643 h 1138"/>
                  <a:gd name="T28" fmla="*/ 534 w 543"/>
                  <a:gd name="T29" fmla="*/ 689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1138">
                    <a:moveTo>
                      <a:pt x="305" y="0"/>
                    </a:moveTo>
                    <a:lnTo>
                      <a:pt x="305" y="1072"/>
                    </a:lnTo>
                    <a:lnTo>
                      <a:pt x="238" y="1072"/>
                    </a:lnTo>
                    <a:lnTo>
                      <a:pt x="238" y="0"/>
                    </a:lnTo>
                    <a:lnTo>
                      <a:pt x="305" y="0"/>
                    </a:lnTo>
                    <a:close/>
                    <a:moveTo>
                      <a:pt x="534" y="689"/>
                    </a:moveTo>
                    <a:lnTo>
                      <a:pt x="271" y="1138"/>
                    </a:lnTo>
                    <a:lnTo>
                      <a:pt x="9" y="689"/>
                    </a:lnTo>
                    <a:cubicBezTo>
                      <a:pt x="0" y="673"/>
                      <a:pt x="5" y="653"/>
                      <a:pt x="21" y="643"/>
                    </a:cubicBezTo>
                    <a:cubicBezTo>
                      <a:pt x="37" y="634"/>
                      <a:pt x="58" y="639"/>
                      <a:pt x="67" y="655"/>
                    </a:cubicBezTo>
                    <a:lnTo>
                      <a:pt x="300" y="1055"/>
                    </a:lnTo>
                    <a:lnTo>
                      <a:pt x="243" y="1055"/>
                    </a:lnTo>
                    <a:lnTo>
                      <a:pt x="476" y="655"/>
                    </a:lnTo>
                    <a:cubicBezTo>
                      <a:pt x="485" y="639"/>
                      <a:pt x="506" y="634"/>
                      <a:pt x="522" y="643"/>
                    </a:cubicBezTo>
                    <a:cubicBezTo>
                      <a:pt x="537" y="653"/>
                      <a:pt x="543" y="673"/>
                      <a:pt x="534" y="68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8" name="Freeform 110">
                <a:extLst>
                  <a:ext uri="{FF2B5EF4-FFF2-40B4-BE49-F238E27FC236}">
                    <a16:creationId xmlns="" xmlns:a16="http://schemas.microsoft.com/office/drawing/2014/main" id="{B836D2FE-7A39-4C8D-B037-884D9E3BD31B}"/>
                  </a:ext>
                </a:extLst>
              </p:cNvPr>
              <p:cNvSpPr>
                <a:spLocks/>
              </p:cNvSpPr>
              <p:nvPr/>
            </p:nvSpPr>
            <p:spPr bwMode="auto">
              <a:xfrm>
                <a:off x="2639" y="3784"/>
                <a:ext cx="17" cy="70"/>
              </a:xfrm>
              <a:custGeom>
                <a:avLst/>
                <a:gdLst>
                  <a:gd name="T0" fmla="*/ 0 w 17"/>
                  <a:gd name="T1" fmla="*/ 61 h 70"/>
                  <a:gd name="T2" fmla="*/ 4 w 17"/>
                  <a:gd name="T3" fmla="*/ 61 h 70"/>
                  <a:gd name="T4" fmla="*/ 4 w 17"/>
                  <a:gd name="T5" fmla="*/ 0 h 70"/>
                  <a:gd name="T6" fmla="*/ 13 w 17"/>
                  <a:gd name="T7" fmla="*/ 0 h 70"/>
                  <a:gd name="T8" fmla="*/ 13 w 17"/>
                  <a:gd name="T9" fmla="*/ 61 h 70"/>
                  <a:gd name="T10" fmla="*/ 17 w 17"/>
                  <a:gd name="T11" fmla="*/ 61 h 70"/>
                  <a:gd name="T12" fmla="*/ 8 w 17"/>
                  <a:gd name="T13" fmla="*/ 70 h 70"/>
                  <a:gd name="T14" fmla="*/ 0 w 17"/>
                  <a:gd name="T15" fmla="*/ 61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0">
                    <a:moveTo>
                      <a:pt x="0" y="61"/>
                    </a:moveTo>
                    <a:lnTo>
                      <a:pt x="4" y="61"/>
                    </a:lnTo>
                    <a:lnTo>
                      <a:pt x="4" y="0"/>
                    </a:lnTo>
                    <a:lnTo>
                      <a:pt x="13" y="0"/>
                    </a:lnTo>
                    <a:lnTo>
                      <a:pt x="13" y="61"/>
                    </a:lnTo>
                    <a:lnTo>
                      <a:pt x="17" y="61"/>
                    </a:lnTo>
                    <a:lnTo>
                      <a:pt x="8" y="70"/>
                    </a:lnTo>
                    <a:lnTo>
                      <a:pt x="0" y="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9" name="Freeform 111">
                <a:extLst>
                  <a:ext uri="{FF2B5EF4-FFF2-40B4-BE49-F238E27FC236}">
                    <a16:creationId xmlns="" xmlns:a16="http://schemas.microsoft.com/office/drawing/2014/main" id="{B3629E15-4135-4A76-AE23-D51C63755897}"/>
                  </a:ext>
                </a:extLst>
              </p:cNvPr>
              <p:cNvSpPr>
                <a:spLocks noEditPoints="1"/>
              </p:cNvSpPr>
              <p:nvPr/>
            </p:nvSpPr>
            <p:spPr bwMode="auto">
              <a:xfrm>
                <a:off x="2904" y="3798"/>
                <a:ext cx="43" cy="83"/>
              </a:xfrm>
              <a:custGeom>
                <a:avLst/>
                <a:gdLst>
                  <a:gd name="T0" fmla="*/ 0 w 43"/>
                  <a:gd name="T1" fmla="*/ 60 h 83"/>
                  <a:gd name="T2" fmla="*/ 17 w 43"/>
                  <a:gd name="T3" fmla="*/ 60 h 83"/>
                  <a:gd name="T4" fmla="*/ 12 w 43"/>
                  <a:gd name="T5" fmla="*/ 66 h 83"/>
                  <a:gd name="T6" fmla="*/ 12 w 43"/>
                  <a:gd name="T7" fmla="*/ 0 h 83"/>
                  <a:gd name="T8" fmla="*/ 31 w 43"/>
                  <a:gd name="T9" fmla="*/ 0 h 83"/>
                  <a:gd name="T10" fmla="*/ 31 w 43"/>
                  <a:gd name="T11" fmla="*/ 66 h 83"/>
                  <a:gd name="T12" fmla="*/ 26 w 43"/>
                  <a:gd name="T13" fmla="*/ 60 h 83"/>
                  <a:gd name="T14" fmla="*/ 43 w 43"/>
                  <a:gd name="T15" fmla="*/ 60 h 83"/>
                  <a:gd name="T16" fmla="*/ 21 w 43"/>
                  <a:gd name="T17" fmla="*/ 83 h 83"/>
                  <a:gd name="T18" fmla="*/ 0 w 43"/>
                  <a:gd name="T19" fmla="*/ 60 h 83"/>
                  <a:gd name="T20" fmla="*/ 25 w 43"/>
                  <a:gd name="T21" fmla="*/ 71 h 83"/>
                  <a:gd name="T22" fmla="*/ 18 w 43"/>
                  <a:gd name="T23" fmla="*/ 71 h 83"/>
                  <a:gd name="T24" fmla="*/ 26 w 43"/>
                  <a:gd name="T25" fmla="*/ 62 h 83"/>
                  <a:gd name="T26" fmla="*/ 30 w 43"/>
                  <a:gd name="T27" fmla="*/ 71 h 83"/>
                  <a:gd name="T28" fmla="*/ 20 w 43"/>
                  <a:gd name="T29" fmla="*/ 71 h 83"/>
                  <a:gd name="T30" fmla="*/ 20 w 43"/>
                  <a:gd name="T31" fmla="*/ 5 h 83"/>
                  <a:gd name="T32" fmla="*/ 26 w 43"/>
                  <a:gd name="T33" fmla="*/ 11 h 83"/>
                  <a:gd name="T34" fmla="*/ 17 w 43"/>
                  <a:gd name="T35" fmla="*/ 11 h 83"/>
                  <a:gd name="T36" fmla="*/ 22 w 43"/>
                  <a:gd name="T37" fmla="*/ 5 h 83"/>
                  <a:gd name="T38" fmla="*/ 22 w 43"/>
                  <a:gd name="T39" fmla="*/ 71 h 83"/>
                  <a:gd name="T40" fmla="*/ 13 w 43"/>
                  <a:gd name="T41" fmla="*/ 71 h 83"/>
                  <a:gd name="T42" fmla="*/ 16 w 43"/>
                  <a:gd name="T43" fmla="*/ 62 h 83"/>
                  <a:gd name="T44" fmla="*/ 25 w 43"/>
                  <a:gd name="T45"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83">
                    <a:moveTo>
                      <a:pt x="0" y="60"/>
                    </a:moveTo>
                    <a:lnTo>
                      <a:pt x="17" y="60"/>
                    </a:lnTo>
                    <a:lnTo>
                      <a:pt x="12" y="66"/>
                    </a:lnTo>
                    <a:lnTo>
                      <a:pt x="12" y="0"/>
                    </a:lnTo>
                    <a:lnTo>
                      <a:pt x="31" y="0"/>
                    </a:lnTo>
                    <a:lnTo>
                      <a:pt x="31" y="66"/>
                    </a:lnTo>
                    <a:lnTo>
                      <a:pt x="26" y="60"/>
                    </a:lnTo>
                    <a:lnTo>
                      <a:pt x="43" y="60"/>
                    </a:lnTo>
                    <a:lnTo>
                      <a:pt x="21" y="83"/>
                    </a:lnTo>
                    <a:lnTo>
                      <a:pt x="0" y="60"/>
                    </a:lnTo>
                    <a:close/>
                    <a:moveTo>
                      <a:pt x="25" y="71"/>
                    </a:moveTo>
                    <a:lnTo>
                      <a:pt x="18" y="71"/>
                    </a:lnTo>
                    <a:lnTo>
                      <a:pt x="26" y="62"/>
                    </a:lnTo>
                    <a:lnTo>
                      <a:pt x="30" y="71"/>
                    </a:lnTo>
                    <a:lnTo>
                      <a:pt x="20" y="71"/>
                    </a:lnTo>
                    <a:lnTo>
                      <a:pt x="20" y="5"/>
                    </a:lnTo>
                    <a:lnTo>
                      <a:pt x="26" y="11"/>
                    </a:lnTo>
                    <a:lnTo>
                      <a:pt x="17" y="11"/>
                    </a:lnTo>
                    <a:lnTo>
                      <a:pt x="22" y="5"/>
                    </a:lnTo>
                    <a:lnTo>
                      <a:pt x="22" y="71"/>
                    </a:lnTo>
                    <a:lnTo>
                      <a:pt x="13" y="71"/>
                    </a:lnTo>
                    <a:lnTo>
                      <a:pt x="16" y="62"/>
                    </a:lnTo>
                    <a:lnTo>
                      <a:pt x="25" y="7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0" name="Freeform 116">
                <a:extLst>
                  <a:ext uri="{FF2B5EF4-FFF2-40B4-BE49-F238E27FC236}">
                    <a16:creationId xmlns="" xmlns:a16="http://schemas.microsoft.com/office/drawing/2014/main" id="{FA923A41-610A-4C30-94DA-209863C55994}"/>
                  </a:ext>
                </a:extLst>
              </p:cNvPr>
              <p:cNvSpPr>
                <a:spLocks/>
              </p:cNvSpPr>
              <p:nvPr/>
            </p:nvSpPr>
            <p:spPr bwMode="auto">
              <a:xfrm>
                <a:off x="2683" y="3864"/>
                <a:ext cx="563" cy="161"/>
              </a:xfrm>
              <a:custGeom>
                <a:avLst/>
                <a:gdLst>
                  <a:gd name="T0" fmla="*/ 0 w 2780"/>
                  <a:gd name="T1" fmla="*/ 157 h 937"/>
                  <a:gd name="T2" fmla="*/ 156 w 2780"/>
                  <a:gd name="T3" fmla="*/ 0 h 937"/>
                  <a:gd name="T4" fmla="*/ 2624 w 2780"/>
                  <a:gd name="T5" fmla="*/ 0 h 937"/>
                  <a:gd name="T6" fmla="*/ 2780 w 2780"/>
                  <a:gd name="T7" fmla="*/ 157 h 937"/>
                  <a:gd name="T8" fmla="*/ 2780 w 2780"/>
                  <a:gd name="T9" fmla="*/ 781 h 937"/>
                  <a:gd name="T10" fmla="*/ 2624 w 2780"/>
                  <a:gd name="T11" fmla="*/ 937 h 937"/>
                  <a:gd name="T12" fmla="*/ 156 w 2780"/>
                  <a:gd name="T13" fmla="*/ 937 h 937"/>
                  <a:gd name="T14" fmla="*/ 0 w 2780"/>
                  <a:gd name="T15" fmla="*/ 781 h 937"/>
                  <a:gd name="T16" fmla="*/ 0 w 2780"/>
                  <a:gd name="T17" fmla="*/ 15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0" h="937">
                    <a:moveTo>
                      <a:pt x="0" y="157"/>
                    </a:moveTo>
                    <a:cubicBezTo>
                      <a:pt x="0" y="70"/>
                      <a:pt x="70" y="0"/>
                      <a:pt x="156" y="0"/>
                    </a:cubicBezTo>
                    <a:lnTo>
                      <a:pt x="2624" y="0"/>
                    </a:lnTo>
                    <a:cubicBezTo>
                      <a:pt x="2710" y="0"/>
                      <a:pt x="2780" y="70"/>
                      <a:pt x="2780" y="157"/>
                    </a:cubicBezTo>
                    <a:lnTo>
                      <a:pt x="2780" y="781"/>
                    </a:lnTo>
                    <a:cubicBezTo>
                      <a:pt x="2780" y="867"/>
                      <a:pt x="2710" y="937"/>
                      <a:pt x="2624" y="937"/>
                    </a:cubicBezTo>
                    <a:lnTo>
                      <a:pt x="156" y="937"/>
                    </a:lnTo>
                    <a:cubicBezTo>
                      <a:pt x="70" y="937"/>
                      <a:pt x="0" y="867"/>
                      <a:pt x="0" y="781"/>
                    </a:cubicBezTo>
                    <a:lnTo>
                      <a:pt x="0" y="157"/>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2" name="Rectangle 118">
                <a:extLst>
                  <a:ext uri="{FF2B5EF4-FFF2-40B4-BE49-F238E27FC236}">
                    <a16:creationId xmlns="" xmlns:a16="http://schemas.microsoft.com/office/drawing/2014/main" id="{40682D5E-5C7C-4504-950D-8FDE7ED495C0}"/>
                  </a:ext>
                </a:extLst>
              </p:cNvPr>
              <p:cNvSpPr>
                <a:spLocks noChangeArrowheads="1"/>
              </p:cNvSpPr>
              <p:nvPr/>
            </p:nvSpPr>
            <p:spPr bwMode="auto">
              <a:xfrm>
                <a:off x="2708" y="3901"/>
                <a:ext cx="5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Calibri" panose="020F0502020204030204" pitchFamily="34" charset="0"/>
                  </a:rPr>
                  <a:t>136.246.000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33" name="Rectangle 119">
                <a:extLst>
                  <a:ext uri="{FF2B5EF4-FFF2-40B4-BE49-F238E27FC236}">
                    <a16:creationId xmlns="" xmlns:a16="http://schemas.microsoft.com/office/drawing/2014/main" id="{65FC9A80-CF5D-4A35-A8D0-9942B97FEA48}"/>
                  </a:ext>
                </a:extLst>
              </p:cNvPr>
              <p:cNvSpPr>
                <a:spLocks noChangeArrowheads="1"/>
              </p:cNvSpPr>
              <p:nvPr/>
            </p:nvSpPr>
            <p:spPr bwMode="auto">
              <a:xfrm>
                <a:off x="2810" y="3901"/>
                <a:ext cx="5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34" name="Freeform 120">
                <a:extLst>
                  <a:ext uri="{FF2B5EF4-FFF2-40B4-BE49-F238E27FC236}">
                    <a16:creationId xmlns="" xmlns:a16="http://schemas.microsoft.com/office/drawing/2014/main" id="{4F11D560-7C96-482B-9F27-F17E5F792A54}"/>
                  </a:ext>
                </a:extLst>
              </p:cNvPr>
              <p:cNvSpPr>
                <a:spLocks/>
              </p:cNvSpPr>
              <p:nvPr/>
            </p:nvSpPr>
            <p:spPr bwMode="auto">
              <a:xfrm>
                <a:off x="3889" y="3352"/>
                <a:ext cx="1178" cy="393"/>
              </a:xfrm>
              <a:custGeom>
                <a:avLst/>
                <a:gdLst>
                  <a:gd name="T0" fmla="*/ 0 w 6614"/>
                  <a:gd name="T1" fmla="*/ 925 h 5550"/>
                  <a:gd name="T2" fmla="*/ 925 w 6614"/>
                  <a:gd name="T3" fmla="*/ 0 h 5550"/>
                  <a:gd name="T4" fmla="*/ 5689 w 6614"/>
                  <a:gd name="T5" fmla="*/ 0 h 5550"/>
                  <a:gd name="T6" fmla="*/ 6614 w 6614"/>
                  <a:gd name="T7" fmla="*/ 925 h 5550"/>
                  <a:gd name="T8" fmla="*/ 6614 w 6614"/>
                  <a:gd name="T9" fmla="*/ 4625 h 5550"/>
                  <a:gd name="T10" fmla="*/ 5689 w 6614"/>
                  <a:gd name="T11" fmla="*/ 5550 h 5550"/>
                  <a:gd name="T12" fmla="*/ 925 w 6614"/>
                  <a:gd name="T13" fmla="*/ 5550 h 5550"/>
                  <a:gd name="T14" fmla="*/ 0 w 6614"/>
                  <a:gd name="T15" fmla="*/ 4625 h 5550"/>
                  <a:gd name="T16" fmla="*/ 0 w 6614"/>
                  <a:gd name="T17" fmla="*/ 925 h 5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14" h="5550">
                    <a:moveTo>
                      <a:pt x="0" y="925"/>
                    </a:moveTo>
                    <a:cubicBezTo>
                      <a:pt x="0" y="414"/>
                      <a:pt x="415" y="0"/>
                      <a:pt x="925" y="0"/>
                    </a:cubicBezTo>
                    <a:lnTo>
                      <a:pt x="5689" y="0"/>
                    </a:lnTo>
                    <a:cubicBezTo>
                      <a:pt x="6200" y="0"/>
                      <a:pt x="6614" y="414"/>
                      <a:pt x="6614" y="925"/>
                    </a:cubicBezTo>
                    <a:lnTo>
                      <a:pt x="6614" y="4625"/>
                    </a:lnTo>
                    <a:cubicBezTo>
                      <a:pt x="6614" y="5136"/>
                      <a:pt x="6200" y="5550"/>
                      <a:pt x="5689" y="5550"/>
                    </a:cubicBezTo>
                    <a:lnTo>
                      <a:pt x="925" y="5550"/>
                    </a:lnTo>
                    <a:cubicBezTo>
                      <a:pt x="415" y="5550"/>
                      <a:pt x="0" y="5136"/>
                      <a:pt x="0" y="4625"/>
                    </a:cubicBezTo>
                    <a:lnTo>
                      <a:pt x="0" y="925"/>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6" name="Rectangle 122">
                <a:extLst>
                  <a:ext uri="{FF2B5EF4-FFF2-40B4-BE49-F238E27FC236}">
                    <a16:creationId xmlns="" xmlns:a16="http://schemas.microsoft.com/office/drawing/2014/main" id="{E81E1794-4084-4836-9A16-AA7D363F403A}"/>
                  </a:ext>
                </a:extLst>
              </p:cNvPr>
              <p:cNvSpPr>
                <a:spLocks noChangeArrowheads="1"/>
              </p:cNvSpPr>
              <p:nvPr/>
            </p:nvSpPr>
            <p:spPr bwMode="auto">
              <a:xfrm>
                <a:off x="4053" y="3416"/>
                <a:ext cx="9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err="1">
                    <a:ln>
                      <a:noFill/>
                    </a:ln>
                    <a:solidFill>
                      <a:srgbClr val="000000"/>
                    </a:solidFill>
                    <a:effectLst/>
                    <a:latin typeface="Comic Sans MS" panose="030F0702030302020204" pitchFamily="66" charset="0"/>
                  </a:rPr>
                  <a:t>Penyelenggaraan</a:t>
                </a:r>
                <a:r>
                  <a:rPr kumimoji="0" lang="en-US" altLang="en-US" sz="1000" b="1" i="0" u="none" strike="noStrike" cap="none" normalizeH="0" baseline="0" dirty="0">
                    <a:ln>
                      <a:noFill/>
                    </a:ln>
                    <a:solidFill>
                      <a:srgbClr val="000000"/>
                    </a:solidFill>
                    <a:effectLst/>
                    <a:latin typeface="Comic Sans MS" panose="030F0702030302020204" pitchFamily="66" charset="0"/>
                  </a:rPr>
                  <a:t> </a:t>
                </a:r>
                <a:r>
                  <a:rPr kumimoji="0" lang="en-US" altLang="en-US" sz="1000" b="1" i="0" u="none" strike="noStrike" cap="none" normalizeH="0" baseline="0" dirty="0" err="1">
                    <a:ln>
                      <a:noFill/>
                    </a:ln>
                    <a:solidFill>
                      <a:srgbClr val="000000"/>
                    </a:solidFill>
                    <a:effectLst/>
                    <a:latin typeface="Comic Sans MS" panose="030F0702030302020204" pitchFamily="66" charset="0"/>
                  </a:rPr>
                  <a:t>lomba</a:t>
                </a:r>
                <a:r>
                  <a:rPr kumimoji="0" lang="en-US" altLang="en-US" sz="1000" b="1" i="0" u="none" strike="noStrike" cap="none" normalizeH="0" baseline="0" dirty="0">
                    <a:ln>
                      <a:noFill/>
                    </a:ln>
                    <a:solidFill>
                      <a:srgbClr val="000000"/>
                    </a:solidFill>
                    <a:effectLst/>
                    <a:latin typeface="Comic Sans MS" panose="030F0702030302020204" pitchFamily="66" charset="0"/>
                  </a:rPr>
                  <a:t> </a:t>
                </a:r>
                <a:r>
                  <a:rPr kumimoji="0" lang="en-US" altLang="en-US" sz="1000" b="1" i="0" u="none" strike="noStrike" cap="none" normalizeH="0" baseline="0" dirty="0" err="1">
                    <a:ln>
                      <a:noFill/>
                    </a:ln>
                    <a:solidFill>
                      <a:srgbClr val="000000"/>
                    </a:solidFill>
                    <a:effectLst/>
                    <a:latin typeface="Comic Sans MS" panose="030F0702030302020204" pitchFamily="66" charset="0"/>
                  </a:rPr>
                  <a:t>tertib</a:t>
                </a:r>
                <a:r>
                  <a:rPr kumimoji="0" lang="en-US" altLang="en-US" sz="1000" b="1" i="0" u="none" strike="noStrike" cap="none" normalizeH="0" baseline="0" dirty="0">
                    <a:ln>
                      <a:noFill/>
                    </a:ln>
                    <a:solidFill>
                      <a:srgbClr val="000000"/>
                    </a:solidFill>
                    <a:effectLst/>
                    <a:latin typeface="Comic Sans MS" panose="030F0702030302020204" pitchFamily="66" charset="0"/>
                  </a:rPr>
                  <a:t> </a:t>
                </a:r>
                <a:r>
                  <a:rPr kumimoji="0" lang="en-US" altLang="en-US" sz="1000" b="1" i="0" u="none" strike="noStrike" cap="none" normalizeH="0" baseline="0" dirty="0" err="1">
                    <a:ln>
                      <a:noFill/>
                    </a:ln>
                    <a:solidFill>
                      <a:srgbClr val="000000"/>
                    </a:solidFill>
                    <a:effectLst/>
                    <a:latin typeface="Comic Sans MS" panose="030F0702030302020204" pitchFamily="66" charset="0"/>
                  </a:rPr>
                  <a:t>administrasi</a:t>
                </a:r>
                <a:r>
                  <a:rPr kumimoji="0" lang="en-US" altLang="en-US" sz="1000" b="1" i="0" u="none" strike="noStrike" cap="none" normalizeH="0" baseline="0" dirty="0">
                    <a:ln>
                      <a:noFill/>
                    </a:ln>
                    <a:solidFill>
                      <a:srgbClr val="000000"/>
                    </a:solidFill>
                    <a:effectLst/>
                    <a:latin typeface="Comic Sans MS" panose="030F0702030302020204" pitchFamily="66" charset="0"/>
                  </a:rPr>
                  <a:t> </a:t>
                </a:r>
                <a:r>
                  <a:rPr kumimoji="0" lang="en-US" altLang="en-US" sz="1000" b="1" i="0" u="none" strike="noStrike" cap="none" normalizeH="0" baseline="0" dirty="0" err="1">
                    <a:ln>
                      <a:noFill/>
                    </a:ln>
                    <a:solidFill>
                      <a:srgbClr val="000000"/>
                    </a:solidFill>
                    <a:effectLst/>
                    <a:latin typeface="Comic Sans MS" panose="030F0702030302020204" pitchFamily="66" charset="0"/>
                  </a:rPr>
                  <a:t>kearsipan</a:t>
                </a:r>
                <a:r>
                  <a:rPr kumimoji="0" lang="en-US" altLang="en-US" sz="1000" b="1" i="0" u="none" strike="noStrike" cap="none" normalizeH="0" baseline="0" dirty="0">
                    <a:ln>
                      <a:noFill/>
                    </a:ln>
                    <a:solidFill>
                      <a:srgbClr val="000000"/>
                    </a:solidFill>
                    <a:effectLst/>
                    <a:latin typeface="Comic Sans MS" panose="030F0702030302020204" pitchFamily="66" charset="0"/>
                  </a:rPr>
                  <a:t> </a:t>
                </a:r>
                <a:endParaRPr kumimoji="0" lang="en-US" altLang="en-US" sz="1000" b="0" i="0" u="none" strike="noStrike" cap="none" normalizeH="0" baseline="0" dirty="0">
                  <a:ln>
                    <a:noFill/>
                  </a:ln>
                  <a:solidFill>
                    <a:schemeClr val="tx1"/>
                  </a:solidFill>
                  <a:effectLst/>
                </a:endParaRPr>
              </a:p>
            </p:txBody>
          </p:sp>
          <p:sp>
            <p:nvSpPr>
              <p:cNvPr id="2144" name="Rectangle 126">
                <a:extLst>
                  <a:ext uri="{FF2B5EF4-FFF2-40B4-BE49-F238E27FC236}">
                    <a16:creationId xmlns="" xmlns:a16="http://schemas.microsoft.com/office/drawing/2014/main" id="{58987E3E-3615-4EC8-BB5D-B2F350992057}"/>
                  </a:ext>
                </a:extLst>
              </p:cNvPr>
              <p:cNvSpPr>
                <a:spLocks noChangeArrowheads="1"/>
              </p:cNvSpPr>
              <p:nvPr/>
            </p:nvSpPr>
            <p:spPr bwMode="auto">
              <a:xfrm>
                <a:off x="3355" y="3572"/>
                <a:ext cx="3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6" name="Freeform 128">
                <a:extLst>
                  <a:ext uri="{FF2B5EF4-FFF2-40B4-BE49-F238E27FC236}">
                    <a16:creationId xmlns="" xmlns:a16="http://schemas.microsoft.com/office/drawing/2014/main" id="{7226A682-E3A0-4189-9C60-5D9FFE20A8E6}"/>
                  </a:ext>
                </a:extLst>
              </p:cNvPr>
              <p:cNvSpPr>
                <a:spLocks/>
              </p:cNvSpPr>
              <p:nvPr/>
            </p:nvSpPr>
            <p:spPr bwMode="auto">
              <a:xfrm>
                <a:off x="3254" y="3756"/>
                <a:ext cx="18" cy="69"/>
              </a:xfrm>
              <a:custGeom>
                <a:avLst/>
                <a:gdLst>
                  <a:gd name="T0" fmla="*/ 0 w 18"/>
                  <a:gd name="T1" fmla="*/ 60 h 69"/>
                  <a:gd name="T2" fmla="*/ 5 w 18"/>
                  <a:gd name="T3" fmla="*/ 60 h 69"/>
                  <a:gd name="T4" fmla="*/ 5 w 18"/>
                  <a:gd name="T5" fmla="*/ 0 h 69"/>
                  <a:gd name="T6" fmla="*/ 13 w 18"/>
                  <a:gd name="T7" fmla="*/ 0 h 69"/>
                  <a:gd name="T8" fmla="*/ 13 w 18"/>
                  <a:gd name="T9" fmla="*/ 60 h 69"/>
                  <a:gd name="T10" fmla="*/ 18 w 18"/>
                  <a:gd name="T11" fmla="*/ 60 h 69"/>
                  <a:gd name="T12" fmla="*/ 9 w 18"/>
                  <a:gd name="T13" fmla="*/ 69 h 69"/>
                  <a:gd name="T14" fmla="*/ 0 w 18"/>
                  <a:gd name="T15" fmla="*/ 6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69">
                    <a:moveTo>
                      <a:pt x="0" y="60"/>
                    </a:moveTo>
                    <a:lnTo>
                      <a:pt x="5" y="60"/>
                    </a:lnTo>
                    <a:lnTo>
                      <a:pt x="5" y="0"/>
                    </a:lnTo>
                    <a:lnTo>
                      <a:pt x="13" y="0"/>
                    </a:lnTo>
                    <a:lnTo>
                      <a:pt x="13" y="60"/>
                    </a:lnTo>
                    <a:lnTo>
                      <a:pt x="18" y="60"/>
                    </a:lnTo>
                    <a:lnTo>
                      <a:pt x="9" y="69"/>
                    </a:lnTo>
                    <a:lnTo>
                      <a:pt x="0" y="6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Rectangle 137">
                <a:extLst>
                  <a:ext uri="{FF2B5EF4-FFF2-40B4-BE49-F238E27FC236}">
                    <a16:creationId xmlns="" xmlns:a16="http://schemas.microsoft.com/office/drawing/2014/main" id="{ACBC33F8-CAB0-4488-BC14-F248245C8BA4}"/>
                  </a:ext>
                </a:extLst>
              </p:cNvPr>
              <p:cNvSpPr>
                <a:spLocks noChangeArrowheads="1"/>
              </p:cNvSpPr>
              <p:nvPr/>
            </p:nvSpPr>
            <p:spPr bwMode="auto">
              <a:xfrm>
                <a:off x="3357" y="390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52" name="Rectangle 138">
                <a:extLst>
                  <a:ext uri="{FF2B5EF4-FFF2-40B4-BE49-F238E27FC236}">
                    <a16:creationId xmlns="" xmlns:a16="http://schemas.microsoft.com/office/drawing/2014/main" id="{506D1C1D-C147-4924-AE83-E2F33F3513CF}"/>
                  </a:ext>
                </a:extLst>
              </p:cNvPr>
              <p:cNvSpPr>
                <a:spLocks noChangeArrowheads="1"/>
              </p:cNvSpPr>
              <p:nvPr/>
            </p:nvSpPr>
            <p:spPr bwMode="auto">
              <a:xfrm>
                <a:off x="3389" y="3901"/>
                <a:ext cx="5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58" name="Rectangle 148">
                <a:extLst>
                  <a:ext uri="{FF2B5EF4-FFF2-40B4-BE49-F238E27FC236}">
                    <a16:creationId xmlns="" xmlns:a16="http://schemas.microsoft.com/office/drawing/2014/main" id="{5AF79726-FBD0-4AD6-BE0D-F270B68AC919}"/>
                  </a:ext>
                </a:extLst>
              </p:cNvPr>
              <p:cNvSpPr>
                <a:spLocks noChangeArrowheads="1"/>
              </p:cNvSpPr>
              <p:nvPr/>
            </p:nvSpPr>
            <p:spPr bwMode="auto">
              <a:xfrm>
                <a:off x="3975" y="3924"/>
                <a:ext cx="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9" name="Freeform 149">
                <a:extLst>
                  <a:ext uri="{FF2B5EF4-FFF2-40B4-BE49-F238E27FC236}">
                    <a16:creationId xmlns="" xmlns:a16="http://schemas.microsoft.com/office/drawing/2014/main" id="{E7E540B0-2A1A-402A-BD0D-C26C886818FB}"/>
                  </a:ext>
                </a:extLst>
              </p:cNvPr>
              <p:cNvSpPr>
                <a:spLocks/>
              </p:cNvSpPr>
              <p:nvPr/>
            </p:nvSpPr>
            <p:spPr bwMode="auto">
              <a:xfrm>
                <a:off x="4587" y="3224"/>
                <a:ext cx="1153" cy="29"/>
              </a:xfrm>
              <a:custGeom>
                <a:avLst/>
                <a:gdLst>
                  <a:gd name="T0" fmla="*/ 0 w 1269"/>
                  <a:gd name="T1" fmla="*/ 0 h 10"/>
                  <a:gd name="T2" fmla="*/ 1269 w 1269"/>
                  <a:gd name="T3" fmla="*/ 5 h 10"/>
                  <a:gd name="T4" fmla="*/ 1269 w 1269"/>
                  <a:gd name="T5" fmla="*/ 10 h 10"/>
                  <a:gd name="T6" fmla="*/ 0 w 1269"/>
                  <a:gd name="T7" fmla="*/ 4 h 10"/>
                  <a:gd name="T8" fmla="*/ 0 w 1269"/>
                  <a:gd name="T9" fmla="*/ 0 h 10"/>
                </a:gdLst>
                <a:ahLst/>
                <a:cxnLst>
                  <a:cxn ang="0">
                    <a:pos x="T0" y="T1"/>
                  </a:cxn>
                  <a:cxn ang="0">
                    <a:pos x="T2" y="T3"/>
                  </a:cxn>
                  <a:cxn ang="0">
                    <a:pos x="T4" y="T5"/>
                  </a:cxn>
                  <a:cxn ang="0">
                    <a:pos x="T6" y="T7"/>
                  </a:cxn>
                  <a:cxn ang="0">
                    <a:pos x="T8" y="T9"/>
                  </a:cxn>
                </a:cxnLst>
                <a:rect l="0" t="0" r="r" b="b"/>
                <a:pathLst>
                  <a:path w="1269" h="10">
                    <a:moveTo>
                      <a:pt x="0" y="0"/>
                    </a:moveTo>
                    <a:lnTo>
                      <a:pt x="1269" y="5"/>
                    </a:lnTo>
                    <a:lnTo>
                      <a:pt x="1269" y="10"/>
                    </a:lnTo>
                    <a:lnTo>
                      <a:pt x="0" y="4"/>
                    </a:lnTo>
                    <a:lnTo>
                      <a:pt x="0" y="0"/>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1" name="Rectangle 157">
                <a:extLst>
                  <a:ext uri="{FF2B5EF4-FFF2-40B4-BE49-F238E27FC236}">
                    <a16:creationId xmlns="" xmlns:a16="http://schemas.microsoft.com/office/drawing/2014/main" id="{C93EC7D6-670B-41FA-9C1D-42864C8019A4}"/>
                  </a:ext>
                </a:extLst>
              </p:cNvPr>
              <p:cNvSpPr>
                <a:spLocks noChangeArrowheads="1"/>
              </p:cNvSpPr>
              <p:nvPr/>
            </p:nvSpPr>
            <p:spPr bwMode="auto">
              <a:xfrm>
                <a:off x="3882" y="3662"/>
                <a:ext cx="4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4" name="Freeform 160">
                <a:extLst>
                  <a:ext uri="{FF2B5EF4-FFF2-40B4-BE49-F238E27FC236}">
                    <a16:creationId xmlns="" xmlns:a16="http://schemas.microsoft.com/office/drawing/2014/main" id="{148FB1DC-0678-4155-98A9-887958FCED9E}"/>
                  </a:ext>
                </a:extLst>
              </p:cNvPr>
              <p:cNvSpPr>
                <a:spLocks/>
              </p:cNvSpPr>
              <p:nvPr/>
            </p:nvSpPr>
            <p:spPr bwMode="auto">
              <a:xfrm>
                <a:off x="5173" y="3332"/>
                <a:ext cx="897" cy="375"/>
              </a:xfrm>
              <a:custGeom>
                <a:avLst/>
                <a:gdLst>
                  <a:gd name="T0" fmla="*/ 0 w 2797"/>
                  <a:gd name="T1" fmla="*/ 466 h 2815"/>
                  <a:gd name="T2" fmla="*/ 467 w 2797"/>
                  <a:gd name="T3" fmla="*/ 0 h 2815"/>
                  <a:gd name="T4" fmla="*/ 2331 w 2797"/>
                  <a:gd name="T5" fmla="*/ 0 h 2815"/>
                  <a:gd name="T6" fmla="*/ 2797 w 2797"/>
                  <a:gd name="T7" fmla="*/ 466 h 2815"/>
                  <a:gd name="T8" fmla="*/ 2797 w 2797"/>
                  <a:gd name="T9" fmla="*/ 2349 h 2815"/>
                  <a:gd name="T10" fmla="*/ 2331 w 2797"/>
                  <a:gd name="T11" fmla="*/ 2815 h 2815"/>
                  <a:gd name="T12" fmla="*/ 467 w 2797"/>
                  <a:gd name="T13" fmla="*/ 2815 h 2815"/>
                  <a:gd name="T14" fmla="*/ 0 w 2797"/>
                  <a:gd name="T15" fmla="*/ 2349 h 2815"/>
                  <a:gd name="T16" fmla="*/ 0 w 2797"/>
                  <a:gd name="T17" fmla="*/ 466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7" h="2815">
                    <a:moveTo>
                      <a:pt x="0" y="466"/>
                    </a:moveTo>
                    <a:cubicBezTo>
                      <a:pt x="0" y="209"/>
                      <a:pt x="209" y="0"/>
                      <a:pt x="467" y="0"/>
                    </a:cubicBezTo>
                    <a:lnTo>
                      <a:pt x="2331" y="0"/>
                    </a:lnTo>
                    <a:cubicBezTo>
                      <a:pt x="2588" y="0"/>
                      <a:pt x="2797" y="209"/>
                      <a:pt x="2797" y="466"/>
                    </a:cubicBezTo>
                    <a:lnTo>
                      <a:pt x="2797" y="2349"/>
                    </a:lnTo>
                    <a:cubicBezTo>
                      <a:pt x="2797" y="2606"/>
                      <a:pt x="2588" y="2815"/>
                      <a:pt x="2331" y="2815"/>
                    </a:cubicBezTo>
                    <a:lnTo>
                      <a:pt x="467" y="2815"/>
                    </a:lnTo>
                    <a:cubicBezTo>
                      <a:pt x="209" y="2815"/>
                      <a:pt x="0" y="2606"/>
                      <a:pt x="0" y="2349"/>
                    </a:cubicBezTo>
                    <a:lnTo>
                      <a:pt x="0" y="466"/>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r>
                  <a:rPr lang="en-US" sz="1000" b="1" dirty="0">
                    <a:solidFill>
                      <a:schemeClr val="bg1"/>
                    </a:solidFill>
                  </a:rPr>
                  <a:t>Monitoring, </a:t>
                </a:r>
                <a:r>
                  <a:rPr lang="en-US" sz="1000" b="1" dirty="0" err="1">
                    <a:solidFill>
                      <a:schemeClr val="bg1"/>
                    </a:solidFill>
                  </a:rPr>
                  <a:t>evaluasi</a:t>
                </a:r>
                <a:r>
                  <a:rPr lang="en-US" sz="1000" b="1" dirty="0">
                    <a:solidFill>
                      <a:schemeClr val="bg1"/>
                    </a:solidFill>
                  </a:rPr>
                  <a:t> dan </a:t>
                </a:r>
                <a:r>
                  <a:rPr lang="en-US" sz="1000" b="1" dirty="0" err="1">
                    <a:solidFill>
                      <a:schemeClr val="bg1"/>
                    </a:solidFill>
                  </a:rPr>
                  <a:t>pelaporan</a:t>
                </a:r>
                <a:r>
                  <a:rPr lang="en-US" sz="1000" b="1" dirty="0">
                    <a:solidFill>
                      <a:schemeClr val="bg1"/>
                    </a:solidFill>
                  </a:rPr>
                  <a:t>  </a:t>
                </a:r>
                <a:r>
                  <a:rPr lang="en-US" sz="1000" b="1" dirty="0" err="1">
                    <a:solidFill>
                      <a:schemeClr val="bg1"/>
                    </a:solidFill>
                  </a:rPr>
                  <a:t>kondisi</a:t>
                </a:r>
                <a:r>
                  <a:rPr lang="en-US" sz="1000" b="1" dirty="0">
                    <a:solidFill>
                      <a:schemeClr val="bg1"/>
                    </a:solidFill>
                  </a:rPr>
                  <a:t> </a:t>
                </a:r>
                <a:r>
                  <a:rPr lang="en-US" sz="1000" b="1" dirty="0" err="1">
                    <a:solidFill>
                      <a:schemeClr val="bg1"/>
                    </a:solidFill>
                  </a:rPr>
                  <a:t>situasi</a:t>
                </a:r>
                <a:r>
                  <a:rPr lang="en-US" sz="1000" b="1" dirty="0">
                    <a:solidFill>
                      <a:schemeClr val="bg1"/>
                    </a:solidFill>
                  </a:rPr>
                  <a:t> data</a:t>
                </a:r>
              </a:p>
            </p:txBody>
          </p:sp>
          <p:sp>
            <p:nvSpPr>
              <p:cNvPr id="2176" name="Rectangle 162">
                <a:extLst>
                  <a:ext uri="{FF2B5EF4-FFF2-40B4-BE49-F238E27FC236}">
                    <a16:creationId xmlns="" xmlns:a16="http://schemas.microsoft.com/office/drawing/2014/main" id="{0FB00E66-44F8-4779-B042-8C2D9676EEC9}"/>
                  </a:ext>
                </a:extLst>
              </p:cNvPr>
              <p:cNvSpPr>
                <a:spLocks noChangeArrowheads="1"/>
              </p:cNvSpPr>
              <p:nvPr/>
            </p:nvSpPr>
            <p:spPr bwMode="auto">
              <a:xfrm>
                <a:off x="5700" y="33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83" name="Rectangle 165">
                <a:extLst>
                  <a:ext uri="{FF2B5EF4-FFF2-40B4-BE49-F238E27FC236}">
                    <a16:creationId xmlns="" xmlns:a16="http://schemas.microsoft.com/office/drawing/2014/main" id="{E3D88270-3B6C-4483-95A6-33C0FCEFD5F4}"/>
                  </a:ext>
                </a:extLst>
              </p:cNvPr>
              <p:cNvSpPr>
                <a:spLocks noChangeArrowheads="1"/>
              </p:cNvSpPr>
              <p:nvPr/>
            </p:nvSpPr>
            <p:spPr bwMode="auto">
              <a:xfrm>
                <a:off x="5940" y="3306"/>
                <a:ext cx="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000000"/>
                    </a:solidFill>
                    <a:effectLst/>
                    <a:latin typeface="Comic Sans MS" panose="030F0702030302020204" pitchFamily="66"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85" name="Rectangle 167">
                <a:extLst>
                  <a:ext uri="{FF2B5EF4-FFF2-40B4-BE49-F238E27FC236}">
                    <a16:creationId xmlns="" xmlns:a16="http://schemas.microsoft.com/office/drawing/2014/main" id="{55B704C3-DA12-4E67-BA7F-3F0E11834005}"/>
                  </a:ext>
                </a:extLst>
              </p:cNvPr>
              <p:cNvSpPr>
                <a:spLocks noChangeArrowheads="1"/>
              </p:cNvSpPr>
              <p:nvPr/>
            </p:nvSpPr>
            <p:spPr bwMode="auto">
              <a:xfrm>
                <a:off x="5722" y="347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86" name="Rectangle 168">
                <a:extLst>
                  <a:ext uri="{FF2B5EF4-FFF2-40B4-BE49-F238E27FC236}">
                    <a16:creationId xmlns="" xmlns:a16="http://schemas.microsoft.com/office/drawing/2014/main" id="{0FB687B3-3BF2-4C74-B076-8BDC1E5E91F6}"/>
                  </a:ext>
                </a:extLst>
              </p:cNvPr>
              <p:cNvSpPr>
                <a:spLocks noChangeArrowheads="1"/>
              </p:cNvSpPr>
              <p:nvPr/>
            </p:nvSpPr>
            <p:spPr bwMode="auto">
              <a:xfrm>
                <a:off x="5754" y="355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88" name="Rectangle 170">
                <a:extLst>
                  <a:ext uri="{FF2B5EF4-FFF2-40B4-BE49-F238E27FC236}">
                    <a16:creationId xmlns="" xmlns:a16="http://schemas.microsoft.com/office/drawing/2014/main" id="{571F183D-DD26-4968-885B-5DDBDB2EC870}"/>
                  </a:ext>
                </a:extLst>
              </p:cNvPr>
              <p:cNvSpPr>
                <a:spLocks noChangeArrowheads="1"/>
              </p:cNvSpPr>
              <p:nvPr/>
            </p:nvSpPr>
            <p:spPr bwMode="auto">
              <a:xfrm>
                <a:off x="5870" y="3681"/>
                <a:ext cx="1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Comic Sans MS" panose="030F0702030302020204" pitchFamily="66"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93" name="Freeform 171">
                <a:extLst>
                  <a:ext uri="{FF2B5EF4-FFF2-40B4-BE49-F238E27FC236}">
                    <a16:creationId xmlns="" xmlns:a16="http://schemas.microsoft.com/office/drawing/2014/main" id="{D70AACE6-F8ED-44E2-A1E3-2E653BA7AC6D}"/>
                  </a:ext>
                </a:extLst>
              </p:cNvPr>
              <p:cNvSpPr>
                <a:spLocks/>
              </p:cNvSpPr>
              <p:nvPr/>
            </p:nvSpPr>
            <p:spPr bwMode="auto">
              <a:xfrm>
                <a:off x="5853" y="3750"/>
                <a:ext cx="17" cy="70"/>
              </a:xfrm>
              <a:custGeom>
                <a:avLst/>
                <a:gdLst>
                  <a:gd name="T0" fmla="*/ 0 w 17"/>
                  <a:gd name="T1" fmla="*/ 60 h 70"/>
                  <a:gd name="T2" fmla="*/ 4 w 17"/>
                  <a:gd name="T3" fmla="*/ 60 h 70"/>
                  <a:gd name="T4" fmla="*/ 4 w 17"/>
                  <a:gd name="T5" fmla="*/ 0 h 70"/>
                  <a:gd name="T6" fmla="*/ 13 w 17"/>
                  <a:gd name="T7" fmla="*/ 0 h 70"/>
                  <a:gd name="T8" fmla="*/ 13 w 17"/>
                  <a:gd name="T9" fmla="*/ 60 h 70"/>
                  <a:gd name="T10" fmla="*/ 17 w 17"/>
                  <a:gd name="T11" fmla="*/ 60 h 70"/>
                  <a:gd name="T12" fmla="*/ 8 w 17"/>
                  <a:gd name="T13" fmla="*/ 70 h 70"/>
                  <a:gd name="T14" fmla="*/ 0 w 17"/>
                  <a:gd name="T15" fmla="*/ 6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0">
                    <a:moveTo>
                      <a:pt x="0" y="60"/>
                    </a:moveTo>
                    <a:lnTo>
                      <a:pt x="4" y="60"/>
                    </a:lnTo>
                    <a:lnTo>
                      <a:pt x="4" y="0"/>
                    </a:lnTo>
                    <a:lnTo>
                      <a:pt x="13" y="0"/>
                    </a:lnTo>
                    <a:lnTo>
                      <a:pt x="13" y="60"/>
                    </a:lnTo>
                    <a:lnTo>
                      <a:pt x="17" y="60"/>
                    </a:lnTo>
                    <a:lnTo>
                      <a:pt x="8" y="70"/>
                    </a:lnTo>
                    <a:lnTo>
                      <a:pt x="0" y="6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Freeform 172">
                <a:extLst>
                  <a:ext uri="{FF2B5EF4-FFF2-40B4-BE49-F238E27FC236}">
                    <a16:creationId xmlns="" xmlns:a16="http://schemas.microsoft.com/office/drawing/2014/main" id="{1A5A1C2F-0B88-4C8C-AE74-2ABC725AD411}"/>
                  </a:ext>
                </a:extLst>
              </p:cNvPr>
              <p:cNvSpPr>
                <a:spLocks noEditPoints="1"/>
              </p:cNvSpPr>
              <p:nvPr/>
            </p:nvSpPr>
            <p:spPr bwMode="auto">
              <a:xfrm>
                <a:off x="5840" y="3744"/>
                <a:ext cx="43" cy="84"/>
              </a:xfrm>
              <a:custGeom>
                <a:avLst/>
                <a:gdLst>
                  <a:gd name="T0" fmla="*/ 0 w 43"/>
                  <a:gd name="T1" fmla="*/ 61 h 84"/>
                  <a:gd name="T2" fmla="*/ 17 w 43"/>
                  <a:gd name="T3" fmla="*/ 61 h 84"/>
                  <a:gd name="T4" fmla="*/ 12 w 43"/>
                  <a:gd name="T5" fmla="*/ 66 h 84"/>
                  <a:gd name="T6" fmla="*/ 12 w 43"/>
                  <a:gd name="T7" fmla="*/ 0 h 84"/>
                  <a:gd name="T8" fmla="*/ 31 w 43"/>
                  <a:gd name="T9" fmla="*/ 0 h 84"/>
                  <a:gd name="T10" fmla="*/ 31 w 43"/>
                  <a:gd name="T11" fmla="*/ 66 h 84"/>
                  <a:gd name="T12" fmla="*/ 26 w 43"/>
                  <a:gd name="T13" fmla="*/ 61 h 84"/>
                  <a:gd name="T14" fmla="*/ 43 w 43"/>
                  <a:gd name="T15" fmla="*/ 61 h 84"/>
                  <a:gd name="T16" fmla="*/ 21 w 43"/>
                  <a:gd name="T17" fmla="*/ 84 h 84"/>
                  <a:gd name="T18" fmla="*/ 0 w 43"/>
                  <a:gd name="T19" fmla="*/ 61 h 84"/>
                  <a:gd name="T20" fmla="*/ 25 w 43"/>
                  <a:gd name="T21" fmla="*/ 72 h 84"/>
                  <a:gd name="T22" fmla="*/ 17 w 43"/>
                  <a:gd name="T23" fmla="*/ 72 h 84"/>
                  <a:gd name="T24" fmla="*/ 26 w 43"/>
                  <a:gd name="T25" fmla="*/ 62 h 84"/>
                  <a:gd name="T26" fmla="*/ 30 w 43"/>
                  <a:gd name="T27" fmla="*/ 72 h 84"/>
                  <a:gd name="T28" fmla="*/ 20 w 43"/>
                  <a:gd name="T29" fmla="*/ 72 h 84"/>
                  <a:gd name="T30" fmla="*/ 20 w 43"/>
                  <a:gd name="T31" fmla="*/ 6 h 84"/>
                  <a:gd name="T32" fmla="*/ 26 w 43"/>
                  <a:gd name="T33" fmla="*/ 11 h 84"/>
                  <a:gd name="T34" fmla="*/ 17 w 43"/>
                  <a:gd name="T35" fmla="*/ 11 h 84"/>
                  <a:gd name="T36" fmla="*/ 22 w 43"/>
                  <a:gd name="T37" fmla="*/ 6 h 84"/>
                  <a:gd name="T38" fmla="*/ 22 w 43"/>
                  <a:gd name="T39" fmla="*/ 72 h 84"/>
                  <a:gd name="T40" fmla="*/ 13 w 43"/>
                  <a:gd name="T41" fmla="*/ 72 h 84"/>
                  <a:gd name="T42" fmla="*/ 16 w 43"/>
                  <a:gd name="T43" fmla="*/ 62 h 84"/>
                  <a:gd name="T44" fmla="*/ 25 w 43"/>
                  <a:gd name="T45"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84">
                    <a:moveTo>
                      <a:pt x="0" y="61"/>
                    </a:moveTo>
                    <a:lnTo>
                      <a:pt x="17" y="61"/>
                    </a:lnTo>
                    <a:lnTo>
                      <a:pt x="12" y="66"/>
                    </a:lnTo>
                    <a:lnTo>
                      <a:pt x="12" y="0"/>
                    </a:lnTo>
                    <a:lnTo>
                      <a:pt x="31" y="0"/>
                    </a:lnTo>
                    <a:lnTo>
                      <a:pt x="31" y="66"/>
                    </a:lnTo>
                    <a:lnTo>
                      <a:pt x="26" y="61"/>
                    </a:lnTo>
                    <a:lnTo>
                      <a:pt x="43" y="61"/>
                    </a:lnTo>
                    <a:lnTo>
                      <a:pt x="21" y="84"/>
                    </a:lnTo>
                    <a:lnTo>
                      <a:pt x="0" y="61"/>
                    </a:lnTo>
                    <a:close/>
                    <a:moveTo>
                      <a:pt x="25" y="72"/>
                    </a:moveTo>
                    <a:lnTo>
                      <a:pt x="17" y="72"/>
                    </a:lnTo>
                    <a:lnTo>
                      <a:pt x="26" y="62"/>
                    </a:lnTo>
                    <a:lnTo>
                      <a:pt x="30" y="72"/>
                    </a:lnTo>
                    <a:lnTo>
                      <a:pt x="20" y="72"/>
                    </a:lnTo>
                    <a:lnTo>
                      <a:pt x="20" y="6"/>
                    </a:lnTo>
                    <a:lnTo>
                      <a:pt x="26" y="11"/>
                    </a:lnTo>
                    <a:lnTo>
                      <a:pt x="17" y="11"/>
                    </a:lnTo>
                    <a:lnTo>
                      <a:pt x="22" y="6"/>
                    </a:lnTo>
                    <a:lnTo>
                      <a:pt x="22" y="72"/>
                    </a:lnTo>
                    <a:lnTo>
                      <a:pt x="13" y="72"/>
                    </a:lnTo>
                    <a:lnTo>
                      <a:pt x="16" y="62"/>
                    </a:lnTo>
                    <a:lnTo>
                      <a:pt x="25" y="7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221" name="Picture 173">
                <a:extLst>
                  <a:ext uri="{FF2B5EF4-FFF2-40B4-BE49-F238E27FC236}">
                    <a16:creationId xmlns="" xmlns:a16="http://schemas.microsoft.com/office/drawing/2014/main" id="{6AAD7597-BECE-4269-8DDD-CB11744EDC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3" y="3817"/>
                <a:ext cx="54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 name="Picture 174">
                <a:extLst>
                  <a:ext uri="{FF2B5EF4-FFF2-40B4-BE49-F238E27FC236}">
                    <a16:creationId xmlns="" xmlns:a16="http://schemas.microsoft.com/office/drawing/2014/main" id="{F566B8A4-5013-43B1-94CA-7ACDA947E1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3" y="3817"/>
                <a:ext cx="54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3" name="Picture 175">
                <a:extLst>
                  <a:ext uri="{FF2B5EF4-FFF2-40B4-BE49-F238E27FC236}">
                    <a16:creationId xmlns="" xmlns:a16="http://schemas.microsoft.com/office/drawing/2014/main" id="{289DCF1D-BBDE-4528-B21D-C166A36AF1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 y="3863"/>
                <a:ext cx="50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4" name="Picture 176">
                <a:extLst>
                  <a:ext uri="{FF2B5EF4-FFF2-40B4-BE49-F238E27FC236}">
                    <a16:creationId xmlns="" xmlns:a16="http://schemas.microsoft.com/office/drawing/2014/main" id="{BAF6ED0E-15D8-4972-8618-5EEA6510B4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6" y="3862"/>
                <a:ext cx="50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5" name="Freeform 177">
                <a:extLst>
                  <a:ext uri="{FF2B5EF4-FFF2-40B4-BE49-F238E27FC236}">
                    <a16:creationId xmlns="" xmlns:a16="http://schemas.microsoft.com/office/drawing/2014/main" id="{04CC607B-8E6A-4D9A-B770-FFBDB7806936}"/>
                  </a:ext>
                </a:extLst>
              </p:cNvPr>
              <p:cNvSpPr>
                <a:spLocks/>
              </p:cNvSpPr>
              <p:nvPr/>
            </p:nvSpPr>
            <p:spPr bwMode="auto">
              <a:xfrm>
                <a:off x="5608" y="3836"/>
                <a:ext cx="496" cy="161"/>
              </a:xfrm>
              <a:custGeom>
                <a:avLst/>
                <a:gdLst>
                  <a:gd name="T0" fmla="*/ 0 w 3114"/>
                  <a:gd name="T1" fmla="*/ 156 h 936"/>
                  <a:gd name="T2" fmla="*/ 157 w 3114"/>
                  <a:gd name="T3" fmla="*/ 0 h 936"/>
                  <a:gd name="T4" fmla="*/ 2958 w 3114"/>
                  <a:gd name="T5" fmla="*/ 0 h 936"/>
                  <a:gd name="T6" fmla="*/ 3114 w 3114"/>
                  <a:gd name="T7" fmla="*/ 156 h 936"/>
                  <a:gd name="T8" fmla="*/ 3114 w 3114"/>
                  <a:gd name="T9" fmla="*/ 780 h 936"/>
                  <a:gd name="T10" fmla="*/ 2958 w 3114"/>
                  <a:gd name="T11" fmla="*/ 936 h 936"/>
                  <a:gd name="T12" fmla="*/ 157 w 3114"/>
                  <a:gd name="T13" fmla="*/ 936 h 936"/>
                  <a:gd name="T14" fmla="*/ 0 w 3114"/>
                  <a:gd name="T15" fmla="*/ 780 h 936"/>
                  <a:gd name="T16" fmla="*/ 0 w 3114"/>
                  <a:gd name="T17" fmla="*/ 15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4" h="936">
                    <a:moveTo>
                      <a:pt x="0" y="156"/>
                    </a:moveTo>
                    <a:cubicBezTo>
                      <a:pt x="0" y="70"/>
                      <a:pt x="70" y="0"/>
                      <a:pt x="157" y="0"/>
                    </a:cubicBezTo>
                    <a:lnTo>
                      <a:pt x="2958" y="0"/>
                    </a:lnTo>
                    <a:cubicBezTo>
                      <a:pt x="3044" y="0"/>
                      <a:pt x="3114" y="70"/>
                      <a:pt x="3114" y="156"/>
                    </a:cubicBezTo>
                    <a:lnTo>
                      <a:pt x="3114" y="780"/>
                    </a:lnTo>
                    <a:cubicBezTo>
                      <a:pt x="3114" y="867"/>
                      <a:pt x="3044" y="936"/>
                      <a:pt x="2958" y="936"/>
                    </a:cubicBezTo>
                    <a:lnTo>
                      <a:pt x="157" y="936"/>
                    </a:lnTo>
                    <a:cubicBezTo>
                      <a:pt x="70" y="936"/>
                      <a:pt x="0" y="867"/>
                      <a:pt x="0" y="780"/>
                    </a:cubicBezTo>
                    <a:lnTo>
                      <a:pt x="0" y="156"/>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6" name="Freeform 178">
                <a:extLst>
                  <a:ext uri="{FF2B5EF4-FFF2-40B4-BE49-F238E27FC236}">
                    <a16:creationId xmlns="" xmlns:a16="http://schemas.microsoft.com/office/drawing/2014/main" id="{4C498A43-97FD-4A12-B68C-D095681920E5}"/>
                  </a:ext>
                </a:extLst>
              </p:cNvPr>
              <p:cNvSpPr>
                <a:spLocks noEditPoints="1"/>
              </p:cNvSpPr>
              <p:nvPr/>
            </p:nvSpPr>
            <p:spPr bwMode="auto">
              <a:xfrm>
                <a:off x="5600" y="3827"/>
                <a:ext cx="512" cy="178"/>
              </a:xfrm>
              <a:custGeom>
                <a:avLst/>
                <a:gdLst>
                  <a:gd name="T0" fmla="*/ 4 w 3214"/>
                  <a:gd name="T1" fmla="*/ 167 h 1036"/>
                  <a:gd name="T2" fmla="*/ 33 w 3214"/>
                  <a:gd name="T3" fmla="*/ 95 h 1036"/>
                  <a:gd name="T4" fmla="*/ 64 w 3214"/>
                  <a:gd name="T5" fmla="*/ 57 h 1036"/>
                  <a:gd name="T6" fmla="*/ 122 w 3214"/>
                  <a:gd name="T7" fmla="*/ 18 h 1036"/>
                  <a:gd name="T8" fmla="*/ 183 w 3214"/>
                  <a:gd name="T9" fmla="*/ 1 h 1036"/>
                  <a:gd name="T10" fmla="*/ 3026 w 3214"/>
                  <a:gd name="T11" fmla="*/ 1 h 1036"/>
                  <a:gd name="T12" fmla="*/ 3092 w 3214"/>
                  <a:gd name="T13" fmla="*/ 18 h 1036"/>
                  <a:gd name="T14" fmla="*/ 3150 w 3214"/>
                  <a:gd name="T15" fmla="*/ 57 h 1036"/>
                  <a:gd name="T16" fmla="*/ 3181 w 3214"/>
                  <a:gd name="T17" fmla="*/ 95 h 1036"/>
                  <a:gd name="T18" fmla="*/ 3209 w 3214"/>
                  <a:gd name="T19" fmla="*/ 160 h 1036"/>
                  <a:gd name="T20" fmla="*/ 3214 w 3214"/>
                  <a:gd name="T21" fmla="*/ 830 h 1036"/>
                  <a:gd name="T22" fmla="*/ 3200 w 3214"/>
                  <a:gd name="T23" fmla="*/ 906 h 1036"/>
                  <a:gd name="T24" fmla="*/ 3176 w 3214"/>
                  <a:gd name="T25" fmla="*/ 950 h 1036"/>
                  <a:gd name="T26" fmla="*/ 3127 w 3214"/>
                  <a:gd name="T27" fmla="*/ 998 h 1036"/>
                  <a:gd name="T28" fmla="*/ 3083 w 3214"/>
                  <a:gd name="T29" fmla="*/ 1022 h 1036"/>
                  <a:gd name="T30" fmla="*/ 3010 w 3214"/>
                  <a:gd name="T31" fmla="*/ 1036 h 1036"/>
                  <a:gd name="T32" fmla="*/ 167 w 3214"/>
                  <a:gd name="T33" fmla="*/ 1033 h 1036"/>
                  <a:gd name="T34" fmla="*/ 96 w 3214"/>
                  <a:gd name="T35" fmla="*/ 1004 h 1036"/>
                  <a:gd name="T36" fmla="*/ 58 w 3214"/>
                  <a:gd name="T37" fmla="*/ 973 h 1036"/>
                  <a:gd name="T38" fmla="*/ 19 w 3214"/>
                  <a:gd name="T39" fmla="*/ 915 h 1036"/>
                  <a:gd name="T40" fmla="*/ 2 w 3214"/>
                  <a:gd name="T41" fmla="*/ 854 h 1036"/>
                  <a:gd name="T42" fmla="*/ 100 w 3214"/>
                  <a:gd name="T43" fmla="*/ 828 h 1036"/>
                  <a:gd name="T44" fmla="*/ 111 w 3214"/>
                  <a:gd name="T45" fmla="*/ 877 h 1036"/>
                  <a:gd name="T46" fmla="*/ 116 w 3214"/>
                  <a:gd name="T47" fmla="*/ 886 h 1036"/>
                  <a:gd name="T48" fmla="*/ 151 w 3214"/>
                  <a:gd name="T49" fmla="*/ 921 h 1036"/>
                  <a:gd name="T50" fmla="*/ 161 w 3214"/>
                  <a:gd name="T51" fmla="*/ 926 h 1036"/>
                  <a:gd name="T52" fmla="*/ 207 w 3214"/>
                  <a:gd name="T53" fmla="*/ 936 h 1036"/>
                  <a:gd name="T54" fmla="*/ 3025 w 3214"/>
                  <a:gd name="T55" fmla="*/ 935 h 1036"/>
                  <a:gd name="T56" fmla="*/ 3071 w 3214"/>
                  <a:gd name="T57" fmla="*/ 916 h 1036"/>
                  <a:gd name="T58" fmla="*/ 3080 w 3214"/>
                  <a:gd name="T59" fmla="*/ 909 h 1036"/>
                  <a:gd name="T60" fmla="*/ 3108 w 3214"/>
                  <a:gd name="T61" fmla="*/ 867 h 1036"/>
                  <a:gd name="T62" fmla="*/ 3113 w 3214"/>
                  <a:gd name="T63" fmla="*/ 844 h 1036"/>
                  <a:gd name="T64" fmla="*/ 3114 w 3214"/>
                  <a:gd name="T65" fmla="*/ 198 h 1036"/>
                  <a:gd name="T66" fmla="*/ 3108 w 3214"/>
                  <a:gd name="T67" fmla="*/ 169 h 1036"/>
                  <a:gd name="T68" fmla="*/ 3080 w 3214"/>
                  <a:gd name="T69" fmla="*/ 128 h 1036"/>
                  <a:gd name="T70" fmla="*/ 3071 w 3214"/>
                  <a:gd name="T71" fmla="*/ 121 h 1036"/>
                  <a:gd name="T72" fmla="*/ 3031 w 3214"/>
                  <a:gd name="T73" fmla="*/ 103 h 1036"/>
                  <a:gd name="T74" fmla="*/ 209 w 3214"/>
                  <a:gd name="T75" fmla="*/ 100 h 1036"/>
                  <a:gd name="T76" fmla="*/ 161 w 3214"/>
                  <a:gd name="T77" fmla="*/ 110 h 1036"/>
                  <a:gd name="T78" fmla="*/ 151 w 3214"/>
                  <a:gd name="T79" fmla="*/ 115 h 1036"/>
                  <a:gd name="T80" fmla="*/ 116 w 3214"/>
                  <a:gd name="T81" fmla="*/ 151 h 1036"/>
                  <a:gd name="T82" fmla="*/ 111 w 3214"/>
                  <a:gd name="T83" fmla="*/ 160 h 1036"/>
                  <a:gd name="T84" fmla="*/ 100 w 3214"/>
                  <a:gd name="T85" fmla="*/ 20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4" h="1036">
                    <a:moveTo>
                      <a:pt x="0" y="206"/>
                    </a:moveTo>
                    <a:lnTo>
                      <a:pt x="1" y="188"/>
                    </a:lnTo>
                    <a:lnTo>
                      <a:pt x="4" y="167"/>
                    </a:lnTo>
                    <a:lnTo>
                      <a:pt x="15" y="131"/>
                    </a:lnTo>
                    <a:cubicBezTo>
                      <a:pt x="16" y="127"/>
                      <a:pt x="17" y="124"/>
                      <a:pt x="19" y="121"/>
                    </a:cubicBezTo>
                    <a:lnTo>
                      <a:pt x="33" y="95"/>
                    </a:lnTo>
                    <a:cubicBezTo>
                      <a:pt x="35" y="92"/>
                      <a:pt x="37" y="89"/>
                      <a:pt x="39" y="87"/>
                    </a:cubicBezTo>
                    <a:lnTo>
                      <a:pt x="58" y="64"/>
                    </a:lnTo>
                    <a:cubicBezTo>
                      <a:pt x="60" y="61"/>
                      <a:pt x="62" y="59"/>
                      <a:pt x="64" y="57"/>
                    </a:cubicBezTo>
                    <a:lnTo>
                      <a:pt x="88" y="38"/>
                    </a:lnTo>
                    <a:cubicBezTo>
                      <a:pt x="90" y="36"/>
                      <a:pt x="93" y="34"/>
                      <a:pt x="96" y="32"/>
                    </a:cubicBezTo>
                    <a:lnTo>
                      <a:pt x="122" y="18"/>
                    </a:lnTo>
                    <a:cubicBezTo>
                      <a:pt x="125" y="17"/>
                      <a:pt x="128" y="15"/>
                      <a:pt x="131" y="14"/>
                    </a:cubicBezTo>
                    <a:lnTo>
                      <a:pt x="161" y="5"/>
                    </a:lnTo>
                    <a:lnTo>
                      <a:pt x="183" y="1"/>
                    </a:lnTo>
                    <a:lnTo>
                      <a:pt x="204" y="0"/>
                    </a:lnTo>
                    <a:lnTo>
                      <a:pt x="3008" y="0"/>
                    </a:lnTo>
                    <a:lnTo>
                      <a:pt x="3026" y="1"/>
                    </a:lnTo>
                    <a:lnTo>
                      <a:pt x="3047" y="4"/>
                    </a:lnTo>
                    <a:lnTo>
                      <a:pt x="3083" y="14"/>
                    </a:lnTo>
                    <a:cubicBezTo>
                      <a:pt x="3086" y="15"/>
                      <a:pt x="3089" y="17"/>
                      <a:pt x="3092" y="18"/>
                    </a:cubicBezTo>
                    <a:lnTo>
                      <a:pt x="3119" y="32"/>
                    </a:lnTo>
                    <a:cubicBezTo>
                      <a:pt x="3122" y="34"/>
                      <a:pt x="3124" y="36"/>
                      <a:pt x="3127" y="38"/>
                    </a:cubicBezTo>
                    <a:lnTo>
                      <a:pt x="3150" y="57"/>
                    </a:lnTo>
                    <a:cubicBezTo>
                      <a:pt x="3153" y="59"/>
                      <a:pt x="3155" y="61"/>
                      <a:pt x="3157" y="64"/>
                    </a:cubicBezTo>
                    <a:lnTo>
                      <a:pt x="3176" y="87"/>
                    </a:lnTo>
                    <a:cubicBezTo>
                      <a:pt x="3178" y="89"/>
                      <a:pt x="3180" y="92"/>
                      <a:pt x="3181" y="95"/>
                    </a:cubicBezTo>
                    <a:lnTo>
                      <a:pt x="3196" y="121"/>
                    </a:lnTo>
                    <a:cubicBezTo>
                      <a:pt x="3197" y="124"/>
                      <a:pt x="3199" y="127"/>
                      <a:pt x="3200" y="131"/>
                    </a:cubicBezTo>
                    <a:lnTo>
                      <a:pt x="3209" y="160"/>
                    </a:lnTo>
                    <a:lnTo>
                      <a:pt x="3213" y="182"/>
                    </a:lnTo>
                    <a:lnTo>
                      <a:pt x="3214" y="204"/>
                    </a:lnTo>
                    <a:lnTo>
                      <a:pt x="3214" y="830"/>
                    </a:lnTo>
                    <a:lnTo>
                      <a:pt x="3213" y="849"/>
                    </a:lnTo>
                    <a:lnTo>
                      <a:pt x="3210" y="870"/>
                    </a:lnTo>
                    <a:lnTo>
                      <a:pt x="3200" y="906"/>
                    </a:lnTo>
                    <a:cubicBezTo>
                      <a:pt x="3199" y="909"/>
                      <a:pt x="3197" y="912"/>
                      <a:pt x="3196" y="915"/>
                    </a:cubicBezTo>
                    <a:lnTo>
                      <a:pt x="3181" y="942"/>
                    </a:lnTo>
                    <a:cubicBezTo>
                      <a:pt x="3180" y="944"/>
                      <a:pt x="3178" y="947"/>
                      <a:pt x="3176" y="950"/>
                    </a:cubicBezTo>
                    <a:lnTo>
                      <a:pt x="3157" y="973"/>
                    </a:lnTo>
                    <a:cubicBezTo>
                      <a:pt x="3155" y="975"/>
                      <a:pt x="3153" y="977"/>
                      <a:pt x="3150" y="979"/>
                    </a:cubicBezTo>
                    <a:lnTo>
                      <a:pt x="3127" y="998"/>
                    </a:lnTo>
                    <a:cubicBezTo>
                      <a:pt x="3124" y="1001"/>
                      <a:pt x="3122" y="1002"/>
                      <a:pt x="3119" y="1004"/>
                    </a:cubicBezTo>
                    <a:lnTo>
                      <a:pt x="3092" y="1018"/>
                    </a:lnTo>
                    <a:cubicBezTo>
                      <a:pt x="3089" y="1020"/>
                      <a:pt x="3086" y="1021"/>
                      <a:pt x="3083" y="1022"/>
                    </a:cubicBezTo>
                    <a:lnTo>
                      <a:pt x="3054" y="1031"/>
                    </a:lnTo>
                    <a:lnTo>
                      <a:pt x="3032" y="1035"/>
                    </a:lnTo>
                    <a:lnTo>
                      <a:pt x="3010" y="1036"/>
                    </a:lnTo>
                    <a:lnTo>
                      <a:pt x="207" y="1036"/>
                    </a:lnTo>
                    <a:lnTo>
                      <a:pt x="188" y="1036"/>
                    </a:lnTo>
                    <a:lnTo>
                      <a:pt x="167" y="1033"/>
                    </a:lnTo>
                    <a:lnTo>
                      <a:pt x="131" y="1022"/>
                    </a:lnTo>
                    <a:cubicBezTo>
                      <a:pt x="128" y="1021"/>
                      <a:pt x="125" y="1020"/>
                      <a:pt x="122" y="1018"/>
                    </a:cubicBezTo>
                    <a:lnTo>
                      <a:pt x="96" y="1004"/>
                    </a:lnTo>
                    <a:cubicBezTo>
                      <a:pt x="93" y="1002"/>
                      <a:pt x="90" y="1001"/>
                      <a:pt x="88" y="998"/>
                    </a:cubicBezTo>
                    <a:lnTo>
                      <a:pt x="64" y="979"/>
                    </a:lnTo>
                    <a:cubicBezTo>
                      <a:pt x="62" y="977"/>
                      <a:pt x="60" y="975"/>
                      <a:pt x="58" y="973"/>
                    </a:cubicBezTo>
                    <a:lnTo>
                      <a:pt x="39" y="950"/>
                    </a:lnTo>
                    <a:cubicBezTo>
                      <a:pt x="37" y="947"/>
                      <a:pt x="35" y="944"/>
                      <a:pt x="33" y="942"/>
                    </a:cubicBezTo>
                    <a:lnTo>
                      <a:pt x="19" y="915"/>
                    </a:lnTo>
                    <a:cubicBezTo>
                      <a:pt x="17" y="912"/>
                      <a:pt x="16" y="909"/>
                      <a:pt x="15" y="906"/>
                    </a:cubicBezTo>
                    <a:lnTo>
                      <a:pt x="6" y="877"/>
                    </a:lnTo>
                    <a:lnTo>
                      <a:pt x="2" y="854"/>
                    </a:lnTo>
                    <a:lnTo>
                      <a:pt x="1" y="833"/>
                    </a:lnTo>
                    <a:lnTo>
                      <a:pt x="0" y="206"/>
                    </a:lnTo>
                    <a:close/>
                    <a:moveTo>
                      <a:pt x="100" y="828"/>
                    </a:moveTo>
                    <a:lnTo>
                      <a:pt x="101" y="839"/>
                    </a:lnTo>
                    <a:lnTo>
                      <a:pt x="102" y="847"/>
                    </a:lnTo>
                    <a:lnTo>
                      <a:pt x="111" y="877"/>
                    </a:lnTo>
                    <a:lnTo>
                      <a:pt x="107" y="867"/>
                    </a:lnTo>
                    <a:lnTo>
                      <a:pt x="121" y="894"/>
                    </a:lnTo>
                    <a:lnTo>
                      <a:pt x="116" y="886"/>
                    </a:lnTo>
                    <a:lnTo>
                      <a:pt x="135" y="909"/>
                    </a:lnTo>
                    <a:lnTo>
                      <a:pt x="128" y="902"/>
                    </a:lnTo>
                    <a:lnTo>
                      <a:pt x="151" y="921"/>
                    </a:lnTo>
                    <a:lnTo>
                      <a:pt x="143" y="916"/>
                    </a:lnTo>
                    <a:lnTo>
                      <a:pt x="170" y="930"/>
                    </a:lnTo>
                    <a:lnTo>
                      <a:pt x="161" y="926"/>
                    </a:lnTo>
                    <a:lnTo>
                      <a:pt x="183" y="934"/>
                    </a:lnTo>
                    <a:lnTo>
                      <a:pt x="193" y="936"/>
                    </a:lnTo>
                    <a:lnTo>
                      <a:pt x="207" y="936"/>
                    </a:lnTo>
                    <a:lnTo>
                      <a:pt x="3005" y="937"/>
                    </a:lnTo>
                    <a:lnTo>
                      <a:pt x="3016" y="936"/>
                    </a:lnTo>
                    <a:lnTo>
                      <a:pt x="3025" y="935"/>
                    </a:lnTo>
                    <a:lnTo>
                      <a:pt x="3054" y="926"/>
                    </a:lnTo>
                    <a:lnTo>
                      <a:pt x="3045" y="930"/>
                    </a:lnTo>
                    <a:lnTo>
                      <a:pt x="3071" y="916"/>
                    </a:lnTo>
                    <a:lnTo>
                      <a:pt x="3063" y="921"/>
                    </a:lnTo>
                    <a:lnTo>
                      <a:pt x="3086" y="902"/>
                    </a:lnTo>
                    <a:lnTo>
                      <a:pt x="3080" y="909"/>
                    </a:lnTo>
                    <a:lnTo>
                      <a:pt x="3099" y="886"/>
                    </a:lnTo>
                    <a:lnTo>
                      <a:pt x="3093" y="894"/>
                    </a:lnTo>
                    <a:lnTo>
                      <a:pt x="3108" y="867"/>
                    </a:lnTo>
                    <a:lnTo>
                      <a:pt x="3104" y="877"/>
                    </a:lnTo>
                    <a:lnTo>
                      <a:pt x="3111" y="854"/>
                    </a:lnTo>
                    <a:lnTo>
                      <a:pt x="3113" y="844"/>
                    </a:lnTo>
                    <a:lnTo>
                      <a:pt x="3114" y="830"/>
                    </a:lnTo>
                    <a:lnTo>
                      <a:pt x="3114" y="208"/>
                    </a:lnTo>
                    <a:lnTo>
                      <a:pt x="3114" y="198"/>
                    </a:lnTo>
                    <a:lnTo>
                      <a:pt x="3113" y="189"/>
                    </a:lnTo>
                    <a:lnTo>
                      <a:pt x="3104" y="160"/>
                    </a:lnTo>
                    <a:lnTo>
                      <a:pt x="3108" y="169"/>
                    </a:lnTo>
                    <a:lnTo>
                      <a:pt x="3093" y="143"/>
                    </a:lnTo>
                    <a:lnTo>
                      <a:pt x="3099" y="151"/>
                    </a:lnTo>
                    <a:lnTo>
                      <a:pt x="3080" y="128"/>
                    </a:lnTo>
                    <a:lnTo>
                      <a:pt x="3086" y="134"/>
                    </a:lnTo>
                    <a:lnTo>
                      <a:pt x="3063" y="115"/>
                    </a:lnTo>
                    <a:lnTo>
                      <a:pt x="3071" y="121"/>
                    </a:lnTo>
                    <a:lnTo>
                      <a:pt x="3045" y="106"/>
                    </a:lnTo>
                    <a:lnTo>
                      <a:pt x="3054" y="110"/>
                    </a:lnTo>
                    <a:lnTo>
                      <a:pt x="3031" y="103"/>
                    </a:lnTo>
                    <a:lnTo>
                      <a:pt x="3021" y="101"/>
                    </a:lnTo>
                    <a:lnTo>
                      <a:pt x="3008" y="100"/>
                    </a:lnTo>
                    <a:lnTo>
                      <a:pt x="209" y="100"/>
                    </a:lnTo>
                    <a:lnTo>
                      <a:pt x="199" y="100"/>
                    </a:lnTo>
                    <a:lnTo>
                      <a:pt x="190" y="101"/>
                    </a:lnTo>
                    <a:lnTo>
                      <a:pt x="161" y="110"/>
                    </a:lnTo>
                    <a:lnTo>
                      <a:pt x="170" y="106"/>
                    </a:lnTo>
                    <a:lnTo>
                      <a:pt x="143" y="121"/>
                    </a:lnTo>
                    <a:lnTo>
                      <a:pt x="151" y="115"/>
                    </a:lnTo>
                    <a:lnTo>
                      <a:pt x="128" y="134"/>
                    </a:lnTo>
                    <a:lnTo>
                      <a:pt x="135" y="128"/>
                    </a:lnTo>
                    <a:lnTo>
                      <a:pt x="116" y="151"/>
                    </a:lnTo>
                    <a:lnTo>
                      <a:pt x="121" y="143"/>
                    </a:lnTo>
                    <a:lnTo>
                      <a:pt x="107" y="169"/>
                    </a:lnTo>
                    <a:lnTo>
                      <a:pt x="111" y="160"/>
                    </a:lnTo>
                    <a:lnTo>
                      <a:pt x="103" y="182"/>
                    </a:lnTo>
                    <a:lnTo>
                      <a:pt x="101" y="192"/>
                    </a:lnTo>
                    <a:lnTo>
                      <a:pt x="100" y="206"/>
                    </a:lnTo>
                    <a:lnTo>
                      <a:pt x="100" y="828"/>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7" name="Rectangle 179">
                <a:extLst>
                  <a:ext uri="{FF2B5EF4-FFF2-40B4-BE49-F238E27FC236}">
                    <a16:creationId xmlns="" xmlns:a16="http://schemas.microsoft.com/office/drawing/2014/main" id="{E142ACCE-E4C3-430D-899B-68C84FB17963}"/>
                  </a:ext>
                </a:extLst>
              </p:cNvPr>
              <p:cNvSpPr>
                <a:spLocks noChangeArrowheads="1"/>
              </p:cNvSpPr>
              <p:nvPr/>
            </p:nvSpPr>
            <p:spPr bwMode="auto">
              <a:xfrm>
                <a:off x="5711" y="3872"/>
                <a:ext cx="22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36.366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8" name="Rectangle 180">
                <a:extLst>
                  <a:ext uri="{FF2B5EF4-FFF2-40B4-BE49-F238E27FC236}">
                    <a16:creationId xmlns="" xmlns:a16="http://schemas.microsoft.com/office/drawing/2014/main" id="{7DA14AAF-1375-4CA9-A46F-328872BBDF3A}"/>
                  </a:ext>
                </a:extLst>
              </p:cNvPr>
              <p:cNvSpPr>
                <a:spLocks noChangeArrowheads="1"/>
              </p:cNvSpPr>
              <p:nvPr/>
            </p:nvSpPr>
            <p:spPr bwMode="auto">
              <a:xfrm>
                <a:off x="5890" y="3872"/>
                <a:ext cx="15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9" name="Rectangle 181">
                <a:extLst>
                  <a:ext uri="{FF2B5EF4-FFF2-40B4-BE49-F238E27FC236}">
                    <a16:creationId xmlns="" xmlns:a16="http://schemas.microsoft.com/office/drawing/2014/main" id="{7FEB0405-E7CC-483E-8869-CB6C6B2BF022}"/>
                  </a:ext>
                </a:extLst>
              </p:cNvPr>
              <p:cNvSpPr>
                <a:spLocks noChangeArrowheads="1"/>
              </p:cNvSpPr>
              <p:nvPr/>
            </p:nvSpPr>
            <p:spPr bwMode="auto">
              <a:xfrm>
                <a:off x="6003" y="3872"/>
                <a:ext cx="5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0" name="Freeform 182">
                <a:extLst>
                  <a:ext uri="{FF2B5EF4-FFF2-40B4-BE49-F238E27FC236}">
                    <a16:creationId xmlns="" xmlns:a16="http://schemas.microsoft.com/office/drawing/2014/main" id="{5523BD91-677A-4A70-9C1A-FDA0A3A26A58}"/>
                  </a:ext>
                </a:extLst>
              </p:cNvPr>
              <p:cNvSpPr>
                <a:spLocks noEditPoints="1"/>
              </p:cNvSpPr>
              <p:nvPr/>
            </p:nvSpPr>
            <p:spPr bwMode="auto">
              <a:xfrm>
                <a:off x="5740" y="3185"/>
                <a:ext cx="29" cy="153"/>
              </a:xfrm>
              <a:custGeom>
                <a:avLst/>
                <a:gdLst>
                  <a:gd name="T0" fmla="*/ 153 w 272"/>
                  <a:gd name="T1" fmla="*/ 0 h 1167"/>
                  <a:gd name="T2" fmla="*/ 153 w 272"/>
                  <a:gd name="T3" fmla="*/ 1134 h 1167"/>
                  <a:gd name="T4" fmla="*/ 119 w 272"/>
                  <a:gd name="T5" fmla="*/ 1134 h 1167"/>
                  <a:gd name="T6" fmla="*/ 119 w 272"/>
                  <a:gd name="T7" fmla="*/ 0 h 1167"/>
                  <a:gd name="T8" fmla="*/ 153 w 272"/>
                  <a:gd name="T9" fmla="*/ 0 h 1167"/>
                  <a:gd name="T10" fmla="*/ 267 w 272"/>
                  <a:gd name="T11" fmla="*/ 943 h 1167"/>
                  <a:gd name="T12" fmla="*/ 136 w 272"/>
                  <a:gd name="T13" fmla="*/ 1167 h 1167"/>
                  <a:gd name="T14" fmla="*/ 5 w 272"/>
                  <a:gd name="T15" fmla="*/ 943 h 1167"/>
                  <a:gd name="T16" fmla="*/ 11 w 272"/>
                  <a:gd name="T17" fmla="*/ 920 h 1167"/>
                  <a:gd name="T18" fmla="*/ 34 w 272"/>
                  <a:gd name="T19" fmla="*/ 926 h 1167"/>
                  <a:gd name="T20" fmla="*/ 151 w 272"/>
                  <a:gd name="T21" fmla="*/ 1126 h 1167"/>
                  <a:gd name="T22" fmla="*/ 122 w 272"/>
                  <a:gd name="T23" fmla="*/ 1126 h 1167"/>
                  <a:gd name="T24" fmla="*/ 238 w 272"/>
                  <a:gd name="T25" fmla="*/ 926 h 1167"/>
                  <a:gd name="T26" fmla="*/ 261 w 272"/>
                  <a:gd name="T27" fmla="*/ 920 h 1167"/>
                  <a:gd name="T28" fmla="*/ 267 w 272"/>
                  <a:gd name="T29" fmla="*/ 943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1167">
                    <a:moveTo>
                      <a:pt x="153" y="0"/>
                    </a:moveTo>
                    <a:lnTo>
                      <a:pt x="153" y="1134"/>
                    </a:lnTo>
                    <a:lnTo>
                      <a:pt x="119" y="1134"/>
                    </a:lnTo>
                    <a:lnTo>
                      <a:pt x="119" y="0"/>
                    </a:lnTo>
                    <a:lnTo>
                      <a:pt x="153" y="0"/>
                    </a:lnTo>
                    <a:close/>
                    <a:moveTo>
                      <a:pt x="267" y="943"/>
                    </a:moveTo>
                    <a:lnTo>
                      <a:pt x="136" y="1167"/>
                    </a:lnTo>
                    <a:lnTo>
                      <a:pt x="5" y="943"/>
                    </a:lnTo>
                    <a:cubicBezTo>
                      <a:pt x="0" y="935"/>
                      <a:pt x="3" y="924"/>
                      <a:pt x="11" y="920"/>
                    </a:cubicBezTo>
                    <a:cubicBezTo>
                      <a:pt x="19" y="915"/>
                      <a:pt x="29" y="918"/>
                      <a:pt x="34" y="926"/>
                    </a:cubicBezTo>
                    <a:lnTo>
                      <a:pt x="151" y="1126"/>
                    </a:lnTo>
                    <a:lnTo>
                      <a:pt x="122" y="1126"/>
                    </a:lnTo>
                    <a:lnTo>
                      <a:pt x="238" y="926"/>
                    </a:lnTo>
                    <a:cubicBezTo>
                      <a:pt x="243" y="918"/>
                      <a:pt x="253" y="915"/>
                      <a:pt x="261" y="920"/>
                    </a:cubicBezTo>
                    <a:cubicBezTo>
                      <a:pt x="269" y="924"/>
                      <a:pt x="272" y="935"/>
                      <a:pt x="267" y="943"/>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2" name="Freeform 194">
                <a:extLst>
                  <a:ext uri="{FF2B5EF4-FFF2-40B4-BE49-F238E27FC236}">
                    <a16:creationId xmlns="" xmlns:a16="http://schemas.microsoft.com/office/drawing/2014/main" id="{D4F44406-3FF8-4EF5-A85E-C111552A9258}"/>
                  </a:ext>
                </a:extLst>
              </p:cNvPr>
              <p:cNvSpPr>
                <a:spLocks/>
              </p:cNvSpPr>
              <p:nvPr/>
            </p:nvSpPr>
            <p:spPr bwMode="auto">
              <a:xfrm>
                <a:off x="4632" y="3779"/>
                <a:ext cx="17" cy="70"/>
              </a:xfrm>
              <a:custGeom>
                <a:avLst/>
                <a:gdLst>
                  <a:gd name="T0" fmla="*/ 0 w 17"/>
                  <a:gd name="T1" fmla="*/ 60 h 70"/>
                  <a:gd name="T2" fmla="*/ 4 w 17"/>
                  <a:gd name="T3" fmla="*/ 60 h 70"/>
                  <a:gd name="T4" fmla="*/ 4 w 17"/>
                  <a:gd name="T5" fmla="*/ 0 h 70"/>
                  <a:gd name="T6" fmla="*/ 13 w 17"/>
                  <a:gd name="T7" fmla="*/ 0 h 70"/>
                  <a:gd name="T8" fmla="*/ 13 w 17"/>
                  <a:gd name="T9" fmla="*/ 60 h 70"/>
                  <a:gd name="T10" fmla="*/ 17 w 17"/>
                  <a:gd name="T11" fmla="*/ 60 h 70"/>
                  <a:gd name="T12" fmla="*/ 8 w 17"/>
                  <a:gd name="T13" fmla="*/ 70 h 70"/>
                  <a:gd name="T14" fmla="*/ 0 w 17"/>
                  <a:gd name="T15" fmla="*/ 6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0">
                    <a:moveTo>
                      <a:pt x="0" y="60"/>
                    </a:moveTo>
                    <a:lnTo>
                      <a:pt x="4" y="60"/>
                    </a:lnTo>
                    <a:lnTo>
                      <a:pt x="4" y="0"/>
                    </a:lnTo>
                    <a:lnTo>
                      <a:pt x="13" y="0"/>
                    </a:lnTo>
                    <a:lnTo>
                      <a:pt x="13" y="60"/>
                    </a:lnTo>
                    <a:lnTo>
                      <a:pt x="17" y="60"/>
                    </a:lnTo>
                    <a:lnTo>
                      <a:pt x="8" y="70"/>
                    </a:lnTo>
                    <a:lnTo>
                      <a:pt x="0" y="6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195">
                <a:extLst>
                  <a:ext uri="{FF2B5EF4-FFF2-40B4-BE49-F238E27FC236}">
                    <a16:creationId xmlns="" xmlns:a16="http://schemas.microsoft.com/office/drawing/2014/main" id="{F70AD452-330E-496F-8C61-17C235FE87D0}"/>
                  </a:ext>
                </a:extLst>
              </p:cNvPr>
              <p:cNvSpPr>
                <a:spLocks noEditPoints="1"/>
              </p:cNvSpPr>
              <p:nvPr/>
            </p:nvSpPr>
            <p:spPr bwMode="auto">
              <a:xfrm>
                <a:off x="4619" y="3773"/>
                <a:ext cx="43" cy="84"/>
              </a:xfrm>
              <a:custGeom>
                <a:avLst/>
                <a:gdLst>
                  <a:gd name="T0" fmla="*/ 0 w 43"/>
                  <a:gd name="T1" fmla="*/ 61 h 84"/>
                  <a:gd name="T2" fmla="*/ 17 w 43"/>
                  <a:gd name="T3" fmla="*/ 61 h 84"/>
                  <a:gd name="T4" fmla="*/ 12 w 43"/>
                  <a:gd name="T5" fmla="*/ 66 h 84"/>
                  <a:gd name="T6" fmla="*/ 12 w 43"/>
                  <a:gd name="T7" fmla="*/ 0 h 84"/>
                  <a:gd name="T8" fmla="*/ 31 w 43"/>
                  <a:gd name="T9" fmla="*/ 0 h 84"/>
                  <a:gd name="T10" fmla="*/ 31 w 43"/>
                  <a:gd name="T11" fmla="*/ 66 h 84"/>
                  <a:gd name="T12" fmla="*/ 26 w 43"/>
                  <a:gd name="T13" fmla="*/ 61 h 84"/>
                  <a:gd name="T14" fmla="*/ 43 w 43"/>
                  <a:gd name="T15" fmla="*/ 61 h 84"/>
                  <a:gd name="T16" fmla="*/ 21 w 43"/>
                  <a:gd name="T17" fmla="*/ 84 h 84"/>
                  <a:gd name="T18" fmla="*/ 0 w 43"/>
                  <a:gd name="T19" fmla="*/ 61 h 84"/>
                  <a:gd name="T20" fmla="*/ 25 w 43"/>
                  <a:gd name="T21" fmla="*/ 72 h 84"/>
                  <a:gd name="T22" fmla="*/ 17 w 43"/>
                  <a:gd name="T23" fmla="*/ 72 h 84"/>
                  <a:gd name="T24" fmla="*/ 26 w 43"/>
                  <a:gd name="T25" fmla="*/ 62 h 84"/>
                  <a:gd name="T26" fmla="*/ 30 w 43"/>
                  <a:gd name="T27" fmla="*/ 72 h 84"/>
                  <a:gd name="T28" fmla="*/ 20 w 43"/>
                  <a:gd name="T29" fmla="*/ 72 h 84"/>
                  <a:gd name="T30" fmla="*/ 20 w 43"/>
                  <a:gd name="T31" fmla="*/ 6 h 84"/>
                  <a:gd name="T32" fmla="*/ 26 w 43"/>
                  <a:gd name="T33" fmla="*/ 11 h 84"/>
                  <a:gd name="T34" fmla="*/ 17 w 43"/>
                  <a:gd name="T35" fmla="*/ 11 h 84"/>
                  <a:gd name="T36" fmla="*/ 22 w 43"/>
                  <a:gd name="T37" fmla="*/ 6 h 84"/>
                  <a:gd name="T38" fmla="*/ 22 w 43"/>
                  <a:gd name="T39" fmla="*/ 72 h 84"/>
                  <a:gd name="T40" fmla="*/ 13 w 43"/>
                  <a:gd name="T41" fmla="*/ 72 h 84"/>
                  <a:gd name="T42" fmla="*/ 16 w 43"/>
                  <a:gd name="T43" fmla="*/ 62 h 84"/>
                  <a:gd name="T44" fmla="*/ 25 w 43"/>
                  <a:gd name="T45"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84">
                    <a:moveTo>
                      <a:pt x="0" y="61"/>
                    </a:moveTo>
                    <a:lnTo>
                      <a:pt x="17" y="61"/>
                    </a:lnTo>
                    <a:lnTo>
                      <a:pt x="12" y="66"/>
                    </a:lnTo>
                    <a:lnTo>
                      <a:pt x="12" y="0"/>
                    </a:lnTo>
                    <a:lnTo>
                      <a:pt x="31" y="0"/>
                    </a:lnTo>
                    <a:lnTo>
                      <a:pt x="31" y="66"/>
                    </a:lnTo>
                    <a:lnTo>
                      <a:pt x="26" y="61"/>
                    </a:lnTo>
                    <a:lnTo>
                      <a:pt x="43" y="61"/>
                    </a:lnTo>
                    <a:lnTo>
                      <a:pt x="21" y="84"/>
                    </a:lnTo>
                    <a:lnTo>
                      <a:pt x="0" y="61"/>
                    </a:lnTo>
                    <a:close/>
                    <a:moveTo>
                      <a:pt x="25" y="72"/>
                    </a:moveTo>
                    <a:lnTo>
                      <a:pt x="17" y="72"/>
                    </a:lnTo>
                    <a:lnTo>
                      <a:pt x="26" y="62"/>
                    </a:lnTo>
                    <a:lnTo>
                      <a:pt x="30" y="72"/>
                    </a:lnTo>
                    <a:lnTo>
                      <a:pt x="20" y="72"/>
                    </a:lnTo>
                    <a:lnTo>
                      <a:pt x="20" y="6"/>
                    </a:lnTo>
                    <a:lnTo>
                      <a:pt x="26" y="11"/>
                    </a:lnTo>
                    <a:lnTo>
                      <a:pt x="17" y="11"/>
                    </a:lnTo>
                    <a:lnTo>
                      <a:pt x="22" y="6"/>
                    </a:lnTo>
                    <a:lnTo>
                      <a:pt x="22" y="72"/>
                    </a:lnTo>
                    <a:lnTo>
                      <a:pt x="13" y="72"/>
                    </a:lnTo>
                    <a:lnTo>
                      <a:pt x="16" y="62"/>
                    </a:lnTo>
                    <a:lnTo>
                      <a:pt x="25" y="7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244" name="Picture 196">
                <a:extLst>
                  <a:ext uri="{FF2B5EF4-FFF2-40B4-BE49-F238E27FC236}">
                    <a16:creationId xmlns="" xmlns:a16="http://schemas.microsoft.com/office/drawing/2014/main" id="{68F1C2FF-C54D-4066-AE85-507B523EE85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2" y="3846"/>
                <a:ext cx="54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5" name="Picture 197">
                <a:extLst>
                  <a:ext uri="{FF2B5EF4-FFF2-40B4-BE49-F238E27FC236}">
                    <a16:creationId xmlns="" xmlns:a16="http://schemas.microsoft.com/office/drawing/2014/main" id="{85FB9E96-58B6-4FAC-ACFF-9FE50B8C5D0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62" y="3846"/>
                <a:ext cx="54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6" name="Picture 198">
                <a:extLst>
                  <a:ext uri="{FF2B5EF4-FFF2-40B4-BE49-F238E27FC236}">
                    <a16:creationId xmlns="" xmlns:a16="http://schemas.microsoft.com/office/drawing/2014/main" id="{30B2D6F5-A65C-400C-9A28-184A6F14B85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85" y="3891"/>
                <a:ext cx="50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7" name="Picture 199">
                <a:extLst>
                  <a:ext uri="{FF2B5EF4-FFF2-40B4-BE49-F238E27FC236}">
                    <a16:creationId xmlns="" xmlns:a16="http://schemas.microsoft.com/office/drawing/2014/main" id="{E1296FBF-DDAC-4596-9742-BCC7D4EB296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85" y="3891"/>
                <a:ext cx="50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4" name="Freeform 200">
                <a:extLst>
                  <a:ext uri="{FF2B5EF4-FFF2-40B4-BE49-F238E27FC236}">
                    <a16:creationId xmlns="" xmlns:a16="http://schemas.microsoft.com/office/drawing/2014/main" id="{0C827590-6E54-41D2-A77D-2BC4C56ABDD9}"/>
                  </a:ext>
                </a:extLst>
              </p:cNvPr>
              <p:cNvSpPr>
                <a:spLocks/>
              </p:cNvSpPr>
              <p:nvPr/>
            </p:nvSpPr>
            <p:spPr bwMode="auto">
              <a:xfrm>
                <a:off x="4387" y="3865"/>
                <a:ext cx="496" cy="161"/>
              </a:xfrm>
              <a:custGeom>
                <a:avLst/>
                <a:gdLst>
                  <a:gd name="T0" fmla="*/ 0 w 3114"/>
                  <a:gd name="T1" fmla="*/ 156 h 936"/>
                  <a:gd name="T2" fmla="*/ 157 w 3114"/>
                  <a:gd name="T3" fmla="*/ 0 h 936"/>
                  <a:gd name="T4" fmla="*/ 2958 w 3114"/>
                  <a:gd name="T5" fmla="*/ 0 h 936"/>
                  <a:gd name="T6" fmla="*/ 3114 w 3114"/>
                  <a:gd name="T7" fmla="*/ 156 h 936"/>
                  <a:gd name="T8" fmla="*/ 3114 w 3114"/>
                  <a:gd name="T9" fmla="*/ 780 h 936"/>
                  <a:gd name="T10" fmla="*/ 2958 w 3114"/>
                  <a:gd name="T11" fmla="*/ 936 h 936"/>
                  <a:gd name="T12" fmla="*/ 157 w 3114"/>
                  <a:gd name="T13" fmla="*/ 936 h 936"/>
                  <a:gd name="T14" fmla="*/ 0 w 3114"/>
                  <a:gd name="T15" fmla="*/ 780 h 936"/>
                  <a:gd name="T16" fmla="*/ 0 w 3114"/>
                  <a:gd name="T17" fmla="*/ 15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4" h="936">
                    <a:moveTo>
                      <a:pt x="0" y="156"/>
                    </a:moveTo>
                    <a:cubicBezTo>
                      <a:pt x="0" y="70"/>
                      <a:pt x="70" y="0"/>
                      <a:pt x="157" y="0"/>
                    </a:cubicBezTo>
                    <a:lnTo>
                      <a:pt x="2958" y="0"/>
                    </a:lnTo>
                    <a:cubicBezTo>
                      <a:pt x="3044" y="0"/>
                      <a:pt x="3114" y="70"/>
                      <a:pt x="3114" y="156"/>
                    </a:cubicBezTo>
                    <a:lnTo>
                      <a:pt x="3114" y="780"/>
                    </a:lnTo>
                    <a:cubicBezTo>
                      <a:pt x="3114" y="867"/>
                      <a:pt x="3044" y="936"/>
                      <a:pt x="2958" y="936"/>
                    </a:cubicBezTo>
                    <a:lnTo>
                      <a:pt x="157" y="936"/>
                    </a:lnTo>
                    <a:cubicBezTo>
                      <a:pt x="70" y="936"/>
                      <a:pt x="0" y="867"/>
                      <a:pt x="0" y="780"/>
                    </a:cubicBezTo>
                    <a:lnTo>
                      <a:pt x="0" y="156"/>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5" name="Freeform 201">
                <a:extLst>
                  <a:ext uri="{FF2B5EF4-FFF2-40B4-BE49-F238E27FC236}">
                    <a16:creationId xmlns="" xmlns:a16="http://schemas.microsoft.com/office/drawing/2014/main" id="{C9C94E6D-B4C1-464A-81A0-C4D06EAD48BF}"/>
                  </a:ext>
                </a:extLst>
              </p:cNvPr>
              <p:cNvSpPr>
                <a:spLocks noEditPoints="1"/>
              </p:cNvSpPr>
              <p:nvPr/>
            </p:nvSpPr>
            <p:spPr bwMode="auto">
              <a:xfrm>
                <a:off x="4379" y="3856"/>
                <a:ext cx="512" cy="178"/>
              </a:xfrm>
              <a:custGeom>
                <a:avLst/>
                <a:gdLst>
                  <a:gd name="T0" fmla="*/ 4 w 3214"/>
                  <a:gd name="T1" fmla="*/ 167 h 1036"/>
                  <a:gd name="T2" fmla="*/ 33 w 3214"/>
                  <a:gd name="T3" fmla="*/ 95 h 1036"/>
                  <a:gd name="T4" fmla="*/ 64 w 3214"/>
                  <a:gd name="T5" fmla="*/ 57 h 1036"/>
                  <a:gd name="T6" fmla="*/ 122 w 3214"/>
                  <a:gd name="T7" fmla="*/ 18 h 1036"/>
                  <a:gd name="T8" fmla="*/ 183 w 3214"/>
                  <a:gd name="T9" fmla="*/ 1 h 1036"/>
                  <a:gd name="T10" fmla="*/ 3026 w 3214"/>
                  <a:gd name="T11" fmla="*/ 1 h 1036"/>
                  <a:gd name="T12" fmla="*/ 3092 w 3214"/>
                  <a:gd name="T13" fmla="*/ 18 h 1036"/>
                  <a:gd name="T14" fmla="*/ 3150 w 3214"/>
                  <a:gd name="T15" fmla="*/ 57 h 1036"/>
                  <a:gd name="T16" fmla="*/ 3181 w 3214"/>
                  <a:gd name="T17" fmla="*/ 95 h 1036"/>
                  <a:gd name="T18" fmla="*/ 3209 w 3214"/>
                  <a:gd name="T19" fmla="*/ 160 h 1036"/>
                  <a:gd name="T20" fmla="*/ 3214 w 3214"/>
                  <a:gd name="T21" fmla="*/ 830 h 1036"/>
                  <a:gd name="T22" fmla="*/ 3200 w 3214"/>
                  <a:gd name="T23" fmla="*/ 906 h 1036"/>
                  <a:gd name="T24" fmla="*/ 3176 w 3214"/>
                  <a:gd name="T25" fmla="*/ 950 h 1036"/>
                  <a:gd name="T26" fmla="*/ 3127 w 3214"/>
                  <a:gd name="T27" fmla="*/ 998 h 1036"/>
                  <a:gd name="T28" fmla="*/ 3083 w 3214"/>
                  <a:gd name="T29" fmla="*/ 1022 h 1036"/>
                  <a:gd name="T30" fmla="*/ 3010 w 3214"/>
                  <a:gd name="T31" fmla="*/ 1036 h 1036"/>
                  <a:gd name="T32" fmla="*/ 167 w 3214"/>
                  <a:gd name="T33" fmla="*/ 1033 h 1036"/>
                  <a:gd name="T34" fmla="*/ 96 w 3214"/>
                  <a:gd name="T35" fmla="*/ 1004 h 1036"/>
                  <a:gd name="T36" fmla="*/ 58 w 3214"/>
                  <a:gd name="T37" fmla="*/ 973 h 1036"/>
                  <a:gd name="T38" fmla="*/ 19 w 3214"/>
                  <a:gd name="T39" fmla="*/ 915 h 1036"/>
                  <a:gd name="T40" fmla="*/ 2 w 3214"/>
                  <a:gd name="T41" fmla="*/ 854 h 1036"/>
                  <a:gd name="T42" fmla="*/ 100 w 3214"/>
                  <a:gd name="T43" fmla="*/ 828 h 1036"/>
                  <a:gd name="T44" fmla="*/ 111 w 3214"/>
                  <a:gd name="T45" fmla="*/ 877 h 1036"/>
                  <a:gd name="T46" fmla="*/ 116 w 3214"/>
                  <a:gd name="T47" fmla="*/ 886 h 1036"/>
                  <a:gd name="T48" fmla="*/ 151 w 3214"/>
                  <a:gd name="T49" fmla="*/ 921 h 1036"/>
                  <a:gd name="T50" fmla="*/ 161 w 3214"/>
                  <a:gd name="T51" fmla="*/ 926 h 1036"/>
                  <a:gd name="T52" fmla="*/ 207 w 3214"/>
                  <a:gd name="T53" fmla="*/ 936 h 1036"/>
                  <a:gd name="T54" fmla="*/ 3025 w 3214"/>
                  <a:gd name="T55" fmla="*/ 935 h 1036"/>
                  <a:gd name="T56" fmla="*/ 3071 w 3214"/>
                  <a:gd name="T57" fmla="*/ 916 h 1036"/>
                  <a:gd name="T58" fmla="*/ 3080 w 3214"/>
                  <a:gd name="T59" fmla="*/ 909 h 1036"/>
                  <a:gd name="T60" fmla="*/ 3108 w 3214"/>
                  <a:gd name="T61" fmla="*/ 867 h 1036"/>
                  <a:gd name="T62" fmla="*/ 3113 w 3214"/>
                  <a:gd name="T63" fmla="*/ 844 h 1036"/>
                  <a:gd name="T64" fmla="*/ 3114 w 3214"/>
                  <a:gd name="T65" fmla="*/ 198 h 1036"/>
                  <a:gd name="T66" fmla="*/ 3108 w 3214"/>
                  <a:gd name="T67" fmla="*/ 169 h 1036"/>
                  <a:gd name="T68" fmla="*/ 3080 w 3214"/>
                  <a:gd name="T69" fmla="*/ 128 h 1036"/>
                  <a:gd name="T70" fmla="*/ 3071 w 3214"/>
                  <a:gd name="T71" fmla="*/ 120 h 1036"/>
                  <a:gd name="T72" fmla="*/ 3031 w 3214"/>
                  <a:gd name="T73" fmla="*/ 103 h 1036"/>
                  <a:gd name="T74" fmla="*/ 209 w 3214"/>
                  <a:gd name="T75" fmla="*/ 100 h 1036"/>
                  <a:gd name="T76" fmla="*/ 161 w 3214"/>
                  <a:gd name="T77" fmla="*/ 110 h 1036"/>
                  <a:gd name="T78" fmla="*/ 151 w 3214"/>
                  <a:gd name="T79" fmla="*/ 115 h 1036"/>
                  <a:gd name="T80" fmla="*/ 116 w 3214"/>
                  <a:gd name="T81" fmla="*/ 151 h 1036"/>
                  <a:gd name="T82" fmla="*/ 111 w 3214"/>
                  <a:gd name="T83" fmla="*/ 160 h 1036"/>
                  <a:gd name="T84" fmla="*/ 100 w 3214"/>
                  <a:gd name="T85" fmla="*/ 20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4" h="1036">
                    <a:moveTo>
                      <a:pt x="0" y="206"/>
                    </a:moveTo>
                    <a:lnTo>
                      <a:pt x="1" y="188"/>
                    </a:lnTo>
                    <a:lnTo>
                      <a:pt x="4" y="167"/>
                    </a:lnTo>
                    <a:lnTo>
                      <a:pt x="15" y="131"/>
                    </a:lnTo>
                    <a:cubicBezTo>
                      <a:pt x="16" y="127"/>
                      <a:pt x="17" y="124"/>
                      <a:pt x="19" y="121"/>
                    </a:cubicBezTo>
                    <a:lnTo>
                      <a:pt x="33" y="95"/>
                    </a:lnTo>
                    <a:cubicBezTo>
                      <a:pt x="35" y="92"/>
                      <a:pt x="37" y="89"/>
                      <a:pt x="39" y="87"/>
                    </a:cubicBezTo>
                    <a:lnTo>
                      <a:pt x="58" y="64"/>
                    </a:lnTo>
                    <a:cubicBezTo>
                      <a:pt x="60" y="61"/>
                      <a:pt x="62" y="59"/>
                      <a:pt x="64" y="57"/>
                    </a:cubicBezTo>
                    <a:lnTo>
                      <a:pt x="88" y="38"/>
                    </a:lnTo>
                    <a:cubicBezTo>
                      <a:pt x="90" y="36"/>
                      <a:pt x="93" y="34"/>
                      <a:pt x="96" y="32"/>
                    </a:cubicBezTo>
                    <a:lnTo>
                      <a:pt x="122" y="18"/>
                    </a:lnTo>
                    <a:cubicBezTo>
                      <a:pt x="125" y="17"/>
                      <a:pt x="128" y="15"/>
                      <a:pt x="131" y="14"/>
                    </a:cubicBezTo>
                    <a:lnTo>
                      <a:pt x="161" y="5"/>
                    </a:lnTo>
                    <a:lnTo>
                      <a:pt x="183" y="1"/>
                    </a:lnTo>
                    <a:lnTo>
                      <a:pt x="204" y="0"/>
                    </a:lnTo>
                    <a:lnTo>
                      <a:pt x="3008" y="0"/>
                    </a:lnTo>
                    <a:lnTo>
                      <a:pt x="3026" y="1"/>
                    </a:lnTo>
                    <a:lnTo>
                      <a:pt x="3047" y="4"/>
                    </a:lnTo>
                    <a:lnTo>
                      <a:pt x="3083" y="14"/>
                    </a:lnTo>
                    <a:cubicBezTo>
                      <a:pt x="3086" y="15"/>
                      <a:pt x="3089" y="17"/>
                      <a:pt x="3092" y="18"/>
                    </a:cubicBezTo>
                    <a:lnTo>
                      <a:pt x="3119" y="32"/>
                    </a:lnTo>
                    <a:cubicBezTo>
                      <a:pt x="3122" y="34"/>
                      <a:pt x="3124" y="36"/>
                      <a:pt x="3127" y="38"/>
                    </a:cubicBezTo>
                    <a:lnTo>
                      <a:pt x="3150" y="57"/>
                    </a:lnTo>
                    <a:cubicBezTo>
                      <a:pt x="3153" y="59"/>
                      <a:pt x="3155" y="61"/>
                      <a:pt x="3157" y="64"/>
                    </a:cubicBezTo>
                    <a:lnTo>
                      <a:pt x="3176" y="87"/>
                    </a:lnTo>
                    <a:cubicBezTo>
                      <a:pt x="3178" y="89"/>
                      <a:pt x="3180" y="92"/>
                      <a:pt x="3181" y="95"/>
                    </a:cubicBezTo>
                    <a:lnTo>
                      <a:pt x="3196" y="121"/>
                    </a:lnTo>
                    <a:cubicBezTo>
                      <a:pt x="3197" y="124"/>
                      <a:pt x="3199" y="127"/>
                      <a:pt x="3200" y="131"/>
                    </a:cubicBezTo>
                    <a:lnTo>
                      <a:pt x="3209" y="160"/>
                    </a:lnTo>
                    <a:lnTo>
                      <a:pt x="3213" y="182"/>
                    </a:lnTo>
                    <a:lnTo>
                      <a:pt x="3214" y="204"/>
                    </a:lnTo>
                    <a:lnTo>
                      <a:pt x="3214" y="830"/>
                    </a:lnTo>
                    <a:lnTo>
                      <a:pt x="3213" y="849"/>
                    </a:lnTo>
                    <a:lnTo>
                      <a:pt x="3210" y="870"/>
                    </a:lnTo>
                    <a:lnTo>
                      <a:pt x="3200" y="906"/>
                    </a:lnTo>
                    <a:cubicBezTo>
                      <a:pt x="3199" y="909"/>
                      <a:pt x="3197" y="912"/>
                      <a:pt x="3196" y="915"/>
                    </a:cubicBezTo>
                    <a:lnTo>
                      <a:pt x="3181" y="942"/>
                    </a:lnTo>
                    <a:cubicBezTo>
                      <a:pt x="3180" y="944"/>
                      <a:pt x="3178" y="947"/>
                      <a:pt x="3176" y="950"/>
                    </a:cubicBezTo>
                    <a:lnTo>
                      <a:pt x="3157" y="973"/>
                    </a:lnTo>
                    <a:cubicBezTo>
                      <a:pt x="3155" y="975"/>
                      <a:pt x="3153" y="977"/>
                      <a:pt x="3150" y="979"/>
                    </a:cubicBezTo>
                    <a:lnTo>
                      <a:pt x="3127" y="998"/>
                    </a:lnTo>
                    <a:cubicBezTo>
                      <a:pt x="3124" y="1001"/>
                      <a:pt x="3122" y="1002"/>
                      <a:pt x="3119" y="1004"/>
                    </a:cubicBezTo>
                    <a:lnTo>
                      <a:pt x="3092" y="1018"/>
                    </a:lnTo>
                    <a:cubicBezTo>
                      <a:pt x="3089" y="1020"/>
                      <a:pt x="3086" y="1021"/>
                      <a:pt x="3083" y="1022"/>
                    </a:cubicBezTo>
                    <a:lnTo>
                      <a:pt x="3054" y="1031"/>
                    </a:lnTo>
                    <a:lnTo>
                      <a:pt x="3032" y="1035"/>
                    </a:lnTo>
                    <a:lnTo>
                      <a:pt x="3010" y="1036"/>
                    </a:lnTo>
                    <a:lnTo>
                      <a:pt x="207" y="1036"/>
                    </a:lnTo>
                    <a:lnTo>
                      <a:pt x="188" y="1036"/>
                    </a:lnTo>
                    <a:lnTo>
                      <a:pt x="167" y="1033"/>
                    </a:lnTo>
                    <a:lnTo>
                      <a:pt x="131" y="1022"/>
                    </a:lnTo>
                    <a:cubicBezTo>
                      <a:pt x="128" y="1021"/>
                      <a:pt x="125" y="1020"/>
                      <a:pt x="122" y="1018"/>
                    </a:cubicBezTo>
                    <a:lnTo>
                      <a:pt x="96" y="1004"/>
                    </a:lnTo>
                    <a:cubicBezTo>
                      <a:pt x="93" y="1002"/>
                      <a:pt x="90" y="1001"/>
                      <a:pt x="88" y="998"/>
                    </a:cubicBezTo>
                    <a:lnTo>
                      <a:pt x="64" y="979"/>
                    </a:lnTo>
                    <a:cubicBezTo>
                      <a:pt x="62" y="977"/>
                      <a:pt x="60" y="975"/>
                      <a:pt x="58" y="973"/>
                    </a:cubicBezTo>
                    <a:lnTo>
                      <a:pt x="39" y="950"/>
                    </a:lnTo>
                    <a:cubicBezTo>
                      <a:pt x="37" y="947"/>
                      <a:pt x="35" y="944"/>
                      <a:pt x="33" y="942"/>
                    </a:cubicBezTo>
                    <a:lnTo>
                      <a:pt x="19" y="915"/>
                    </a:lnTo>
                    <a:cubicBezTo>
                      <a:pt x="17" y="912"/>
                      <a:pt x="16" y="909"/>
                      <a:pt x="15" y="906"/>
                    </a:cubicBezTo>
                    <a:lnTo>
                      <a:pt x="6" y="877"/>
                    </a:lnTo>
                    <a:lnTo>
                      <a:pt x="2" y="854"/>
                    </a:lnTo>
                    <a:lnTo>
                      <a:pt x="1" y="833"/>
                    </a:lnTo>
                    <a:lnTo>
                      <a:pt x="0" y="206"/>
                    </a:lnTo>
                    <a:close/>
                    <a:moveTo>
                      <a:pt x="100" y="828"/>
                    </a:moveTo>
                    <a:lnTo>
                      <a:pt x="101" y="839"/>
                    </a:lnTo>
                    <a:lnTo>
                      <a:pt x="102" y="847"/>
                    </a:lnTo>
                    <a:lnTo>
                      <a:pt x="111" y="877"/>
                    </a:lnTo>
                    <a:lnTo>
                      <a:pt x="107" y="867"/>
                    </a:lnTo>
                    <a:lnTo>
                      <a:pt x="121" y="894"/>
                    </a:lnTo>
                    <a:lnTo>
                      <a:pt x="116" y="886"/>
                    </a:lnTo>
                    <a:lnTo>
                      <a:pt x="135" y="909"/>
                    </a:lnTo>
                    <a:lnTo>
                      <a:pt x="128" y="902"/>
                    </a:lnTo>
                    <a:lnTo>
                      <a:pt x="151" y="921"/>
                    </a:lnTo>
                    <a:lnTo>
                      <a:pt x="143" y="916"/>
                    </a:lnTo>
                    <a:lnTo>
                      <a:pt x="170" y="930"/>
                    </a:lnTo>
                    <a:lnTo>
                      <a:pt x="161" y="926"/>
                    </a:lnTo>
                    <a:lnTo>
                      <a:pt x="183" y="934"/>
                    </a:lnTo>
                    <a:lnTo>
                      <a:pt x="193" y="936"/>
                    </a:lnTo>
                    <a:lnTo>
                      <a:pt x="207" y="936"/>
                    </a:lnTo>
                    <a:lnTo>
                      <a:pt x="3005" y="937"/>
                    </a:lnTo>
                    <a:lnTo>
                      <a:pt x="3016" y="936"/>
                    </a:lnTo>
                    <a:lnTo>
                      <a:pt x="3025" y="935"/>
                    </a:lnTo>
                    <a:lnTo>
                      <a:pt x="3054" y="926"/>
                    </a:lnTo>
                    <a:lnTo>
                      <a:pt x="3045" y="930"/>
                    </a:lnTo>
                    <a:lnTo>
                      <a:pt x="3071" y="916"/>
                    </a:lnTo>
                    <a:lnTo>
                      <a:pt x="3063" y="921"/>
                    </a:lnTo>
                    <a:lnTo>
                      <a:pt x="3086" y="902"/>
                    </a:lnTo>
                    <a:lnTo>
                      <a:pt x="3080" y="909"/>
                    </a:lnTo>
                    <a:lnTo>
                      <a:pt x="3099" y="886"/>
                    </a:lnTo>
                    <a:lnTo>
                      <a:pt x="3093" y="894"/>
                    </a:lnTo>
                    <a:lnTo>
                      <a:pt x="3108" y="867"/>
                    </a:lnTo>
                    <a:lnTo>
                      <a:pt x="3104" y="877"/>
                    </a:lnTo>
                    <a:lnTo>
                      <a:pt x="3111" y="854"/>
                    </a:lnTo>
                    <a:lnTo>
                      <a:pt x="3113" y="844"/>
                    </a:lnTo>
                    <a:lnTo>
                      <a:pt x="3114" y="830"/>
                    </a:lnTo>
                    <a:lnTo>
                      <a:pt x="3114" y="208"/>
                    </a:lnTo>
                    <a:lnTo>
                      <a:pt x="3114" y="198"/>
                    </a:lnTo>
                    <a:lnTo>
                      <a:pt x="3113" y="189"/>
                    </a:lnTo>
                    <a:lnTo>
                      <a:pt x="3104" y="160"/>
                    </a:lnTo>
                    <a:lnTo>
                      <a:pt x="3108" y="169"/>
                    </a:lnTo>
                    <a:lnTo>
                      <a:pt x="3093" y="143"/>
                    </a:lnTo>
                    <a:lnTo>
                      <a:pt x="3099" y="151"/>
                    </a:lnTo>
                    <a:lnTo>
                      <a:pt x="3080" y="128"/>
                    </a:lnTo>
                    <a:lnTo>
                      <a:pt x="3086" y="134"/>
                    </a:lnTo>
                    <a:lnTo>
                      <a:pt x="3063" y="115"/>
                    </a:lnTo>
                    <a:lnTo>
                      <a:pt x="3071" y="120"/>
                    </a:lnTo>
                    <a:lnTo>
                      <a:pt x="3045" y="106"/>
                    </a:lnTo>
                    <a:lnTo>
                      <a:pt x="3054" y="110"/>
                    </a:lnTo>
                    <a:lnTo>
                      <a:pt x="3031" y="103"/>
                    </a:lnTo>
                    <a:lnTo>
                      <a:pt x="3021" y="101"/>
                    </a:lnTo>
                    <a:lnTo>
                      <a:pt x="3008" y="100"/>
                    </a:lnTo>
                    <a:lnTo>
                      <a:pt x="209" y="100"/>
                    </a:lnTo>
                    <a:lnTo>
                      <a:pt x="199" y="100"/>
                    </a:lnTo>
                    <a:lnTo>
                      <a:pt x="190" y="101"/>
                    </a:lnTo>
                    <a:lnTo>
                      <a:pt x="161" y="110"/>
                    </a:lnTo>
                    <a:lnTo>
                      <a:pt x="170" y="106"/>
                    </a:lnTo>
                    <a:lnTo>
                      <a:pt x="143" y="120"/>
                    </a:lnTo>
                    <a:lnTo>
                      <a:pt x="151" y="115"/>
                    </a:lnTo>
                    <a:lnTo>
                      <a:pt x="128" y="134"/>
                    </a:lnTo>
                    <a:lnTo>
                      <a:pt x="135" y="128"/>
                    </a:lnTo>
                    <a:lnTo>
                      <a:pt x="116" y="151"/>
                    </a:lnTo>
                    <a:lnTo>
                      <a:pt x="121" y="143"/>
                    </a:lnTo>
                    <a:lnTo>
                      <a:pt x="107" y="169"/>
                    </a:lnTo>
                    <a:lnTo>
                      <a:pt x="111" y="160"/>
                    </a:lnTo>
                    <a:lnTo>
                      <a:pt x="103" y="182"/>
                    </a:lnTo>
                    <a:lnTo>
                      <a:pt x="101" y="192"/>
                    </a:lnTo>
                    <a:lnTo>
                      <a:pt x="100" y="206"/>
                    </a:lnTo>
                    <a:lnTo>
                      <a:pt x="100" y="828"/>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6" name="Rectangle 202">
                <a:extLst>
                  <a:ext uri="{FF2B5EF4-FFF2-40B4-BE49-F238E27FC236}">
                    <a16:creationId xmlns="" xmlns:a16="http://schemas.microsoft.com/office/drawing/2014/main" id="{985AE61C-32C1-456E-8FC5-333D5221360E}"/>
                  </a:ext>
                </a:extLst>
              </p:cNvPr>
              <p:cNvSpPr>
                <a:spLocks noChangeArrowheads="1"/>
              </p:cNvSpPr>
              <p:nvPr/>
            </p:nvSpPr>
            <p:spPr bwMode="auto">
              <a:xfrm>
                <a:off x="4489" y="3901"/>
                <a:ext cx="2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36.366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7" name="Rectangle 203">
                <a:extLst>
                  <a:ext uri="{FF2B5EF4-FFF2-40B4-BE49-F238E27FC236}">
                    <a16:creationId xmlns="" xmlns:a16="http://schemas.microsoft.com/office/drawing/2014/main" id="{7F9DBEA9-D0D9-4FB6-9014-E02778318CC0}"/>
                  </a:ext>
                </a:extLst>
              </p:cNvPr>
              <p:cNvSpPr>
                <a:spLocks noChangeArrowheads="1"/>
              </p:cNvSpPr>
              <p:nvPr/>
            </p:nvSpPr>
            <p:spPr bwMode="auto">
              <a:xfrm>
                <a:off x="4668" y="3901"/>
                <a:ext cx="15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8" name="Rectangle 204">
                <a:extLst>
                  <a:ext uri="{FF2B5EF4-FFF2-40B4-BE49-F238E27FC236}">
                    <a16:creationId xmlns="" xmlns:a16="http://schemas.microsoft.com/office/drawing/2014/main" id="{E9E01970-7DE6-4E9A-9DDE-174FA2CAD0E4}"/>
                  </a:ext>
                </a:extLst>
              </p:cNvPr>
              <p:cNvSpPr>
                <a:spLocks noChangeArrowheads="1"/>
              </p:cNvSpPr>
              <p:nvPr/>
            </p:nvSpPr>
            <p:spPr bwMode="auto">
              <a:xfrm>
                <a:off x="4782" y="3901"/>
                <a:ext cx="5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Freeform 109">
                <a:extLst>
                  <a:ext uri="{FF2B5EF4-FFF2-40B4-BE49-F238E27FC236}">
                    <a16:creationId xmlns="" xmlns:a16="http://schemas.microsoft.com/office/drawing/2014/main" id="{6DFBB19C-AEDB-4D10-AD3A-6B5E1BAA1EDF}"/>
                  </a:ext>
                </a:extLst>
              </p:cNvPr>
              <p:cNvSpPr>
                <a:spLocks noEditPoints="1"/>
              </p:cNvSpPr>
              <p:nvPr/>
            </p:nvSpPr>
            <p:spPr bwMode="auto">
              <a:xfrm>
                <a:off x="5218" y="3163"/>
                <a:ext cx="43" cy="98"/>
              </a:xfrm>
              <a:custGeom>
                <a:avLst/>
                <a:gdLst>
                  <a:gd name="T0" fmla="*/ 305 w 543"/>
                  <a:gd name="T1" fmla="*/ 0 h 1138"/>
                  <a:gd name="T2" fmla="*/ 305 w 543"/>
                  <a:gd name="T3" fmla="*/ 1072 h 1138"/>
                  <a:gd name="T4" fmla="*/ 238 w 543"/>
                  <a:gd name="T5" fmla="*/ 1072 h 1138"/>
                  <a:gd name="T6" fmla="*/ 238 w 543"/>
                  <a:gd name="T7" fmla="*/ 0 h 1138"/>
                  <a:gd name="T8" fmla="*/ 305 w 543"/>
                  <a:gd name="T9" fmla="*/ 0 h 1138"/>
                  <a:gd name="T10" fmla="*/ 534 w 543"/>
                  <a:gd name="T11" fmla="*/ 689 h 1138"/>
                  <a:gd name="T12" fmla="*/ 271 w 543"/>
                  <a:gd name="T13" fmla="*/ 1138 h 1138"/>
                  <a:gd name="T14" fmla="*/ 9 w 543"/>
                  <a:gd name="T15" fmla="*/ 689 h 1138"/>
                  <a:gd name="T16" fmla="*/ 21 w 543"/>
                  <a:gd name="T17" fmla="*/ 643 h 1138"/>
                  <a:gd name="T18" fmla="*/ 67 w 543"/>
                  <a:gd name="T19" fmla="*/ 655 h 1138"/>
                  <a:gd name="T20" fmla="*/ 300 w 543"/>
                  <a:gd name="T21" fmla="*/ 1055 h 1138"/>
                  <a:gd name="T22" fmla="*/ 243 w 543"/>
                  <a:gd name="T23" fmla="*/ 1055 h 1138"/>
                  <a:gd name="T24" fmla="*/ 476 w 543"/>
                  <a:gd name="T25" fmla="*/ 655 h 1138"/>
                  <a:gd name="T26" fmla="*/ 522 w 543"/>
                  <a:gd name="T27" fmla="*/ 643 h 1138"/>
                  <a:gd name="T28" fmla="*/ 534 w 543"/>
                  <a:gd name="T29" fmla="*/ 689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1138">
                    <a:moveTo>
                      <a:pt x="305" y="0"/>
                    </a:moveTo>
                    <a:lnTo>
                      <a:pt x="305" y="1072"/>
                    </a:lnTo>
                    <a:lnTo>
                      <a:pt x="238" y="1072"/>
                    </a:lnTo>
                    <a:lnTo>
                      <a:pt x="238" y="0"/>
                    </a:lnTo>
                    <a:lnTo>
                      <a:pt x="305" y="0"/>
                    </a:lnTo>
                    <a:close/>
                    <a:moveTo>
                      <a:pt x="534" y="689"/>
                    </a:moveTo>
                    <a:lnTo>
                      <a:pt x="271" y="1138"/>
                    </a:lnTo>
                    <a:lnTo>
                      <a:pt x="9" y="689"/>
                    </a:lnTo>
                    <a:cubicBezTo>
                      <a:pt x="0" y="673"/>
                      <a:pt x="5" y="653"/>
                      <a:pt x="21" y="643"/>
                    </a:cubicBezTo>
                    <a:cubicBezTo>
                      <a:pt x="37" y="634"/>
                      <a:pt x="58" y="639"/>
                      <a:pt x="67" y="655"/>
                    </a:cubicBezTo>
                    <a:lnTo>
                      <a:pt x="300" y="1055"/>
                    </a:lnTo>
                    <a:lnTo>
                      <a:pt x="243" y="1055"/>
                    </a:lnTo>
                    <a:lnTo>
                      <a:pt x="476" y="655"/>
                    </a:lnTo>
                    <a:cubicBezTo>
                      <a:pt x="485" y="639"/>
                      <a:pt x="506" y="634"/>
                      <a:pt x="522" y="643"/>
                    </a:cubicBezTo>
                    <a:cubicBezTo>
                      <a:pt x="537" y="653"/>
                      <a:pt x="543" y="673"/>
                      <a:pt x="534" y="68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35">
                <a:extLst>
                  <a:ext uri="{FF2B5EF4-FFF2-40B4-BE49-F238E27FC236}">
                    <a16:creationId xmlns="" xmlns:a16="http://schemas.microsoft.com/office/drawing/2014/main" id="{9962BC6F-37AF-4513-AF5D-E9DF715176F9}"/>
                  </a:ext>
                </a:extLst>
              </p:cNvPr>
              <p:cNvSpPr>
                <a:spLocks/>
              </p:cNvSpPr>
              <p:nvPr/>
            </p:nvSpPr>
            <p:spPr bwMode="auto">
              <a:xfrm>
                <a:off x="4191" y="1722"/>
                <a:ext cx="163" cy="84"/>
              </a:xfrm>
              <a:custGeom>
                <a:avLst/>
                <a:gdLst>
                  <a:gd name="T0" fmla="*/ 0 w 424"/>
                  <a:gd name="T1" fmla="*/ 49 h 98"/>
                  <a:gd name="T2" fmla="*/ 106 w 424"/>
                  <a:gd name="T3" fmla="*/ 49 h 98"/>
                  <a:gd name="T4" fmla="*/ 106 w 424"/>
                  <a:gd name="T5" fmla="*/ 0 h 98"/>
                  <a:gd name="T6" fmla="*/ 318 w 424"/>
                  <a:gd name="T7" fmla="*/ 0 h 98"/>
                  <a:gd name="T8" fmla="*/ 318 w 424"/>
                  <a:gd name="T9" fmla="*/ 49 h 98"/>
                  <a:gd name="T10" fmla="*/ 424 w 424"/>
                  <a:gd name="T11" fmla="*/ 49 h 98"/>
                  <a:gd name="T12" fmla="*/ 212 w 424"/>
                  <a:gd name="T13" fmla="*/ 98 h 98"/>
                  <a:gd name="T14" fmla="*/ 0 w 424"/>
                  <a:gd name="T15" fmla="*/ 49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98">
                    <a:moveTo>
                      <a:pt x="0" y="49"/>
                    </a:moveTo>
                    <a:lnTo>
                      <a:pt x="106" y="49"/>
                    </a:lnTo>
                    <a:lnTo>
                      <a:pt x="106" y="0"/>
                    </a:lnTo>
                    <a:lnTo>
                      <a:pt x="318" y="0"/>
                    </a:lnTo>
                    <a:lnTo>
                      <a:pt x="318" y="49"/>
                    </a:lnTo>
                    <a:lnTo>
                      <a:pt x="424" y="49"/>
                    </a:lnTo>
                    <a:lnTo>
                      <a:pt x="212" y="98"/>
                    </a:lnTo>
                    <a:lnTo>
                      <a:pt x="0"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35">
                <a:extLst>
                  <a:ext uri="{FF2B5EF4-FFF2-40B4-BE49-F238E27FC236}">
                    <a16:creationId xmlns="" xmlns:a16="http://schemas.microsoft.com/office/drawing/2014/main" id="{9987D1A8-DF7E-41BC-AEEB-29862A9BD00F}"/>
                  </a:ext>
                </a:extLst>
              </p:cNvPr>
              <p:cNvSpPr>
                <a:spLocks/>
              </p:cNvSpPr>
              <p:nvPr/>
            </p:nvSpPr>
            <p:spPr bwMode="auto">
              <a:xfrm>
                <a:off x="4198" y="2150"/>
                <a:ext cx="138" cy="84"/>
              </a:xfrm>
              <a:custGeom>
                <a:avLst/>
                <a:gdLst>
                  <a:gd name="T0" fmla="*/ 0 w 424"/>
                  <a:gd name="T1" fmla="*/ 49 h 98"/>
                  <a:gd name="T2" fmla="*/ 106 w 424"/>
                  <a:gd name="T3" fmla="*/ 49 h 98"/>
                  <a:gd name="T4" fmla="*/ 106 w 424"/>
                  <a:gd name="T5" fmla="*/ 0 h 98"/>
                  <a:gd name="T6" fmla="*/ 318 w 424"/>
                  <a:gd name="T7" fmla="*/ 0 h 98"/>
                  <a:gd name="T8" fmla="*/ 318 w 424"/>
                  <a:gd name="T9" fmla="*/ 49 h 98"/>
                  <a:gd name="T10" fmla="*/ 424 w 424"/>
                  <a:gd name="T11" fmla="*/ 49 h 98"/>
                  <a:gd name="T12" fmla="*/ 212 w 424"/>
                  <a:gd name="T13" fmla="*/ 98 h 98"/>
                  <a:gd name="T14" fmla="*/ 0 w 424"/>
                  <a:gd name="T15" fmla="*/ 49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98">
                    <a:moveTo>
                      <a:pt x="0" y="49"/>
                    </a:moveTo>
                    <a:lnTo>
                      <a:pt x="106" y="49"/>
                    </a:lnTo>
                    <a:lnTo>
                      <a:pt x="106" y="0"/>
                    </a:lnTo>
                    <a:lnTo>
                      <a:pt x="318" y="0"/>
                    </a:lnTo>
                    <a:lnTo>
                      <a:pt x="318" y="49"/>
                    </a:lnTo>
                    <a:lnTo>
                      <a:pt x="424" y="49"/>
                    </a:lnTo>
                    <a:lnTo>
                      <a:pt x="212" y="98"/>
                    </a:lnTo>
                    <a:lnTo>
                      <a:pt x="0"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5">
                <a:extLst>
                  <a:ext uri="{FF2B5EF4-FFF2-40B4-BE49-F238E27FC236}">
                    <a16:creationId xmlns="" xmlns:a16="http://schemas.microsoft.com/office/drawing/2014/main" id="{CEB3CB55-E942-43E5-B70C-99F55FD984DA}"/>
                  </a:ext>
                </a:extLst>
              </p:cNvPr>
              <p:cNvSpPr>
                <a:spLocks/>
              </p:cNvSpPr>
              <p:nvPr/>
            </p:nvSpPr>
            <p:spPr bwMode="auto">
              <a:xfrm>
                <a:off x="4287" y="2246"/>
                <a:ext cx="145" cy="94"/>
              </a:xfrm>
              <a:custGeom>
                <a:avLst/>
                <a:gdLst>
                  <a:gd name="T0" fmla="*/ 0 w 424"/>
                  <a:gd name="T1" fmla="*/ 49 h 98"/>
                  <a:gd name="T2" fmla="*/ 106 w 424"/>
                  <a:gd name="T3" fmla="*/ 49 h 98"/>
                  <a:gd name="T4" fmla="*/ 106 w 424"/>
                  <a:gd name="T5" fmla="*/ 0 h 98"/>
                  <a:gd name="T6" fmla="*/ 318 w 424"/>
                  <a:gd name="T7" fmla="*/ 0 h 98"/>
                  <a:gd name="T8" fmla="*/ 318 w 424"/>
                  <a:gd name="T9" fmla="*/ 49 h 98"/>
                  <a:gd name="T10" fmla="*/ 424 w 424"/>
                  <a:gd name="T11" fmla="*/ 49 h 98"/>
                  <a:gd name="T12" fmla="*/ 212 w 424"/>
                  <a:gd name="T13" fmla="*/ 98 h 98"/>
                  <a:gd name="T14" fmla="*/ 0 w 424"/>
                  <a:gd name="T15" fmla="*/ 49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98">
                    <a:moveTo>
                      <a:pt x="0" y="49"/>
                    </a:moveTo>
                    <a:lnTo>
                      <a:pt x="106" y="49"/>
                    </a:lnTo>
                    <a:lnTo>
                      <a:pt x="106" y="0"/>
                    </a:lnTo>
                    <a:lnTo>
                      <a:pt x="318" y="0"/>
                    </a:lnTo>
                    <a:lnTo>
                      <a:pt x="318" y="49"/>
                    </a:lnTo>
                    <a:lnTo>
                      <a:pt x="424" y="49"/>
                    </a:lnTo>
                    <a:lnTo>
                      <a:pt x="212" y="98"/>
                    </a:lnTo>
                    <a:lnTo>
                      <a:pt x="0"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35">
                <a:extLst>
                  <a:ext uri="{FF2B5EF4-FFF2-40B4-BE49-F238E27FC236}">
                    <a16:creationId xmlns="" xmlns:a16="http://schemas.microsoft.com/office/drawing/2014/main" id="{B18360EF-38F3-4DA2-8207-F0312D826FB5}"/>
                  </a:ext>
                </a:extLst>
              </p:cNvPr>
              <p:cNvSpPr>
                <a:spLocks/>
              </p:cNvSpPr>
              <p:nvPr/>
            </p:nvSpPr>
            <p:spPr bwMode="auto">
              <a:xfrm flipV="1">
                <a:off x="4287" y="2340"/>
                <a:ext cx="145" cy="144"/>
              </a:xfrm>
              <a:custGeom>
                <a:avLst/>
                <a:gdLst>
                  <a:gd name="T0" fmla="*/ 0 w 424"/>
                  <a:gd name="T1" fmla="*/ 49 h 98"/>
                  <a:gd name="T2" fmla="*/ 106 w 424"/>
                  <a:gd name="T3" fmla="*/ 49 h 98"/>
                  <a:gd name="T4" fmla="*/ 106 w 424"/>
                  <a:gd name="T5" fmla="*/ 0 h 98"/>
                  <a:gd name="T6" fmla="*/ 318 w 424"/>
                  <a:gd name="T7" fmla="*/ 0 h 98"/>
                  <a:gd name="T8" fmla="*/ 318 w 424"/>
                  <a:gd name="T9" fmla="*/ 49 h 98"/>
                  <a:gd name="T10" fmla="*/ 424 w 424"/>
                  <a:gd name="T11" fmla="*/ 49 h 98"/>
                  <a:gd name="T12" fmla="*/ 212 w 424"/>
                  <a:gd name="T13" fmla="*/ 98 h 98"/>
                  <a:gd name="T14" fmla="*/ 0 w 424"/>
                  <a:gd name="T15" fmla="*/ 49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98">
                    <a:moveTo>
                      <a:pt x="0" y="49"/>
                    </a:moveTo>
                    <a:lnTo>
                      <a:pt x="106" y="49"/>
                    </a:lnTo>
                    <a:lnTo>
                      <a:pt x="106" y="0"/>
                    </a:lnTo>
                    <a:lnTo>
                      <a:pt x="318" y="0"/>
                    </a:lnTo>
                    <a:lnTo>
                      <a:pt x="318" y="49"/>
                    </a:lnTo>
                    <a:lnTo>
                      <a:pt x="424" y="49"/>
                    </a:lnTo>
                    <a:lnTo>
                      <a:pt x="212" y="98"/>
                    </a:lnTo>
                    <a:lnTo>
                      <a:pt x="0"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35">
                <a:extLst>
                  <a:ext uri="{FF2B5EF4-FFF2-40B4-BE49-F238E27FC236}">
                    <a16:creationId xmlns="" xmlns:a16="http://schemas.microsoft.com/office/drawing/2014/main" id="{2A531088-5792-437B-A6D0-A7C296E2A184}"/>
                  </a:ext>
                </a:extLst>
              </p:cNvPr>
              <p:cNvSpPr>
                <a:spLocks/>
              </p:cNvSpPr>
              <p:nvPr/>
            </p:nvSpPr>
            <p:spPr bwMode="auto">
              <a:xfrm>
                <a:off x="4152" y="2497"/>
                <a:ext cx="107" cy="64"/>
              </a:xfrm>
              <a:custGeom>
                <a:avLst/>
                <a:gdLst>
                  <a:gd name="T0" fmla="*/ 0 w 424"/>
                  <a:gd name="T1" fmla="*/ 49 h 98"/>
                  <a:gd name="T2" fmla="*/ 106 w 424"/>
                  <a:gd name="T3" fmla="*/ 49 h 98"/>
                  <a:gd name="T4" fmla="*/ 106 w 424"/>
                  <a:gd name="T5" fmla="*/ 0 h 98"/>
                  <a:gd name="T6" fmla="*/ 318 w 424"/>
                  <a:gd name="T7" fmla="*/ 0 h 98"/>
                  <a:gd name="T8" fmla="*/ 318 w 424"/>
                  <a:gd name="T9" fmla="*/ 49 h 98"/>
                  <a:gd name="T10" fmla="*/ 424 w 424"/>
                  <a:gd name="T11" fmla="*/ 49 h 98"/>
                  <a:gd name="T12" fmla="*/ 212 w 424"/>
                  <a:gd name="T13" fmla="*/ 98 h 98"/>
                  <a:gd name="T14" fmla="*/ 0 w 424"/>
                  <a:gd name="T15" fmla="*/ 49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98">
                    <a:moveTo>
                      <a:pt x="0" y="49"/>
                    </a:moveTo>
                    <a:lnTo>
                      <a:pt x="106" y="49"/>
                    </a:lnTo>
                    <a:lnTo>
                      <a:pt x="106" y="0"/>
                    </a:lnTo>
                    <a:lnTo>
                      <a:pt x="318" y="0"/>
                    </a:lnTo>
                    <a:lnTo>
                      <a:pt x="318" y="49"/>
                    </a:lnTo>
                    <a:lnTo>
                      <a:pt x="424" y="49"/>
                    </a:lnTo>
                    <a:lnTo>
                      <a:pt x="212" y="98"/>
                    </a:lnTo>
                    <a:lnTo>
                      <a:pt x="0"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35">
                <a:extLst>
                  <a:ext uri="{FF2B5EF4-FFF2-40B4-BE49-F238E27FC236}">
                    <a16:creationId xmlns="" xmlns:a16="http://schemas.microsoft.com/office/drawing/2014/main" id="{5648E77E-ED7C-45E7-A919-408F08283765}"/>
                  </a:ext>
                </a:extLst>
              </p:cNvPr>
              <p:cNvSpPr>
                <a:spLocks/>
              </p:cNvSpPr>
              <p:nvPr/>
            </p:nvSpPr>
            <p:spPr bwMode="auto">
              <a:xfrm>
                <a:off x="4198" y="2856"/>
                <a:ext cx="107" cy="64"/>
              </a:xfrm>
              <a:custGeom>
                <a:avLst/>
                <a:gdLst>
                  <a:gd name="T0" fmla="*/ 0 w 424"/>
                  <a:gd name="T1" fmla="*/ 49 h 98"/>
                  <a:gd name="T2" fmla="*/ 106 w 424"/>
                  <a:gd name="T3" fmla="*/ 49 h 98"/>
                  <a:gd name="T4" fmla="*/ 106 w 424"/>
                  <a:gd name="T5" fmla="*/ 0 h 98"/>
                  <a:gd name="T6" fmla="*/ 318 w 424"/>
                  <a:gd name="T7" fmla="*/ 0 h 98"/>
                  <a:gd name="T8" fmla="*/ 318 w 424"/>
                  <a:gd name="T9" fmla="*/ 49 h 98"/>
                  <a:gd name="T10" fmla="*/ 424 w 424"/>
                  <a:gd name="T11" fmla="*/ 49 h 98"/>
                  <a:gd name="T12" fmla="*/ 212 w 424"/>
                  <a:gd name="T13" fmla="*/ 98 h 98"/>
                  <a:gd name="T14" fmla="*/ 0 w 424"/>
                  <a:gd name="T15" fmla="*/ 49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98">
                    <a:moveTo>
                      <a:pt x="0" y="49"/>
                    </a:moveTo>
                    <a:lnTo>
                      <a:pt x="106" y="49"/>
                    </a:lnTo>
                    <a:lnTo>
                      <a:pt x="106" y="0"/>
                    </a:lnTo>
                    <a:lnTo>
                      <a:pt x="318" y="0"/>
                    </a:lnTo>
                    <a:lnTo>
                      <a:pt x="318" y="49"/>
                    </a:lnTo>
                    <a:lnTo>
                      <a:pt x="424" y="49"/>
                    </a:lnTo>
                    <a:lnTo>
                      <a:pt x="212" y="98"/>
                    </a:lnTo>
                    <a:lnTo>
                      <a:pt x="0"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reeform 206">
              <a:extLst>
                <a:ext uri="{FF2B5EF4-FFF2-40B4-BE49-F238E27FC236}">
                  <a16:creationId xmlns="" xmlns:a16="http://schemas.microsoft.com/office/drawing/2014/main" id="{9A953922-A319-43FA-945B-83B939E5B9BD}"/>
                </a:ext>
              </a:extLst>
            </p:cNvPr>
            <p:cNvSpPr>
              <a:spLocks noEditPoints="1"/>
            </p:cNvSpPr>
            <p:nvPr/>
          </p:nvSpPr>
          <p:spPr bwMode="auto">
            <a:xfrm>
              <a:off x="4587" y="3239"/>
              <a:ext cx="40" cy="127"/>
            </a:xfrm>
            <a:custGeom>
              <a:avLst/>
              <a:gdLst>
                <a:gd name="T0" fmla="*/ 152 w 271"/>
                <a:gd name="T1" fmla="*/ 0 h 1167"/>
                <a:gd name="T2" fmla="*/ 152 w 271"/>
                <a:gd name="T3" fmla="*/ 1133 h 1167"/>
                <a:gd name="T4" fmla="*/ 119 w 271"/>
                <a:gd name="T5" fmla="*/ 1133 h 1167"/>
                <a:gd name="T6" fmla="*/ 119 w 271"/>
                <a:gd name="T7" fmla="*/ 0 h 1167"/>
                <a:gd name="T8" fmla="*/ 152 w 271"/>
                <a:gd name="T9" fmla="*/ 0 h 1167"/>
                <a:gd name="T10" fmla="*/ 267 w 271"/>
                <a:gd name="T11" fmla="*/ 942 h 1167"/>
                <a:gd name="T12" fmla="*/ 135 w 271"/>
                <a:gd name="T13" fmla="*/ 1167 h 1167"/>
                <a:gd name="T14" fmla="*/ 4 w 271"/>
                <a:gd name="T15" fmla="*/ 942 h 1167"/>
                <a:gd name="T16" fmla="*/ 10 w 271"/>
                <a:gd name="T17" fmla="*/ 919 h 1167"/>
                <a:gd name="T18" fmla="*/ 33 w 271"/>
                <a:gd name="T19" fmla="*/ 925 h 1167"/>
                <a:gd name="T20" fmla="*/ 150 w 271"/>
                <a:gd name="T21" fmla="*/ 1125 h 1167"/>
                <a:gd name="T22" fmla="*/ 121 w 271"/>
                <a:gd name="T23" fmla="*/ 1125 h 1167"/>
                <a:gd name="T24" fmla="*/ 238 w 271"/>
                <a:gd name="T25" fmla="*/ 925 h 1167"/>
                <a:gd name="T26" fmla="*/ 261 w 271"/>
                <a:gd name="T27" fmla="*/ 919 h 1167"/>
                <a:gd name="T28" fmla="*/ 267 w 271"/>
                <a:gd name="T29" fmla="*/ 942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1167">
                  <a:moveTo>
                    <a:pt x="152" y="0"/>
                  </a:moveTo>
                  <a:lnTo>
                    <a:pt x="152" y="1133"/>
                  </a:lnTo>
                  <a:lnTo>
                    <a:pt x="119" y="1133"/>
                  </a:lnTo>
                  <a:lnTo>
                    <a:pt x="119" y="0"/>
                  </a:lnTo>
                  <a:lnTo>
                    <a:pt x="152" y="0"/>
                  </a:lnTo>
                  <a:close/>
                  <a:moveTo>
                    <a:pt x="267" y="942"/>
                  </a:moveTo>
                  <a:lnTo>
                    <a:pt x="135" y="1167"/>
                  </a:lnTo>
                  <a:lnTo>
                    <a:pt x="4" y="942"/>
                  </a:lnTo>
                  <a:cubicBezTo>
                    <a:pt x="0" y="934"/>
                    <a:pt x="2" y="924"/>
                    <a:pt x="10" y="919"/>
                  </a:cubicBezTo>
                  <a:cubicBezTo>
                    <a:pt x="18" y="914"/>
                    <a:pt x="29" y="917"/>
                    <a:pt x="33" y="925"/>
                  </a:cubicBezTo>
                  <a:lnTo>
                    <a:pt x="150" y="1125"/>
                  </a:lnTo>
                  <a:lnTo>
                    <a:pt x="121" y="1125"/>
                  </a:lnTo>
                  <a:lnTo>
                    <a:pt x="238" y="925"/>
                  </a:lnTo>
                  <a:cubicBezTo>
                    <a:pt x="242" y="917"/>
                    <a:pt x="253" y="914"/>
                    <a:pt x="261" y="919"/>
                  </a:cubicBezTo>
                  <a:cubicBezTo>
                    <a:pt x="268" y="924"/>
                    <a:pt x="271" y="934"/>
                    <a:pt x="267" y="942"/>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19" name="Rectangle 2218">
            <a:extLst>
              <a:ext uri="{FF2B5EF4-FFF2-40B4-BE49-F238E27FC236}">
                <a16:creationId xmlns="" xmlns:a16="http://schemas.microsoft.com/office/drawing/2014/main" id="{F1F9EE24-0E1E-41D4-A770-DC1F5B241CB8}"/>
              </a:ext>
            </a:extLst>
          </p:cNvPr>
          <p:cNvSpPr/>
          <p:nvPr/>
        </p:nvSpPr>
        <p:spPr>
          <a:xfrm>
            <a:off x="3954665" y="2349202"/>
            <a:ext cx="4944856" cy="461665"/>
          </a:xfrm>
          <a:prstGeom prst="rect">
            <a:avLst/>
          </a:prstGeom>
        </p:spPr>
        <p:txBody>
          <a:bodyPr wrap="square">
            <a:spAutoFit/>
          </a:bodyPr>
          <a:lstStyle/>
          <a:p>
            <a:r>
              <a:rPr lang="en-US" sz="1200" b="1" dirty="0" err="1">
                <a:solidFill>
                  <a:schemeClr val="bg1"/>
                </a:solidFill>
              </a:rPr>
              <a:t>Terwujudnya</a:t>
            </a:r>
            <a:r>
              <a:rPr lang="en-US" sz="1200" b="1" dirty="0">
                <a:solidFill>
                  <a:schemeClr val="bg1"/>
                </a:solidFill>
              </a:rPr>
              <a:t> </a:t>
            </a:r>
            <a:r>
              <a:rPr lang="en-US" sz="1200" b="1" dirty="0" err="1">
                <a:solidFill>
                  <a:schemeClr val="bg1"/>
                </a:solidFill>
              </a:rPr>
              <a:t>penyelenggaraan</a:t>
            </a:r>
            <a:r>
              <a:rPr lang="en-US" sz="1200" b="1" dirty="0">
                <a:solidFill>
                  <a:schemeClr val="bg1"/>
                </a:solidFill>
              </a:rPr>
              <a:t> </a:t>
            </a:r>
            <a:r>
              <a:rPr lang="en-US" sz="1200" b="1" dirty="0" err="1">
                <a:solidFill>
                  <a:schemeClr val="bg1"/>
                </a:solidFill>
              </a:rPr>
              <a:t>kearsipan</a:t>
            </a:r>
            <a:r>
              <a:rPr lang="en-US" sz="1200" b="1" dirty="0">
                <a:solidFill>
                  <a:schemeClr val="bg1"/>
                </a:solidFill>
              </a:rPr>
              <a:t> dan </a:t>
            </a:r>
            <a:r>
              <a:rPr lang="en-US" sz="1200" b="1" dirty="0" err="1">
                <a:solidFill>
                  <a:schemeClr val="bg1"/>
                </a:solidFill>
              </a:rPr>
              <a:t>pelayanan</a:t>
            </a:r>
            <a:r>
              <a:rPr lang="en-US" sz="1200" b="1" dirty="0">
                <a:solidFill>
                  <a:schemeClr val="bg1"/>
                </a:solidFill>
              </a:rPr>
              <a:t> </a:t>
            </a:r>
            <a:r>
              <a:rPr lang="en-US" sz="1200" b="1" dirty="0" err="1">
                <a:solidFill>
                  <a:schemeClr val="bg1"/>
                </a:solidFill>
              </a:rPr>
              <a:t>akses</a:t>
            </a:r>
            <a:r>
              <a:rPr lang="en-US" sz="1200" b="1" dirty="0">
                <a:solidFill>
                  <a:schemeClr val="bg1"/>
                </a:solidFill>
              </a:rPr>
              <a:t> </a:t>
            </a:r>
            <a:r>
              <a:rPr lang="en-US" sz="1200" b="1" dirty="0" err="1">
                <a:solidFill>
                  <a:schemeClr val="bg1"/>
                </a:solidFill>
              </a:rPr>
              <a:t>arsip</a:t>
            </a:r>
            <a:r>
              <a:rPr lang="en-US" sz="1200" b="1" dirty="0">
                <a:solidFill>
                  <a:schemeClr val="bg1"/>
                </a:solidFill>
              </a:rPr>
              <a:t> yang </a:t>
            </a:r>
            <a:r>
              <a:rPr lang="en-US" sz="1200" b="1" dirty="0" err="1">
                <a:solidFill>
                  <a:schemeClr val="bg1"/>
                </a:solidFill>
              </a:rPr>
              <a:t>berkualitas</a:t>
            </a:r>
            <a:endParaRPr lang="en-US" sz="1200" b="1" dirty="0">
              <a:solidFill>
                <a:schemeClr val="bg1"/>
              </a:solidFill>
            </a:endParaRPr>
          </a:p>
        </p:txBody>
      </p:sp>
      <p:pic>
        <p:nvPicPr>
          <p:cNvPr id="2220" name="Picture 2219">
            <a:extLst>
              <a:ext uri="{FF2B5EF4-FFF2-40B4-BE49-F238E27FC236}">
                <a16:creationId xmlns="" xmlns:a16="http://schemas.microsoft.com/office/drawing/2014/main" id="{B65C062F-A2FC-465F-A6C2-09BB25320D9F}"/>
              </a:ext>
            </a:extLst>
          </p:cNvPr>
          <p:cNvPicPr>
            <a:picLocks noChangeAspect="1"/>
          </p:cNvPicPr>
          <p:nvPr/>
        </p:nvPicPr>
        <p:blipFill>
          <a:blip r:embed="rId13"/>
          <a:stretch>
            <a:fillRect/>
          </a:stretch>
        </p:blipFill>
        <p:spPr>
          <a:xfrm>
            <a:off x="4038091" y="2961270"/>
            <a:ext cx="3493311" cy="461962"/>
          </a:xfrm>
          <a:prstGeom prst="rect">
            <a:avLst/>
          </a:prstGeom>
        </p:spPr>
      </p:pic>
      <p:pic>
        <p:nvPicPr>
          <p:cNvPr id="2225" name="Picture 2224">
            <a:extLst>
              <a:ext uri="{FF2B5EF4-FFF2-40B4-BE49-F238E27FC236}">
                <a16:creationId xmlns="" xmlns:a16="http://schemas.microsoft.com/office/drawing/2014/main" id="{DE1FED69-A20F-403E-A9B4-B9E219681B79}"/>
              </a:ext>
            </a:extLst>
          </p:cNvPr>
          <p:cNvPicPr>
            <a:picLocks noChangeAspect="1"/>
          </p:cNvPicPr>
          <p:nvPr/>
        </p:nvPicPr>
        <p:blipFill>
          <a:blip r:embed="rId14"/>
          <a:stretch>
            <a:fillRect/>
          </a:stretch>
        </p:blipFill>
        <p:spPr>
          <a:xfrm>
            <a:off x="3917538" y="4664930"/>
            <a:ext cx="1102313" cy="412751"/>
          </a:xfrm>
          <a:prstGeom prst="rect">
            <a:avLst/>
          </a:prstGeom>
        </p:spPr>
      </p:pic>
      <p:pic>
        <p:nvPicPr>
          <p:cNvPr id="2226" name="Picture 2225">
            <a:extLst>
              <a:ext uri="{FF2B5EF4-FFF2-40B4-BE49-F238E27FC236}">
                <a16:creationId xmlns="" xmlns:a16="http://schemas.microsoft.com/office/drawing/2014/main" id="{EC46984D-DB93-456C-8F0A-693BB048D5FD}"/>
              </a:ext>
            </a:extLst>
          </p:cNvPr>
          <p:cNvPicPr>
            <a:picLocks noChangeAspect="1"/>
          </p:cNvPicPr>
          <p:nvPr/>
        </p:nvPicPr>
        <p:blipFill>
          <a:blip r:embed="rId15"/>
          <a:stretch>
            <a:fillRect/>
          </a:stretch>
        </p:blipFill>
        <p:spPr>
          <a:xfrm>
            <a:off x="6981921" y="4624821"/>
            <a:ext cx="1746759" cy="460685"/>
          </a:xfrm>
          <a:prstGeom prst="rect">
            <a:avLst/>
          </a:prstGeom>
        </p:spPr>
      </p:pic>
      <p:pic>
        <p:nvPicPr>
          <p:cNvPr id="2228" name="Picture 2227">
            <a:extLst>
              <a:ext uri="{FF2B5EF4-FFF2-40B4-BE49-F238E27FC236}">
                <a16:creationId xmlns="" xmlns:a16="http://schemas.microsoft.com/office/drawing/2014/main" id="{2A69AC78-7B0A-429A-8331-59123EE4C563}"/>
              </a:ext>
            </a:extLst>
          </p:cNvPr>
          <p:cNvPicPr>
            <a:picLocks noChangeAspect="1"/>
          </p:cNvPicPr>
          <p:nvPr/>
        </p:nvPicPr>
        <p:blipFill>
          <a:blip r:embed="rId16"/>
          <a:stretch>
            <a:fillRect/>
          </a:stretch>
        </p:blipFill>
        <p:spPr>
          <a:xfrm>
            <a:off x="3974294" y="3557674"/>
            <a:ext cx="3932261" cy="439689"/>
          </a:xfrm>
          <a:prstGeom prst="rect">
            <a:avLst/>
          </a:prstGeom>
        </p:spPr>
      </p:pic>
      <p:sp>
        <p:nvSpPr>
          <p:cNvPr id="2230" name="Rectangle 2229">
            <a:extLst>
              <a:ext uri="{FF2B5EF4-FFF2-40B4-BE49-F238E27FC236}">
                <a16:creationId xmlns="" xmlns:a16="http://schemas.microsoft.com/office/drawing/2014/main" id="{2120C17D-FD0E-455B-8704-D7B4B18A68CD}"/>
              </a:ext>
            </a:extLst>
          </p:cNvPr>
          <p:cNvSpPr/>
          <p:nvPr/>
        </p:nvSpPr>
        <p:spPr>
          <a:xfrm>
            <a:off x="4032213" y="3604697"/>
            <a:ext cx="3723373" cy="261610"/>
          </a:xfrm>
          <a:prstGeom prst="rect">
            <a:avLst/>
          </a:prstGeom>
        </p:spPr>
        <p:txBody>
          <a:bodyPr wrap="square">
            <a:spAutoFit/>
          </a:bodyPr>
          <a:lstStyle/>
          <a:p>
            <a:r>
              <a:rPr lang="en-US" sz="1100" b="1" dirty="0" err="1">
                <a:solidFill>
                  <a:schemeClr val="bg1"/>
                </a:solidFill>
              </a:rPr>
              <a:t>Prosentase</a:t>
            </a:r>
            <a:r>
              <a:rPr lang="en-US" sz="1100" b="1" dirty="0">
                <a:solidFill>
                  <a:schemeClr val="bg1"/>
                </a:solidFill>
              </a:rPr>
              <a:t> SDM </a:t>
            </a:r>
            <a:r>
              <a:rPr lang="en-US" sz="1100" b="1" dirty="0" err="1">
                <a:solidFill>
                  <a:schemeClr val="bg1"/>
                </a:solidFill>
              </a:rPr>
              <a:t>pengelola</a:t>
            </a:r>
            <a:r>
              <a:rPr lang="en-US" sz="1100" b="1" dirty="0">
                <a:solidFill>
                  <a:schemeClr val="bg1"/>
                </a:solidFill>
              </a:rPr>
              <a:t> </a:t>
            </a:r>
            <a:r>
              <a:rPr lang="en-US" sz="1100" b="1" dirty="0" err="1">
                <a:solidFill>
                  <a:schemeClr val="bg1"/>
                </a:solidFill>
              </a:rPr>
              <a:t>kearsipan</a:t>
            </a:r>
            <a:r>
              <a:rPr lang="en-US" sz="1100" b="1" dirty="0">
                <a:solidFill>
                  <a:schemeClr val="bg1"/>
                </a:solidFill>
              </a:rPr>
              <a:t> yang </a:t>
            </a:r>
            <a:r>
              <a:rPr lang="en-US" sz="1100" b="1" dirty="0" err="1">
                <a:solidFill>
                  <a:schemeClr val="bg1"/>
                </a:solidFill>
              </a:rPr>
              <a:t>berkompeten</a:t>
            </a:r>
            <a:endParaRPr lang="en-US" sz="1100" b="1" dirty="0">
              <a:solidFill>
                <a:schemeClr val="bg1"/>
              </a:solidFill>
            </a:endParaRPr>
          </a:p>
        </p:txBody>
      </p:sp>
      <p:pic>
        <p:nvPicPr>
          <p:cNvPr id="222" name="Picture 221">
            <a:extLst>
              <a:ext uri="{FF2B5EF4-FFF2-40B4-BE49-F238E27FC236}">
                <a16:creationId xmlns="" xmlns:a16="http://schemas.microsoft.com/office/drawing/2014/main" id="{D05A0C9F-9221-4F26-8289-0C765C04A29C}"/>
              </a:ext>
            </a:extLst>
          </p:cNvPr>
          <p:cNvPicPr>
            <a:picLocks noChangeAspect="1"/>
          </p:cNvPicPr>
          <p:nvPr/>
        </p:nvPicPr>
        <p:blipFill>
          <a:blip r:embed="rId16"/>
          <a:stretch>
            <a:fillRect/>
          </a:stretch>
        </p:blipFill>
        <p:spPr>
          <a:xfrm>
            <a:off x="3991600" y="4105757"/>
            <a:ext cx="3932261" cy="439689"/>
          </a:xfrm>
          <a:prstGeom prst="rect">
            <a:avLst/>
          </a:prstGeom>
        </p:spPr>
      </p:pic>
      <p:sp>
        <p:nvSpPr>
          <p:cNvPr id="2231" name="Rectangle 2230">
            <a:extLst>
              <a:ext uri="{FF2B5EF4-FFF2-40B4-BE49-F238E27FC236}">
                <a16:creationId xmlns="" xmlns:a16="http://schemas.microsoft.com/office/drawing/2014/main" id="{51D46949-46CC-44EC-A246-FAF7763275C5}"/>
              </a:ext>
            </a:extLst>
          </p:cNvPr>
          <p:cNvSpPr/>
          <p:nvPr/>
        </p:nvSpPr>
        <p:spPr>
          <a:xfrm>
            <a:off x="4059668" y="4095345"/>
            <a:ext cx="3615092" cy="261610"/>
          </a:xfrm>
          <a:prstGeom prst="rect">
            <a:avLst/>
          </a:prstGeom>
        </p:spPr>
        <p:txBody>
          <a:bodyPr wrap="none">
            <a:spAutoFit/>
          </a:bodyPr>
          <a:lstStyle/>
          <a:p>
            <a:r>
              <a:rPr lang="en-US" sz="1100" b="1" dirty="0" err="1">
                <a:solidFill>
                  <a:schemeClr val="bg1"/>
                </a:solidFill>
              </a:rPr>
              <a:t>Prosentase</a:t>
            </a:r>
            <a:r>
              <a:rPr lang="en-US" sz="1100" b="1" dirty="0">
                <a:solidFill>
                  <a:schemeClr val="bg1"/>
                </a:solidFill>
              </a:rPr>
              <a:t> SDM </a:t>
            </a:r>
            <a:r>
              <a:rPr lang="en-US" sz="1100" b="1" dirty="0" err="1">
                <a:solidFill>
                  <a:schemeClr val="bg1"/>
                </a:solidFill>
              </a:rPr>
              <a:t>pengelola</a:t>
            </a:r>
            <a:r>
              <a:rPr lang="en-US" sz="1100" b="1" dirty="0">
                <a:solidFill>
                  <a:schemeClr val="bg1"/>
                </a:solidFill>
              </a:rPr>
              <a:t> </a:t>
            </a:r>
            <a:r>
              <a:rPr lang="en-US" sz="1100" b="1" dirty="0" err="1">
                <a:solidFill>
                  <a:schemeClr val="bg1"/>
                </a:solidFill>
              </a:rPr>
              <a:t>kearsipan</a:t>
            </a:r>
            <a:r>
              <a:rPr lang="en-US" sz="1100" b="1" dirty="0">
                <a:solidFill>
                  <a:schemeClr val="bg1"/>
                </a:solidFill>
              </a:rPr>
              <a:t> yang </a:t>
            </a:r>
            <a:r>
              <a:rPr lang="en-US" sz="1100" b="1" dirty="0" err="1">
                <a:solidFill>
                  <a:schemeClr val="bg1"/>
                </a:solidFill>
              </a:rPr>
              <a:t>berkompeten</a:t>
            </a:r>
            <a:endParaRPr lang="en-US" sz="1100" b="1" dirty="0">
              <a:solidFill>
                <a:schemeClr val="bg1"/>
              </a:solidFill>
            </a:endParaRPr>
          </a:p>
        </p:txBody>
      </p:sp>
      <p:sp>
        <p:nvSpPr>
          <p:cNvPr id="118" name="TextBox 117"/>
          <p:cNvSpPr txBox="1"/>
          <p:nvPr/>
        </p:nvSpPr>
        <p:spPr>
          <a:xfrm>
            <a:off x="3615610" y="487796"/>
            <a:ext cx="6861320" cy="646325"/>
          </a:xfrm>
          <a:prstGeom prst="rect">
            <a:avLst/>
          </a:prstGeom>
          <a:noFill/>
        </p:spPr>
        <p:txBody>
          <a:bodyPr wrap="square" lIns="91432" tIns="45717" rIns="91432" bIns="45717" rtlCol="0">
            <a:spAutoFit/>
          </a:bodyPr>
          <a:lstStyle/>
          <a:p>
            <a:r>
              <a:rPr lang="sv-SE" b="1" dirty="0">
                <a:solidFill>
                  <a:schemeClr val="bg1"/>
                </a:solidFill>
                <a:latin typeface="Comic Sans MS" pitchFamily="66" charset="0"/>
              </a:rPr>
              <a:t>Cascading Kinerja &amp; Anggaran Tahun </a:t>
            </a:r>
            <a:r>
              <a:rPr lang="sv-SE" b="1" dirty="0" smtClean="0">
                <a:solidFill>
                  <a:schemeClr val="bg1"/>
                </a:solidFill>
                <a:latin typeface="Comic Sans MS" pitchFamily="66" charset="0"/>
              </a:rPr>
              <a:t>2020 </a:t>
            </a:r>
            <a:endParaRPr lang="sv-SE" b="1" dirty="0">
              <a:solidFill>
                <a:schemeClr val="bg1"/>
              </a:solidFill>
              <a:latin typeface="Comic Sans MS" pitchFamily="66" charset="0"/>
            </a:endParaRPr>
          </a:p>
          <a:p>
            <a:r>
              <a:rPr lang="sv-SE" b="1" dirty="0">
                <a:solidFill>
                  <a:schemeClr val="bg1"/>
                </a:solidFill>
                <a:latin typeface="Comic Sans MS" pitchFamily="66" charset="0"/>
              </a:rPr>
              <a:t>(SASARAN </a:t>
            </a:r>
            <a:r>
              <a:rPr lang="en-US" b="1" dirty="0" smtClean="0">
                <a:solidFill>
                  <a:schemeClr val="bg1"/>
                </a:solidFill>
                <a:latin typeface="Comic Sans MS" pitchFamily="66" charset="0"/>
              </a:rPr>
              <a:t>2</a:t>
            </a:r>
            <a:r>
              <a:rPr lang="sv-SE" b="1" dirty="0" smtClean="0">
                <a:solidFill>
                  <a:schemeClr val="bg1"/>
                </a:solidFill>
                <a:latin typeface="Comic Sans MS" pitchFamily="66" charset="0"/>
              </a:rPr>
              <a:t>) </a:t>
            </a:r>
            <a:r>
              <a:rPr lang="sv-SE" b="1" dirty="0">
                <a:solidFill>
                  <a:schemeClr val="bg1"/>
                </a:solidFill>
                <a:latin typeface="Comic Sans MS" pitchFamily="66" charset="0"/>
              </a:rPr>
              <a:t>Bidang P</a:t>
            </a:r>
            <a:r>
              <a:rPr lang="id-ID" b="1" dirty="0">
                <a:solidFill>
                  <a:schemeClr val="bg1"/>
                </a:solidFill>
                <a:latin typeface="Comic Sans MS" pitchFamily="66" charset="0"/>
              </a:rPr>
              <a:t>enyelenggara Kearsipan</a:t>
            </a:r>
            <a:endParaRPr lang="sv-SE" b="1" dirty="0">
              <a:solidFill>
                <a:schemeClr val="bg1"/>
              </a:solidFill>
              <a:latin typeface="Comic Sans MS" pitchFamily="66" charset="0"/>
            </a:endParaRPr>
          </a:p>
        </p:txBody>
      </p:sp>
    </p:spTree>
    <p:extLst>
      <p:ext uri="{BB962C8B-B14F-4D97-AF65-F5344CB8AC3E}">
        <p14:creationId xmlns:p14="http://schemas.microsoft.com/office/powerpoint/2010/main" val="1516957946"/>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57874852"/>
              </p:ext>
            </p:extLst>
          </p:nvPr>
        </p:nvGraphicFramePr>
        <p:xfrm>
          <a:off x="323805" y="8942"/>
          <a:ext cx="11233243" cy="8290560"/>
        </p:xfrm>
        <a:graphic>
          <a:graphicData uri="http://schemas.openxmlformats.org/drawingml/2006/table">
            <a:tbl>
              <a:tblPr/>
              <a:tblGrid>
                <a:gridCol w="194041"/>
                <a:gridCol w="295279"/>
                <a:gridCol w="295279"/>
                <a:gridCol w="261534"/>
                <a:gridCol w="145531"/>
                <a:gridCol w="295279"/>
                <a:gridCol w="312150"/>
                <a:gridCol w="168730"/>
                <a:gridCol w="345896"/>
                <a:gridCol w="210913"/>
                <a:gridCol w="196150"/>
                <a:gridCol w="202478"/>
                <a:gridCol w="303714"/>
                <a:gridCol w="345896"/>
                <a:gridCol w="160295"/>
                <a:gridCol w="295279"/>
                <a:gridCol w="329025"/>
                <a:gridCol w="168730"/>
                <a:gridCol w="329025"/>
                <a:gridCol w="253097"/>
                <a:gridCol w="145531"/>
                <a:gridCol w="354336"/>
                <a:gridCol w="348008"/>
                <a:gridCol w="168730"/>
                <a:gridCol w="303714"/>
                <a:gridCol w="253097"/>
                <a:gridCol w="151857"/>
                <a:gridCol w="322697"/>
                <a:gridCol w="312150"/>
                <a:gridCol w="101238"/>
                <a:gridCol w="322697"/>
                <a:gridCol w="322697"/>
                <a:gridCol w="246770"/>
                <a:gridCol w="118113"/>
                <a:gridCol w="303714"/>
                <a:gridCol w="278405"/>
                <a:gridCol w="177166"/>
                <a:gridCol w="295279"/>
                <a:gridCol w="272079"/>
                <a:gridCol w="118113"/>
                <a:gridCol w="272079"/>
                <a:gridCol w="303714"/>
                <a:gridCol w="84364"/>
                <a:gridCol w="404952"/>
                <a:gridCol w="143422"/>
              </a:tblGrid>
              <a:tr h="108012">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3">
                  <a:txBody>
                    <a:bodyPr/>
                    <a:lstStyle/>
                    <a:p>
                      <a:pPr algn="ctr" fontAlgn="b"/>
                      <a:r>
                        <a:rPr lang="fi-FI" sz="800" b="1" i="0" u="none" strike="noStrike">
                          <a:solidFill>
                            <a:srgbClr val="000000"/>
                          </a:solidFill>
                          <a:effectLst/>
                          <a:latin typeface="Calibri" panose="020F0502020204030204" pitchFamily="34" charset="0"/>
                        </a:rPr>
                        <a:t>POHON KINERJA DINAS PERPUSTAKAAN DAN KEARSIPAN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3">
                  <a:txBody>
                    <a:bodyPr/>
                    <a:lstStyle/>
                    <a:p>
                      <a:pPr algn="ctr" fontAlgn="b"/>
                      <a:r>
                        <a:rPr lang="en-US" sz="800" b="1" i="0" u="none" strike="noStrike">
                          <a:solidFill>
                            <a:srgbClr val="000000"/>
                          </a:solidFill>
                          <a:effectLst/>
                          <a:latin typeface="Calibri" panose="020F0502020204030204" pitchFamily="34" charset="0"/>
                        </a:rPr>
                        <a:t>KOTA MAGELANG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3">
                  <a:txBody>
                    <a:bodyPr/>
                    <a:lstStyle/>
                    <a:p>
                      <a:pPr algn="ctr" fontAlgn="b"/>
                      <a:r>
                        <a:rPr lang="en-US" sz="800" b="1" i="0" u="none" strike="noStrike">
                          <a:solidFill>
                            <a:srgbClr val="000000"/>
                          </a:solidFill>
                          <a:effectLst/>
                          <a:latin typeface="Calibri" panose="020F0502020204030204" pitchFamily="34" charset="0"/>
                        </a:rPr>
                        <a:t>VISI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3">
                  <a:txBody>
                    <a:bodyPr/>
                    <a:lstStyle/>
                    <a:p>
                      <a:pPr algn="ctr" rtl="0" fontAlgn="ctr"/>
                      <a:r>
                        <a:rPr lang="en-US" sz="800" b="1" i="0" u="none" strike="noStrike" dirty="0" err="1">
                          <a:solidFill>
                            <a:srgbClr val="000000"/>
                          </a:solidFill>
                          <a:effectLst/>
                          <a:latin typeface="Franklin Gothic Medium" panose="020B0603020102020204" pitchFamily="34" charset="0"/>
                        </a:rPr>
                        <a:t>Magelang</a:t>
                      </a:r>
                      <a:r>
                        <a:rPr lang="en-US" sz="800" b="1" i="0" u="none" strike="noStrike" dirty="0">
                          <a:solidFill>
                            <a:srgbClr val="000000"/>
                          </a:solidFill>
                          <a:effectLst/>
                          <a:latin typeface="Franklin Gothic Medium" panose="020B0603020102020204" pitchFamily="34" charset="0"/>
                        </a:rPr>
                        <a:t> </a:t>
                      </a:r>
                      <a:r>
                        <a:rPr lang="en-US" sz="800" b="1" i="0" u="none" strike="noStrike" dirty="0" err="1">
                          <a:solidFill>
                            <a:srgbClr val="000000"/>
                          </a:solidFill>
                          <a:effectLst/>
                          <a:latin typeface="Franklin Gothic Medium" panose="020B0603020102020204" pitchFamily="34" charset="0"/>
                        </a:rPr>
                        <a:t>sebagai</a:t>
                      </a:r>
                      <a:r>
                        <a:rPr lang="en-US" sz="800" b="1" i="0" u="none" strike="noStrike" dirty="0">
                          <a:solidFill>
                            <a:srgbClr val="000000"/>
                          </a:solidFill>
                          <a:effectLst/>
                          <a:latin typeface="Franklin Gothic Medium" panose="020B0603020102020204" pitchFamily="34" charset="0"/>
                        </a:rPr>
                        <a:t> Kota </a:t>
                      </a:r>
                      <a:r>
                        <a:rPr lang="en-US" sz="800" b="1" i="0" u="none" strike="noStrike" dirty="0" err="1">
                          <a:solidFill>
                            <a:srgbClr val="000000"/>
                          </a:solidFill>
                          <a:effectLst/>
                          <a:latin typeface="Franklin Gothic Medium" panose="020B0603020102020204" pitchFamily="34" charset="0"/>
                        </a:rPr>
                        <a:t>Jasa</a:t>
                      </a:r>
                      <a:r>
                        <a:rPr lang="en-US" sz="800" b="1" i="0" u="none" strike="noStrike" dirty="0">
                          <a:solidFill>
                            <a:srgbClr val="000000"/>
                          </a:solidFill>
                          <a:effectLst/>
                          <a:latin typeface="Franklin Gothic Medium" panose="020B0603020102020204" pitchFamily="34" charset="0"/>
                        </a:rPr>
                        <a:t> yang Modern </a:t>
                      </a:r>
                      <a:r>
                        <a:rPr lang="en-US" sz="800" b="1" i="0" u="none" strike="noStrike" dirty="0" err="1">
                          <a:solidFill>
                            <a:srgbClr val="000000"/>
                          </a:solidFill>
                          <a:effectLst/>
                          <a:latin typeface="Franklin Gothic Medium" panose="020B0603020102020204" pitchFamily="34" charset="0"/>
                        </a:rPr>
                        <a:t>dan</a:t>
                      </a:r>
                      <a:r>
                        <a:rPr lang="en-US" sz="800" b="1" i="0" u="none" strike="noStrike" dirty="0">
                          <a:solidFill>
                            <a:srgbClr val="000000"/>
                          </a:solidFill>
                          <a:effectLst/>
                          <a:latin typeface="Franklin Gothic Medium" panose="020B0603020102020204" pitchFamily="34" charset="0"/>
                        </a:rPr>
                        <a:t> </a:t>
                      </a:r>
                      <a:r>
                        <a:rPr lang="en-US" sz="800" b="1" i="0" u="none" strike="noStrike" dirty="0" err="1">
                          <a:solidFill>
                            <a:srgbClr val="000000"/>
                          </a:solidFill>
                          <a:effectLst/>
                          <a:latin typeface="Franklin Gothic Medium" panose="020B0603020102020204" pitchFamily="34" charset="0"/>
                        </a:rPr>
                        <a:t>Cerdas</a:t>
                      </a:r>
                      <a:r>
                        <a:rPr lang="en-US" sz="800" b="1" i="0" u="none" strike="noStrike" dirty="0">
                          <a:solidFill>
                            <a:srgbClr val="000000"/>
                          </a:solidFill>
                          <a:effectLst/>
                          <a:latin typeface="Franklin Gothic Medium" panose="020B0603020102020204" pitchFamily="34" charset="0"/>
                        </a:rPr>
                        <a:t> </a:t>
                      </a:r>
                      <a:r>
                        <a:rPr lang="en-US" sz="800" b="1" i="0" u="none" strike="noStrike" dirty="0" err="1">
                          <a:solidFill>
                            <a:srgbClr val="000000"/>
                          </a:solidFill>
                          <a:effectLst/>
                          <a:latin typeface="Franklin Gothic Medium" panose="020B0603020102020204" pitchFamily="34" charset="0"/>
                        </a:rPr>
                        <a:t>dilandasi</a:t>
                      </a:r>
                      <a:r>
                        <a:rPr lang="en-US" sz="800" b="1" i="0" u="none" strike="noStrike" dirty="0">
                          <a:solidFill>
                            <a:srgbClr val="000000"/>
                          </a:solidFill>
                          <a:effectLst/>
                          <a:latin typeface="Franklin Gothic Medium" panose="020B0603020102020204" pitchFamily="34" charset="0"/>
                        </a:rPr>
                        <a:t> </a:t>
                      </a:r>
                      <a:r>
                        <a:rPr lang="en-US" sz="800" b="1" i="0" u="none" strike="noStrike" dirty="0" err="1">
                          <a:solidFill>
                            <a:srgbClr val="000000"/>
                          </a:solidFill>
                          <a:effectLst/>
                          <a:latin typeface="Franklin Gothic Medium" panose="020B0603020102020204" pitchFamily="34" charset="0"/>
                        </a:rPr>
                        <a:t>Masyarakat</a:t>
                      </a:r>
                      <a:r>
                        <a:rPr lang="en-US" sz="800" b="1" i="0" u="none" strike="noStrike" dirty="0">
                          <a:solidFill>
                            <a:srgbClr val="000000"/>
                          </a:solidFill>
                          <a:effectLst/>
                          <a:latin typeface="Franklin Gothic Medium" panose="020B0603020102020204" pitchFamily="34" charset="0"/>
                        </a:rPr>
                        <a:t> Sejahtera </a:t>
                      </a:r>
                      <a:r>
                        <a:rPr lang="en-US" sz="800" b="1" i="0" u="none" strike="noStrike" dirty="0" err="1">
                          <a:solidFill>
                            <a:srgbClr val="000000"/>
                          </a:solidFill>
                          <a:effectLst/>
                          <a:latin typeface="Franklin Gothic Medium" panose="020B0603020102020204" pitchFamily="34" charset="0"/>
                        </a:rPr>
                        <a:t>dan</a:t>
                      </a:r>
                      <a:r>
                        <a:rPr lang="en-US" sz="800" b="1" i="0" u="none" strike="noStrike" dirty="0">
                          <a:solidFill>
                            <a:srgbClr val="000000"/>
                          </a:solidFill>
                          <a:effectLst/>
                          <a:latin typeface="Franklin Gothic Medium" panose="020B0603020102020204" pitchFamily="34" charset="0"/>
                        </a:rPr>
                        <a:t> </a:t>
                      </a:r>
                      <a:r>
                        <a:rPr lang="en-US" sz="800" b="1" i="0" u="none" strike="noStrike" dirty="0" err="1">
                          <a:solidFill>
                            <a:srgbClr val="000000"/>
                          </a:solidFill>
                          <a:effectLst/>
                          <a:latin typeface="Franklin Gothic Medium" panose="020B0603020102020204" pitchFamily="34" charset="0"/>
                        </a:rPr>
                        <a:t>Religius</a:t>
                      </a:r>
                      <a:endParaRPr lang="en-US" sz="800" b="1" i="0" u="none" strike="noStrike" dirty="0">
                        <a:solidFill>
                          <a:srgbClr val="000000"/>
                        </a:solidFill>
                        <a:effectLst/>
                        <a:latin typeface="Franklin Gothic Medium" panose="020B060302010202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rtl="0" fontAlgn="ctr"/>
                      <a:endParaRPr lang="en-US" sz="800" b="0" i="0" u="none" strike="noStrike">
                        <a:solidFill>
                          <a:srgbClr val="000000"/>
                        </a:solidFill>
                        <a:effectLst/>
                        <a:latin typeface="Franklin Gothic Medium" panose="020B0603020102020204" pitchFamily="34" charset="0"/>
                      </a:endParaRPr>
                    </a:p>
                  </a:txBody>
                  <a:tcPr marL="0" marR="0" marT="0" marB="0" anchor="ctr">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t"/>
                      <a:endParaRPr lang="en-US" sz="800" b="1" i="0" u="none" strike="noStrike" dirty="0">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5">
                  <a:txBody>
                    <a:bodyPr/>
                    <a:lstStyle/>
                    <a:p>
                      <a:pPr algn="ctr" fontAlgn="b"/>
                      <a:r>
                        <a:rPr lang="en-US" sz="800" b="1" i="0" u="none" strike="noStrike">
                          <a:solidFill>
                            <a:srgbClr val="000000"/>
                          </a:solidFill>
                          <a:effectLst/>
                          <a:latin typeface="Calibri" panose="020F0502020204030204" pitchFamily="34" charset="0"/>
                        </a:rPr>
                        <a:t>Misi 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0">
                  <a:txBody>
                    <a:bodyPr/>
                    <a:lstStyle/>
                    <a:p>
                      <a:pPr algn="ctr" fontAlgn="b"/>
                      <a:r>
                        <a:rPr lang="en-US" sz="800" b="1" i="0" u="none" strike="noStrike">
                          <a:solidFill>
                            <a:srgbClr val="000000"/>
                          </a:solidFill>
                          <a:effectLst/>
                          <a:latin typeface="Calibri" panose="020F0502020204030204" pitchFamily="34" charset="0"/>
                        </a:rPr>
                        <a:t>Misi 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r>
                        <a:rPr lang="en-US" sz="800" b="1" i="0" u="none" strike="noStrike">
                          <a:solidFill>
                            <a:srgbClr val="000000"/>
                          </a:solidFill>
                          <a:effectLst/>
                          <a:latin typeface="Calibri" panose="020F0502020204030204" pitchFamily="34" charset="0"/>
                        </a:rPr>
                        <a:t>Misi</a:t>
                      </a:r>
                    </a:p>
                  </a:txBody>
                  <a:tcPr marL="0" marR="0" marT="0" marB="0">
                    <a:lnL>
                      <a:noFill/>
                    </a:lnL>
                    <a:lnR>
                      <a:noFill/>
                    </a:lnR>
                    <a:lnT>
                      <a:noFill/>
                    </a:lnT>
                    <a:lnB>
                      <a:noFill/>
                    </a:lnB>
                    <a:solidFill>
                      <a:srgbClr val="92D050"/>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64807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5">
                  <a:txBody>
                    <a:bodyPr/>
                    <a:lstStyle/>
                    <a:p>
                      <a:pPr algn="l" fontAlgn="t"/>
                      <a:r>
                        <a:rPr lang="en-US" sz="800" b="0" i="0" u="none" strike="noStrike" dirty="0" err="1">
                          <a:solidFill>
                            <a:srgbClr val="000000"/>
                          </a:solidFill>
                          <a:effectLst/>
                          <a:latin typeface="Franklin Gothic Medium" panose="020B0603020102020204" pitchFamily="34" charset="0"/>
                        </a:rPr>
                        <a:t>Meningkatkan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sumber</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daya</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manusia</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aparatur</a:t>
                      </a:r>
                      <a:r>
                        <a:rPr lang="en-US" sz="800" b="0" i="0" u="none" strike="noStrike" dirty="0">
                          <a:solidFill>
                            <a:srgbClr val="000000"/>
                          </a:solidFill>
                          <a:effectLst/>
                          <a:latin typeface="Franklin Gothic Medium" panose="020B0603020102020204" pitchFamily="34" charset="0"/>
                        </a:rPr>
                        <a:t> yang </a:t>
                      </a:r>
                      <a:r>
                        <a:rPr lang="en-US" sz="800" b="0" i="0" u="none" strike="noStrike" dirty="0" err="1">
                          <a:solidFill>
                            <a:srgbClr val="000000"/>
                          </a:solidFill>
                          <a:effectLst/>
                          <a:latin typeface="Franklin Gothic Medium" panose="020B0603020102020204" pitchFamily="34" charset="0"/>
                        </a:rPr>
                        <a:t>berkualitas</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profesional</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dengan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mengoptimalkan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kemajuan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teknologi</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sebagai</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dasar</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terciptanya</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pemerintahan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daerah</a:t>
                      </a:r>
                      <a:r>
                        <a:rPr lang="en-US" sz="800" b="0" i="0" u="none" strike="noStrike" dirty="0">
                          <a:solidFill>
                            <a:srgbClr val="000000"/>
                          </a:solidFill>
                          <a:effectLst/>
                          <a:latin typeface="Franklin Gothic Medium" panose="020B0603020102020204" pitchFamily="34" charset="0"/>
                        </a:rPr>
                        <a:t> yang </a:t>
                      </a:r>
                      <a:r>
                        <a:rPr lang="en-US" sz="800" b="0" i="0" u="none" strike="noStrike" dirty="0" err="1">
                          <a:solidFill>
                            <a:srgbClr val="000000"/>
                          </a:solidFill>
                          <a:effectLst/>
                          <a:latin typeface="Franklin Gothic Medium" panose="020B0603020102020204" pitchFamily="34" charset="0"/>
                        </a:rPr>
                        <a:t>bersih</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serta</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tanggapterhadap</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pemenuhan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aspirasi</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masyarakat</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mampu</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meningkatkan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mengelola</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potensi</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daerah</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dalam</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rangka</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efektifitas</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efisiensi</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pelayanan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kepada</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masyarakat</a:t>
                      </a:r>
                      <a:r>
                        <a:rPr lang="en-US" sz="800" b="0" i="0" u="none" strike="noStrike" dirty="0">
                          <a:solidFill>
                            <a:srgbClr val="000000"/>
                          </a:solidFill>
                          <a:effectLst/>
                          <a:latin typeface="Franklin Gothic Medium" panose="020B0603020102020204" pitchFamily="34" charset="0"/>
                        </a:rPr>
                        <a:t> di </a:t>
                      </a:r>
                      <a:r>
                        <a:rPr lang="en-US" sz="800" b="0" i="0" u="none" strike="noStrike" dirty="0" err="1">
                          <a:solidFill>
                            <a:srgbClr val="000000"/>
                          </a:solidFill>
                          <a:effectLst/>
                          <a:latin typeface="Franklin Gothic Medium" panose="020B0603020102020204" pitchFamily="34" charset="0"/>
                        </a:rPr>
                        <a:t>dukung</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partisipasi</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masyarakat</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dalam</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rangka</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meningkatkan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kesejahteraan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masyarakat</a:t>
                      </a:r>
                      <a:endParaRPr lang="en-US" sz="800" b="0" i="0" u="none" strike="noStrike" dirty="0">
                        <a:solidFill>
                          <a:srgbClr val="000000"/>
                        </a:solidFill>
                        <a:effectLst/>
                        <a:latin typeface="Franklin Gothic Medium" panose="020B06030201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gridSpan="20">
                  <a:txBody>
                    <a:bodyPr/>
                    <a:lstStyle/>
                    <a:p>
                      <a:pPr algn="l" fontAlgn="t"/>
                      <a:r>
                        <a:rPr lang="en-US" sz="800" b="0" i="0" u="none" strike="noStrike" dirty="0" err="1">
                          <a:solidFill>
                            <a:srgbClr val="000000"/>
                          </a:solidFill>
                          <a:effectLst/>
                          <a:latin typeface="Franklin Gothic Medium" panose="020B0603020102020204" pitchFamily="34" charset="0"/>
                        </a:rPr>
                        <a:t>Mengembangkan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mengelola</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sarana</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perkotaan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sarana</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pelayanan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dasar</a:t>
                      </a:r>
                      <a:r>
                        <a:rPr lang="en-US" sz="800" b="0" i="0" u="none" strike="noStrike" dirty="0">
                          <a:solidFill>
                            <a:srgbClr val="000000"/>
                          </a:solidFill>
                          <a:effectLst/>
                          <a:latin typeface="Franklin Gothic Medium" panose="020B0603020102020204" pitchFamily="34" charset="0"/>
                        </a:rPr>
                        <a:t> di </a:t>
                      </a:r>
                      <a:r>
                        <a:rPr lang="en-US" sz="800" b="0" i="0" u="none" strike="noStrike" dirty="0" err="1">
                          <a:solidFill>
                            <a:srgbClr val="000000"/>
                          </a:solidFill>
                          <a:effectLst/>
                          <a:latin typeface="Franklin Gothic Medium" panose="020B0603020102020204" pitchFamily="34" charset="0"/>
                        </a:rPr>
                        <a:t>bidang</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pendidikan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kesehatan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dan</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perdagangan</a:t>
                      </a:r>
                      <a:r>
                        <a:rPr lang="en-US" sz="800" b="0" i="0" u="none" strike="noStrike" dirty="0">
                          <a:solidFill>
                            <a:srgbClr val="000000"/>
                          </a:solidFill>
                          <a:effectLst/>
                          <a:latin typeface="Franklin Gothic Medium" panose="020B0603020102020204" pitchFamily="34" charset="0"/>
                        </a:rPr>
                        <a:t> yang </a:t>
                      </a:r>
                      <a:r>
                        <a:rPr lang="en-US" sz="800" b="0" i="0" u="none" strike="noStrike" dirty="0" err="1">
                          <a:solidFill>
                            <a:srgbClr val="000000"/>
                          </a:solidFill>
                          <a:effectLst/>
                          <a:latin typeface="Franklin Gothic Medium" panose="020B0603020102020204" pitchFamily="34" charset="0"/>
                        </a:rPr>
                        <a:t>lebih</a:t>
                      </a:r>
                      <a:r>
                        <a:rPr lang="en-US" sz="800" b="0" i="0" u="none" strike="noStrike" dirty="0">
                          <a:solidFill>
                            <a:srgbClr val="000000"/>
                          </a:solidFill>
                          <a:effectLst/>
                          <a:latin typeface="Franklin Gothic Medium" panose="020B0603020102020204" pitchFamily="34" charset="0"/>
                        </a:rPr>
                        <a:t> modern </a:t>
                      </a:r>
                      <a:r>
                        <a:rPr lang="en-US" sz="800" b="0" i="0" u="none" strike="noStrike" dirty="0" err="1">
                          <a:solidFill>
                            <a:srgbClr val="000000"/>
                          </a:solidFill>
                          <a:effectLst/>
                          <a:latin typeface="Franklin Gothic Medium" panose="020B0603020102020204" pitchFamily="34" charset="0"/>
                        </a:rPr>
                        <a:t>serta</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ramah</a:t>
                      </a:r>
                      <a:r>
                        <a:rPr lang="en-US" sz="800" b="0" i="0" u="none" strike="noStrike" dirty="0">
                          <a:solidFill>
                            <a:srgbClr val="000000"/>
                          </a:solidFill>
                          <a:effectLst/>
                          <a:latin typeface="Franklin Gothic Medium" panose="020B0603020102020204" pitchFamily="34" charset="0"/>
                        </a:rPr>
                        <a:t> </a:t>
                      </a:r>
                      <a:r>
                        <a:rPr lang="en-US" sz="800" b="0" i="0" u="none" strike="noStrike" dirty="0" err="1">
                          <a:solidFill>
                            <a:srgbClr val="000000"/>
                          </a:solidFill>
                          <a:effectLst/>
                          <a:latin typeface="Franklin Gothic Medium" panose="020B0603020102020204" pitchFamily="34" charset="0"/>
                        </a:rPr>
                        <a:t>lingkungan</a:t>
                      </a:r>
                      <a:endParaRPr lang="en-US" sz="800" b="0" i="0" u="none" strike="noStrike" dirty="0">
                        <a:solidFill>
                          <a:srgbClr val="000000"/>
                        </a:solidFill>
                        <a:effectLst/>
                        <a:latin typeface="Franklin Gothic Medium" panose="020B06030201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6024">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5">
                  <a:txBody>
                    <a:bodyPr/>
                    <a:lstStyle/>
                    <a:p>
                      <a:pPr algn="l" fontAlgn="t"/>
                      <a:r>
                        <a:rPr lang="en-US" sz="800" b="0" i="0" u="none" strike="noStrike">
                          <a:solidFill>
                            <a:srgbClr val="000000"/>
                          </a:solidFill>
                          <a:effectLst/>
                          <a:latin typeface="Franklin Gothic Medium" panose="020B0603020102020204" pitchFamily="34" charset="0"/>
                        </a:rPr>
                        <a:t>Tujuan : Miningkatnya kualitas layanan akses arsip yang sesuai dengan ketentuan peraturan perundang-undangan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0">
                  <a:txBody>
                    <a:bodyPr/>
                    <a:lstStyle/>
                    <a:p>
                      <a:pPr algn="l" fontAlgn="t"/>
                      <a:r>
                        <a:rPr lang="en-US" sz="800" b="0" i="0" u="none" strike="noStrike">
                          <a:solidFill>
                            <a:srgbClr val="000000"/>
                          </a:solidFill>
                          <a:effectLst/>
                          <a:latin typeface="Franklin Gothic Medium" panose="020B0603020102020204" pitchFamily="34" charset="0"/>
                        </a:rPr>
                        <a:t>Tujuan :Terwujudnya kualitas layanan perpustakaan menuju Standar Nasional Perpustakaan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r>
                        <a:rPr lang="en-US" sz="800" b="1" i="0" u="none" strike="noStrike">
                          <a:solidFill>
                            <a:srgbClr val="000000"/>
                          </a:solidFill>
                          <a:effectLst/>
                          <a:latin typeface="Calibri" panose="020F0502020204030204" pitchFamily="34" charset="0"/>
                        </a:rPr>
                        <a:t>Tujuan</a:t>
                      </a:r>
                    </a:p>
                  </a:txBody>
                  <a:tcPr marL="0" marR="0" marT="0" marB="0">
                    <a:lnL>
                      <a:noFill/>
                    </a:lnL>
                    <a:lnR>
                      <a:noFill/>
                    </a:lnR>
                    <a:lnT>
                      <a:noFill/>
                    </a:lnT>
                    <a:lnB>
                      <a:noFill/>
                    </a:lnB>
                    <a:solidFill>
                      <a:srgbClr val="92D050"/>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6024">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5">
                  <a:txBody>
                    <a:bodyPr/>
                    <a:lstStyle/>
                    <a:p>
                      <a:pPr algn="l" fontAlgn="t"/>
                      <a:r>
                        <a:rPr lang="en-US" sz="800" b="0" i="0" u="none" strike="noStrike">
                          <a:solidFill>
                            <a:srgbClr val="000000"/>
                          </a:solidFill>
                          <a:effectLst/>
                          <a:latin typeface="Franklin Gothic Medium" panose="020B0603020102020204" pitchFamily="34" charset="0"/>
                        </a:rPr>
                        <a:t>Sasaran: Terwujudnya penyelenggaraan kearsipan dan pelayanan akses arsip yang berkualitas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Franklin Gothic Medium" panose="020B0603020102020204" pitchFamily="34" charset="0"/>
                      </a:endParaRPr>
                    </a:p>
                  </a:txBody>
                  <a:tcPr marL="0" marR="0" marT="0" marB="0">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0">
                  <a:txBody>
                    <a:bodyPr/>
                    <a:lstStyle/>
                    <a:p>
                      <a:pPr algn="l" fontAlgn="t"/>
                      <a:r>
                        <a:rPr lang="en-US" sz="800" b="0" i="0" u="none" strike="noStrike">
                          <a:solidFill>
                            <a:srgbClr val="000000"/>
                          </a:solidFill>
                          <a:effectLst/>
                          <a:latin typeface="Franklin Gothic Medium" panose="020B0603020102020204" pitchFamily="34" charset="0"/>
                        </a:rPr>
                        <a:t>Sasaran : meningkatnya koleksi, kualitas layanan dan penyelenggaraan perpustakaan Umum Daerah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r>
                        <a:rPr lang="en-US" sz="800" b="1" i="0" u="none" strike="noStrike">
                          <a:solidFill>
                            <a:srgbClr val="000000"/>
                          </a:solidFill>
                          <a:effectLst/>
                          <a:latin typeface="Calibri" panose="020F0502020204030204" pitchFamily="34" charset="0"/>
                        </a:rPr>
                        <a:t>Sasaran</a:t>
                      </a:r>
                    </a:p>
                  </a:txBody>
                  <a:tcPr marL="0" marR="0" marT="0" marB="0">
                    <a:lnL>
                      <a:noFill/>
                    </a:lnL>
                    <a:lnR>
                      <a:noFill/>
                    </a:lnR>
                    <a:lnT>
                      <a:noFill/>
                    </a:lnT>
                    <a:lnB>
                      <a:noFill/>
                    </a:lnB>
                    <a:solidFill>
                      <a:srgbClr val="92D050"/>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a:txBody>
                    <a:bodyPr/>
                    <a:lstStyle/>
                    <a:p>
                      <a:pPr algn="ctr" fontAlgn="b"/>
                      <a:r>
                        <a:rPr lang="en-US" sz="800" b="1" i="0" u="none" strike="noStrike">
                          <a:solidFill>
                            <a:srgbClr val="000000"/>
                          </a:solidFill>
                          <a:effectLst/>
                          <a:latin typeface="Calibri" panose="020F0502020204030204" pitchFamily="34" charset="0"/>
                        </a:rPr>
                        <a:t>Sasaran Indikator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8">
                  <a:txBody>
                    <a:bodyPr/>
                    <a:lstStyle/>
                    <a:p>
                      <a:pPr algn="ctr" fontAlgn="b"/>
                      <a:r>
                        <a:rPr lang="en-US" sz="800" b="1" i="0" u="none" strike="noStrike">
                          <a:solidFill>
                            <a:srgbClr val="000000"/>
                          </a:solidFill>
                          <a:effectLst/>
                          <a:latin typeface="Calibri" panose="020F0502020204030204" pitchFamily="34" charset="0"/>
                        </a:rPr>
                        <a:t>Sasaran Indikator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324036">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US" sz="800" b="0" i="0" u="none" strike="noStrike">
                          <a:solidFill>
                            <a:srgbClr val="000000"/>
                          </a:solidFill>
                          <a:effectLst/>
                          <a:latin typeface="Calibri" panose="020F0502020204030204" pitchFamily="34" charset="0"/>
                        </a:rPr>
                        <a:t>Cakupan Pelayanan akses arsip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800" b="0" i="0" u="none" strike="noStrike">
                          <a:solidFill>
                            <a:srgbClr val="000000"/>
                          </a:solidFill>
                          <a:effectLst/>
                          <a:latin typeface="Calibri" panose="020F0502020204030204" pitchFamily="34" charset="0"/>
                        </a:rPr>
                        <a:t> Persentase penyelamatan arsip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800" b="0" i="0" u="none" strike="noStrike">
                          <a:solidFill>
                            <a:srgbClr val="000000"/>
                          </a:solidFill>
                          <a:effectLst/>
                          <a:latin typeface="Times New Roman" panose="02020603050405020304" pitchFamily="18" charset="0"/>
                        </a:rPr>
                        <a:t>Prosentase kunjungan perpustakaan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800" b="0" i="0" u="none" strike="noStrike">
                          <a:solidFill>
                            <a:srgbClr val="000000"/>
                          </a:solidFill>
                          <a:effectLst/>
                          <a:latin typeface="Times New Roman" panose="02020603050405020304" pitchFamily="18" charset="0"/>
                        </a:rPr>
                        <a:t>Persentase perpustakaan aktif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0" marR="0" marT="0" marB="0">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r>
                        <a:rPr lang="en-US" sz="800" b="1" i="0" u="none" strike="noStrike">
                          <a:solidFill>
                            <a:srgbClr val="000000"/>
                          </a:solidFill>
                          <a:effectLst/>
                          <a:latin typeface="Calibri" panose="020F0502020204030204" pitchFamily="34" charset="0"/>
                        </a:rPr>
                        <a:t>Sasaran Indikator</a:t>
                      </a:r>
                    </a:p>
                  </a:txBody>
                  <a:tcPr marL="0" marR="0" marT="0" marB="0">
                    <a:lnL>
                      <a:noFill/>
                    </a:lnL>
                    <a:lnR>
                      <a:noFill/>
                    </a:lnR>
                    <a:lnT>
                      <a:noFill/>
                    </a:lnT>
                    <a:lnB>
                      <a:noFill/>
                    </a:lnB>
                    <a:solidFill>
                      <a:srgbClr val="92D050"/>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Times New Roman" panose="02020603050405020304" pitchFamily="18"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0" marR="0" marT="0" marB="0">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432048">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800" b="0" i="0" u="none" strike="noStrike">
                          <a:solidFill>
                            <a:srgbClr val="000000"/>
                          </a:solidFill>
                          <a:effectLst/>
                          <a:latin typeface="Calibri" panose="020F0502020204030204" pitchFamily="34" charset="0"/>
                        </a:rPr>
                        <a:t>Prosentase SDM pengelola kearsipan yang berkompeten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US" sz="800" b="0" i="0" u="none" strike="noStrike">
                          <a:solidFill>
                            <a:srgbClr val="000000"/>
                          </a:solidFill>
                          <a:effectLst/>
                          <a:latin typeface="Calibri" panose="020F0502020204030204" pitchFamily="34" charset="0"/>
                        </a:rPr>
                        <a:t>Persentase implementasi e-arsip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800" b="0" i="0" u="none" strike="noStrike">
                          <a:solidFill>
                            <a:srgbClr val="000000"/>
                          </a:solidFill>
                          <a:effectLst/>
                          <a:latin typeface="Calibri" panose="020F0502020204030204" pitchFamily="34" charset="0"/>
                        </a:rPr>
                        <a:t>Prosentase OPD yang melaksanakan arsip baku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Prosentase peningkatan judul buku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 Prosentase peningkatan jumlah buku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800" b="0" i="0" u="none" strike="noStrike">
                          <a:solidFill>
                            <a:srgbClr val="000000"/>
                          </a:solidFill>
                          <a:effectLst/>
                          <a:latin typeface="Calibri" panose="020F0502020204030204" pitchFamily="34" charset="0"/>
                        </a:rPr>
                        <a:t>Persentase SDM pengelola perpustakaan yang berkompeten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r>
                        <a:rPr lang="en-US" sz="800" b="1" i="0" u="none" strike="noStrike">
                          <a:solidFill>
                            <a:srgbClr val="000000"/>
                          </a:solidFill>
                          <a:effectLst/>
                          <a:latin typeface="Calibri" panose="020F0502020204030204" pitchFamily="34" charset="0"/>
                        </a:rPr>
                        <a:t>Es III</a:t>
                      </a:r>
                    </a:p>
                  </a:txBody>
                  <a:tcPr marL="0" marR="0" marT="0" marB="0">
                    <a:lnL>
                      <a:noFill/>
                    </a:lnL>
                    <a:lnR>
                      <a:noFill/>
                    </a:lnR>
                    <a:lnT>
                      <a:noFill/>
                    </a:lnT>
                    <a:lnB>
                      <a:noFill/>
                    </a:lnB>
                    <a:solidFill>
                      <a:srgbClr val="FFC000"/>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432048">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800" b="0" i="0" u="none" strike="noStrike">
                          <a:solidFill>
                            <a:srgbClr val="000000"/>
                          </a:solidFill>
                          <a:effectLst/>
                          <a:latin typeface="Calibri" panose="020F0502020204030204" pitchFamily="34" charset="0"/>
                        </a:rPr>
                        <a:t>Prosentase SDM pengelola kearsipan yang berkompeten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US" sz="800" b="0" i="0" u="none" strike="noStrike">
                          <a:solidFill>
                            <a:srgbClr val="000000"/>
                          </a:solidFill>
                          <a:effectLst/>
                          <a:latin typeface="Calibri" panose="020F0502020204030204" pitchFamily="34" charset="0"/>
                        </a:rPr>
                        <a:t>Persentase implementasi e-arsip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US" sz="800" b="0" i="0" u="none" strike="noStrike">
                          <a:solidFill>
                            <a:srgbClr val="000000"/>
                          </a:solidFill>
                          <a:effectLst/>
                          <a:latin typeface="Calibri" panose="020F0502020204030204" pitchFamily="34" charset="0"/>
                        </a:rPr>
                        <a:t>Prosentase OPD yang melaksanakan arsip baku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US" sz="800" b="0" i="0" u="none" strike="noStrike">
                          <a:solidFill>
                            <a:srgbClr val="000000"/>
                          </a:solidFill>
                          <a:effectLst/>
                          <a:latin typeface="Calibri" panose="020F0502020204030204" pitchFamily="34" charset="0"/>
                        </a:rPr>
                        <a:t>Prosentase peningkatan judul buku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US" sz="800" b="0" i="0" u="none" strike="noStrike">
                          <a:solidFill>
                            <a:srgbClr val="000000"/>
                          </a:solidFill>
                          <a:effectLst/>
                          <a:latin typeface="Calibri" panose="020F0502020204030204" pitchFamily="34" charset="0"/>
                        </a:rPr>
                        <a:t>Prosentase peningkatan jumlah buku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t"/>
                      <a:r>
                        <a:rPr lang="en-US" sz="800" b="0" i="0" u="none" strike="noStrike">
                          <a:solidFill>
                            <a:srgbClr val="000000"/>
                          </a:solidFill>
                          <a:effectLst/>
                          <a:latin typeface="Calibri" panose="020F0502020204030204" pitchFamily="34" charset="0"/>
                        </a:rPr>
                        <a:t>Persentase SDM pengelola perpustakaan yang berkompeten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r>
                        <a:rPr lang="en-US" sz="800" b="1" i="0" u="none" strike="noStrike">
                          <a:solidFill>
                            <a:srgbClr val="000000"/>
                          </a:solidFill>
                          <a:effectLst/>
                          <a:latin typeface="Calibri" panose="020F0502020204030204" pitchFamily="34" charset="0"/>
                        </a:rPr>
                        <a:t>Es IV</a:t>
                      </a:r>
                    </a:p>
                  </a:txBody>
                  <a:tcPr marL="0" marR="0" marT="0" marB="0">
                    <a:lnL>
                      <a:noFill/>
                    </a:lnL>
                    <a:lnR>
                      <a:noFill/>
                    </a:lnR>
                    <a:lnT>
                      <a:noFill/>
                    </a:lnT>
                    <a:lnB>
                      <a:noFill/>
                    </a:lnB>
                    <a:solidFill>
                      <a:srgbClr val="B1A0C7"/>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432048">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ctr"/>
                      <a:r>
                        <a:rPr lang="en-US" sz="800" b="1" i="0" u="none" strike="noStrike">
                          <a:solidFill>
                            <a:srgbClr val="000000"/>
                          </a:solidFill>
                          <a:effectLst/>
                          <a:latin typeface="Calibri" panose="020F0502020204030204" pitchFamily="34" charset="0"/>
                        </a:rPr>
                        <a:t>Program Peningkatan Kualitas Pelayanan Informasi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800" b="1" i="0" u="none" strike="noStrike">
                          <a:solidFill>
                            <a:srgbClr val="000000"/>
                          </a:solidFill>
                          <a:effectLst/>
                          <a:latin typeface="Calibri" panose="020F0502020204030204" pitchFamily="34" charset="0"/>
                        </a:rPr>
                        <a:t>Program Perbaikan Sistem Administrasi Kearsipan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sv-SE" sz="800" b="1" i="0" u="none" strike="noStrike">
                          <a:solidFill>
                            <a:srgbClr val="000000"/>
                          </a:solidFill>
                          <a:effectLst/>
                          <a:latin typeface="Calibri" panose="020F0502020204030204" pitchFamily="34" charset="0"/>
                        </a:rPr>
                        <a:t>Program penyelamatan dan Pelestarian arsip daerah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1">
                  <a:txBody>
                    <a:bodyPr/>
                    <a:lstStyle/>
                    <a:p>
                      <a:pPr algn="ctr" fontAlgn="ctr"/>
                      <a:r>
                        <a:rPr lang="nn-NO" sz="800" b="1" i="0" u="none" strike="noStrike">
                          <a:solidFill>
                            <a:srgbClr val="000000"/>
                          </a:solidFill>
                          <a:effectLst/>
                          <a:latin typeface="Calibri" panose="020F0502020204030204" pitchFamily="34" charset="0"/>
                        </a:rPr>
                        <a:t>Program : Program Pengembangan Budaya Baca dan Pembinaan Perpustakaan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US" sz="800" b="1" i="0" u="none" strike="noStrike">
                          <a:solidFill>
                            <a:srgbClr val="000000"/>
                          </a:solidFill>
                          <a:effectLst/>
                          <a:latin typeface="Calibri" panose="020F0502020204030204" pitchFamily="34" charset="0"/>
                        </a:rPr>
                        <a:t>Program</a:t>
                      </a:r>
                    </a:p>
                  </a:txBody>
                  <a:tcPr marL="0" marR="0" marT="0" marB="0">
                    <a:lnL>
                      <a:noFill/>
                    </a:lnL>
                    <a:lnR>
                      <a:noFill/>
                    </a:lnR>
                    <a:lnT>
                      <a:noFill/>
                    </a:lnT>
                    <a:lnB>
                      <a:noFill/>
                    </a:lnB>
                    <a:solidFill>
                      <a:srgbClr val="92D050"/>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432048">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US" sz="800" b="0" i="0" u="none" strike="noStrike">
                          <a:solidFill>
                            <a:srgbClr val="000000"/>
                          </a:solidFill>
                          <a:effectLst/>
                          <a:latin typeface="Calibri" panose="020F0502020204030204" pitchFamily="34" charset="0"/>
                        </a:rPr>
                        <a:t>Jumlah pelayanan informasi arsip yang dilayani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Jumlah pengelola arsip yang berkompeten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US" sz="800" b="0" i="0" u="none" strike="noStrike">
                          <a:solidFill>
                            <a:srgbClr val="000000"/>
                          </a:solidFill>
                          <a:effectLst/>
                          <a:latin typeface="Calibri" panose="020F0502020204030204" pitchFamily="34" charset="0"/>
                        </a:rPr>
                        <a:t>Jumlah unit kerja yang menerapkan e-arsip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Jumlah OPD yang menerapkan arsip baku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US" sz="800" b="0" i="0" u="none" strike="noStrike">
                          <a:solidFill>
                            <a:srgbClr val="000000"/>
                          </a:solidFill>
                          <a:effectLst/>
                          <a:latin typeface="Calibri" panose="020F0502020204030204" pitchFamily="34" charset="0"/>
                        </a:rPr>
                        <a:t>Jumlah arsip yang terselamatkan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t"/>
                      <a:r>
                        <a:rPr lang="sv-SE" sz="800" b="0" i="0" u="none" strike="noStrike">
                          <a:solidFill>
                            <a:srgbClr val="000000"/>
                          </a:solidFill>
                          <a:effectLst/>
                          <a:latin typeface="Calibri" panose="020F0502020204030204" pitchFamily="34" charset="0"/>
                        </a:rPr>
                        <a:t>Meningkatnya jumlah kunjungan perpustakaan daerah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t"/>
                      <a:r>
                        <a:rPr lang="en-US" sz="800" b="0" i="0" u="none" strike="noStrike">
                          <a:solidFill>
                            <a:srgbClr val="000000"/>
                          </a:solidFill>
                          <a:effectLst/>
                          <a:latin typeface="Calibri" panose="020F0502020204030204" pitchFamily="34" charset="0"/>
                        </a:rPr>
                        <a:t>Jumlah perpustakaan yang aktif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US" sz="800" b="1" i="0" u="none" strike="noStrike">
                          <a:solidFill>
                            <a:srgbClr val="000000"/>
                          </a:solidFill>
                          <a:effectLst/>
                          <a:latin typeface="Calibri" panose="020F0502020204030204" pitchFamily="34" charset="0"/>
                        </a:rPr>
                        <a:t>Outcome</a:t>
                      </a:r>
                    </a:p>
                  </a:txBody>
                  <a:tcPr marL="0" marR="0" marT="0" marB="0">
                    <a:lnL>
                      <a:noFill/>
                    </a:lnL>
                    <a:lnR>
                      <a:noFill/>
                    </a:lnR>
                    <a:lnT>
                      <a:noFill/>
                    </a:lnT>
                    <a:lnB>
                      <a:noFill/>
                    </a:lnB>
                    <a:solidFill>
                      <a:srgbClr val="92D050"/>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r>
              <a:tr h="540060">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fi-FI" sz="800" b="0" i="0" u="none" strike="noStrike">
                          <a:solidFill>
                            <a:srgbClr val="000000"/>
                          </a:solidFill>
                          <a:effectLst/>
                          <a:latin typeface="Calibri" panose="020F0502020204030204" pitchFamily="34" charset="0"/>
                        </a:rPr>
                        <a:t>Kegiatan penyediaan sarana layanan informasi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Kegiatan Orientasi Arsip Dinamis Aktif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s-ES" sz="800" b="0" i="0" u="none" strike="noStrike">
                          <a:solidFill>
                            <a:srgbClr val="000000"/>
                          </a:solidFill>
                          <a:effectLst/>
                          <a:latin typeface="Calibri" panose="020F0502020204030204" pitchFamily="34" charset="0"/>
                        </a:rPr>
                        <a:t>Kegiatan Pembangunan database informasi kearsipan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s-ES" sz="800" b="0" i="0" u="none" strike="noStrike">
                          <a:solidFill>
                            <a:srgbClr val="000000"/>
                          </a:solidFill>
                          <a:effectLst/>
                          <a:latin typeface="Calibri" panose="020F0502020204030204" pitchFamily="34" charset="0"/>
                        </a:rPr>
                        <a:t>Kegiatan Lomba tertib administrasi kearsipan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fi-FI" sz="800" b="0" i="0" u="none" strike="noStrike">
                          <a:solidFill>
                            <a:srgbClr val="000000"/>
                          </a:solidFill>
                          <a:effectLst/>
                          <a:latin typeface="Calibri" panose="020F0502020204030204" pitchFamily="34" charset="0"/>
                        </a:rPr>
                        <a:t>Kegiatan pendataan dan penataan arsip daerah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Kegiatan Akuisisi Arsip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fi-FI" sz="800" b="0" i="0" u="none" strike="noStrike">
                          <a:solidFill>
                            <a:srgbClr val="000000"/>
                          </a:solidFill>
                          <a:effectLst/>
                          <a:latin typeface="Calibri" panose="020F0502020204030204" pitchFamily="34" charset="0"/>
                        </a:rPr>
                        <a:t>Kegiatan Penyediaan Bahan Pustaka perpustakaan Umum Daerah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Kegiatan Promosi Minat Baca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Kegiatan Layanan perpustakaan keliling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US" sz="800" b="0" i="0" u="none" strike="noStrike">
                          <a:solidFill>
                            <a:srgbClr val="000000"/>
                          </a:solidFill>
                          <a:effectLst/>
                          <a:latin typeface="Calibri" panose="020F0502020204030204" pitchFamily="34" charset="0"/>
                        </a:rPr>
                        <a:t>Kegiatan Peningkatan pelayanan perpustakaan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Kegiatan Pameran dan Bursa Buku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Kegiatan Orientasi perpustakaan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Kegiatan Lomba Perpustakaan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800" b="1" i="0" u="none" strike="noStrike">
                          <a:solidFill>
                            <a:srgbClr val="000000"/>
                          </a:solidFill>
                          <a:effectLst/>
                          <a:latin typeface="Calibri" panose="020F0502020204030204" pitchFamily="34" charset="0"/>
                        </a:rPr>
                        <a:t>Kegiatan </a:t>
                      </a:r>
                    </a:p>
                  </a:txBody>
                  <a:tcPr marL="0" marR="0" marT="0" marB="0">
                    <a:lnL>
                      <a:noFill/>
                    </a:lnL>
                    <a:lnR>
                      <a:noFill/>
                    </a:lnR>
                    <a:lnT>
                      <a:noFill/>
                    </a:lnT>
                    <a:lnB>
                      <a:noFill/>
                    </a:lnB>
                    <a:solidFill>
                      <a:srgbClr val="92D050"/>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r>
              <a:tr h="756084">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US" sz="800" b="0" i="0" u="none" strike="noStrike">
                          <a:solidFill>
                            <a:srgbClr val="000000"/>
                          </a:solidFill>
                          <a:effectLst/>
                          <a:latin typeface="Calibri" panose="020F0502020204030204" pitchFamily="34" charset="0"/>
                        </a:rPr>
                        <a:t>Jumlah sarana layanan arsip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Jumlah peserta orientasi arsip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it-IT" sz="800" b="0" i="0" u="none" strike="noStrike">
                          <a:solidFill>
                            <a:srgbClr val="000000"/>
                          </a:solidFill>
                          <a:effectLst/>
                          <a:latin typeface="Calibri" panose="020F0502020204030204" pitchFamily="34" charset="0"/>
                        </a:rPr>
                        <a:t>Jumlah data yang tersedia di database kearsipan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Jumlah peserta lomb tertib administrasi kearsipan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nb-NO" sz="800" b="0" i="0" u="none" strike="noStrike">
                          <a:solidFill>
                            <a:srgbClr val="000000"/>
                          </a:solidFill>
                          <a:effectLst/>
                          <a:latin typeface="Calibri" panose="020F0502020204030204" pitchFamily="34" charset="0"/>
                        </a:rPr>
                        <a:t>Jumlah doos arsip yang terdata sesuai peraturan yang berlaku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Jumlah doos arsip yang tertata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dirty="0" err="1">
                          <a:solidFill>
                            <a:srgbClr val="000000"/>
                          </a:solidFill>
                          <a:effectLst/>
                          <a:latin typeface="Calibri" panose="020F0502020204030204" pitchFamily="34" charset="0"/>
                        </a:rPr>
                        <a:t>Jumlah</a:t>
                      </a:r>
                      <a:r>
                        <a:rPr lang="en-US" sz="800" b="0" i="0" u="none" strike="noStrike" dirty="0">
                          <a:solidFill>
                            <a:srgbClr val="000000"/>
                          </a:solidFill>
                          <a:effectLst/>
                          <a:latin typeface="Calibri" panose="020F0502020204030204" pitchFamily="34" charset="0"/>
                        </a:rPr>
                        <a:t> </a:t>
                      </a:r>
                      <a:r>
                        <a:rPr lang="en-US" sz="800" b="0" i="0" u="none" strike="noStrike" dirty="0" err="1">
                          <a:solidFill>
                            <a:srgbClr val="000000"/>
                          </a:solidFill>
                          <a:effectLst/>
                          <a:latin typeface="Calibri" panose="020F0502020204030204" pitchFamily="34" charset="0"/>
                        </a:rPr>
                        <a:t>pengadaan</a:t>
                      </a:r>
                      <a:r>
                        <a:rPr lang="en-US" sz="800" b="0" i="0" u="none" strike="noStrike" dirty="0">
                          <a:solidFill>
                            <a:srgbClr val="000000"/>
                          </a:solidFill>
                          <a:effectLst/>
                          <a:latin typeface="Calibri" panose="020F0502020204030204" pitchFamily="34" charset="0"/>
                        </a:rPr>
                        <a:t> </a:t>
                      </a:r>
                      <a:r>
                        <a:rPr lang="en-US" sz="800" b="0" i="0" u="none" strike="noStrike" dirty="0" err="1">
                          <a:solidFill>
                            <a:srgbClr val="000000"/>
                          </a:solidFill>
                          <a:effectLst/>
                          <a:latin typeface="Calibri" panose="020F0502020204030204" pitchFamily="34" charset="0"/>
                        </a:rPr>
                        <a:t>buku</a:t>
                      </a:r>
                      <a:r>
                        <a:rPr lang="en-US" sz="800" b="0" i="0" u="none" strike="noStrike" dirty="0">
                          <a:solidFill>
                            <a:srgbClr val="000000"/>
                          </a:solidFill>
                          <a:effectLst/>
                          <a:latin typeface="Calibri" panose="020F0502020204030204" pitchFamily="34" charset="0"/>
                        </a:rPr>
                        <a:t> </a:t>
                      </a:r>
                      <a:r>
                        <a:rPr lang="en-US" sz="800" b="0" i="0" u="none" strike="noStrike" dirty="0" err="1">
                          <a:solidFill>
                            <a:srgbClr val="000000"/>
                          </a:solidFill>
                          <a:effectLst/>
                          <a:latin typeface="Calibri" panose="020F0502020204030204" pitchFamily="34" charset="0"/>
                        </a:rPr>
                        <a:t>dan</a:t>
                      </a:r>
                      <a:r>
                        <a:rPr lang="en-US" sz="800" b="0" i="0" u="none" strike="noStrike" dirty="0">
                          <a:solidFill>
                            <a:srgbClr val="000000"/>
                          </a:solidFill>
                          <a:effectLst/>
                          <a:latin typeface="Calibri" panose="020F0502020204030204" pitchFamily="34" charset="0"/>
                        </a:rPr>
                        <a:t> </a:t>
                      </a:r>
                      <a:r>
                        <a:rPr lang="en-US" sz="800" b="0" i="0" u="none" strike="noStrike" dirty="0" err="1">
                          <a:solidFill>
                            <a:srgbClr val="000000"/>
                          </a:solidFill>
                          <a:effectLst/>
                          <a:latin typeface="Calibri" panose="020F0502020204030204" pitchFamily="34" charset="0"/>
                        </a:rPr>
                        <a:t>judul</a:t>
                      </a:r>
                      <a:r>
                        <a:rPr lang="en-US" sz="800" b="0" i="0" u="none" strike="noStrike" dirty="0">
                          <a:solidFill>
                            <a:srgbClr val="000000"/>
                          </a:solidFill>
                          <a:effectLst/>
                          <a:latin typeface="Calibri" panose="020F0502020204030204" pitchFamily="34" charset="0"/>
                        </a:rPr>
                        <a:t> </a:t>
                      </a:r>
                      <a:r>
                        <a:rPr lang="en-US" sz="800" b="0" i="0" u="none" strike="noStrike" dirty="0" err="1">
                          <a:solidFill>
                            <a:srgbClr val="000000"/>
                          </a:solidFill>
                          <a:effectLst/>
                          <a:latin typeface="Calibri" panose="020F0502020204030204" pitchFamily="34" charset="0"/>
                        </a:rPr>
                        <a:t>buku</a:t>
                      </a:r>
                      <a:r>
                        <a:rPr lang="en-US" sz="800" b="0" i="0" u="none" strike="noStrike" dirty="0">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Jumlah media promosi dan kunjungan yang terlayani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Jumlah pengunjung perpustakaan yang terlayani dan statistik perkembangan layanan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US" sz="800" b="0" i="0" u="none" strike="noStrike">
                          <a:solidFill>
                            <a:srgbClr val="000000"/>
                          </a:solidFill>
                          <a:effectLst/>
                          <a:latin typeface="Calibri" panose="020F0502020204030204" pitchFamily="34" charset="0"/>
                        </a:rPr>
                        <a:t>Jumlah pengunjung perpustakaan yang terlayani dan penyusunan laporan perkembangan layanan perpustkaan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Jumlah pengunjung perpustakaan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800" b="0" i="0" u="none" strike="noStrike">
                          <a:solidFill>
                            <a:srgbClr val="000000"/>
                          </a:solidFill>
                          <a:effectLst/>
                          <a:latin typeface="Calibri" panose="020F0502020204030204" pitchFamily="34" charset="0"/>
                        </a:rPr>
                        <a:t>Jumlah peserta orientasi perpustakaan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fi-FI" sz="800" b="0" i="0" u="none" strike="noStrike">
                          <a:solidFill>
                            <a:srgbClr val="000000"/>
                          </a:solidFill>
                          <a:effectLst/>
                          <a:latin typeface="Calibri" panose="020F0502020204030204" pitchFamily="34" charset="0"/>
                        </a:rPr>
                        <a:t>Jumlah perpustakaan yang mengikuti lomba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endParaRPr lang="en-US" sz="8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800" b="1" i="0" u="none" strike="noStrike">
                          <a:solidFill>
                            <a:srgbClr val="000000"/>
                          </a:solidFill>
                          <a:effectLst/>
                          <a:latin typeface="Calibri" panose="020F0502020204030204" pitchFamily="34" charset="0"/>
                        </a:rPr>
                        <a:t>Output</a:t>
                      </a:r>
                    </a:p>
                  </a:txBody>
                  <a:tcPr marL="0" marR="0" marT="0" marB="0">
                    <a:lnL>
                      <a:noFill/>
                    </a:lnL>
                    <a:lnR>
                      <a:noFill/>
                    </a:lnR>
                    <a:lnT>
                      <a:noFill/>
                    </a:lnT>
                    <a:lnB>
                      <a:noFill/>
                    </a:lnB>
                    <a:solidFill>
                      <a:srgbClr val="92D050"/>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r>
              <a:tr h="10801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9778991"/>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Rectangle 8"/>
          <p:cNvSpPr/>
          <p:nvPr/>
        </p:nvSpPr>
        <p:spPr>
          <a:xfrm>
            <a:off x="1727958" y="279000"/>
            <a:ext cx="9595679" cy="954078"/>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endParaRPr lang="id-ID" dirty="0"/>
          </a:p>
        </p:txBody>
      </p:sp>
      <p:grpSp>
        <p:nvGrpSpPr>
          <p:cNvPr id="10" name="Group 9"/>
          <p:cNvGrpSpPr/>
          <p:nvPr/>
        </p:nvGrpSpPr>
        <p:grpSpPr>
          <a:xfrm>
            <a:off x="180021" y="6957714"/>
            <a:ext cx="10063089" cy="432048"/>
            <a:chOff x="180020" y="7173738"/>
            <a:chExt cx="10063089" cy="432048"/>
          </a:xfrm>
        </p:grpSpPr>
        <p:cxnSp>
          <p:nvCxnSpPr>
            <p:cNvPr id="11" name="Straight Connector 10"/>
            <p:cNvCxnSpPr/>
            <p:nvPr/>
          </p:nvCxnSpPr>
          <p:spPr>
            <a:xfrm>
              <a:off x="180020" y="7173738"/>
              <a:ext cx="1006308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251793" y="7236454"/>
              <a:ext cx="9649072" cy="369332"/>
            </a:xfrm>
            <a:prstGeom prst="rect">
              <a:avLst/>
            </a:prstGeom>
          </p:spPr>
          <p:txBody>
            <a:bodyPr wrap="square">
              <a:spAutoFit/>
            </a:bodyPr>
            <a:lstStyle/>
            <a:p>
              <a:r>
                <a:rPr lang="id-ID" sz="1800" b="1" dirty="0">
                  <a:latin typeface="Magneto" panose="04030805050802020D02" pitchFamily="82" charset="0"/>
                </a:rPr>
                <a:t>Implementasi SAKIP Kota Magelang</a:t>
              </a:r>
              <a:endParaRPr lang="id-ID" sz="1800" dirty="0">
                <a:latin typeface="Magneto" panose="04030805050802020D02" pitchFamily="82" charset="0"/>
              </a:endParaRPr>
            </a:p>
          </p:txBody>
        </p:sp>
      </p:grpSp>
      <p:sp>
        <p:nvSpPr>
          <p:cNvPr id="14" name="TextBox 13"/>
          <p:cNvSpPr txBox="1"/>
          <p:nvPr/>
        </p:nvSpPr>
        <p:spPr>
          <a:xfrm>
            <a:off x="2988097" y="421862"/>
            <a:ext cx="6810450" cy="523184"/>
          </a:xfrm>
          <a:prstGeom prst="rect">
            <a:avLst/>
          </a:prstGeom>
          <a:noFill/>
          <a:ln>
            <a:noFill/>
          </a:ln>
        </p:spPr>
        <p:txBody>
          <a:bodyPr wrap="none" lIns="91406" tIns="45702" rIns="91406" bIns="45702" rtlCol="0">
            <a:spAutoFit/>
          </a:bodyPr>
          <a:lstStyle/>
          <a:p>
            <a:r>
              <a:rPr lang="id-ID" sz="2800" b="1" dirty="0">
                <a:latin typeface="Arial" panose="020B0604020202020204" pitchFamily="34" charset="0"/>
                <a:cs typeface="Arial" panose="020B0604020202020204" pitchFamily="34" charset="0"/>
              </a:rPr>
              <a:t>CAPAIAN KINERJA TAHUN 2016 - </a:t>
            </a:r>
            <a:r>
              <a:rPr lang="id-ID" sz="2800" b="1" dirty="0" smtClean="0">
                <a:latin typeface="Arial" panose="020B0604020202020204" pitchFamily="34" charset="0"/>
                <a:cs typeface="Arial" panose="020B0604020202020204" pitchFamily="34" charset="0"/>
              </a:rPr>
              <a:t>201</a:t>
            </a:r>
            <a:r>
              <a:rPr lang="en-US" sz="2800" b="1" dirty="0" smtClean="0">
                <a:latin typeface="Arial" panose="020B0604020202020204" pitchFamily="34" charset="0"/>
                <a:cs typeface="Arial" panose="020B0604020202020204" pitchFamily="34" charset="0"/>
              </a:rPr>
              <a:t>9</a:t>
            </a:r>
            <a:endParaRPr lang="id-ID" sz="2800" b="1" dirty="0">
              <a:latin typeface="Arial" panose="020B0604020202020204" pitchFamily="34" charset="0"/>
              <a:cs typeface="Arial" panose="020B0604020202020204" pitchFamily="34" charset="0"/>
            </a:endParaRPr>
          </a:p>
        </p:txBody>
      </p:sp>
      <p:pic>
        <p:nvPicPr>
          <p:cNvPr id="8" name="Picture 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580" y="235446"/>
            <a:ext cx="1065337" cy="121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727958" y="1449101"/>
            <a:ext cx="9253027" cy="5214413"/>
          </a:xfrm>
          <a:prstGeom prst="rect">
            <a:avLst/>
          </a:prstGeom>
          <a:solidFill>
            <a:schemeClr val="tx1"/>
          </a:solidFill>
          <a:ln>
            <a:solidFill>
              <a:schemeClr val="bg1"/>
            </a:solidFill>
          </a:ln>
        </p:spPr>
      </p:pic>
    </p:spTree>
    <p:extLst>
      <p:ext uri="{BB962C8B-B14F-4D97-AF65-F5344CB8AC3E}">
        <p14:creationId xmlns:p14="http://schemas.microsoft.com/office/powerpoint/2010/main" val="3544571756"/>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Rectangle 8"/>
          <p:cNvSpPr/>
          <p:nvPr/>
        </p:nvSpPr>
        <p:spPr>
          <a:xfrm>
            <a:off x="1727957" y="248208"/>
            <a:ext cx="9541061" cy="434938"/>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endParaRPr lang="id-ID" dirty="0"/>
          </a:p>
        </p:txBody>
      </p:sp>
      <p:pic>
        <p:nvPicPr>
          <p:cNvPr id="8" name="Picture 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582" y="235446"/>
            <a:ext cx="1137343" cy="13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180022" y="6993718"/>
            <a:ext cx="8712732" cy="432048"/>
            <a:chOff x="180020" y="7173738"/>
            <a:chExt cx="10063089" cy="432048"/>
          </a:xfrm>
        </p:grpSpPr>
        <p:cxnSp>
          <p:nvCxnSpPr>
            <p:cNvPr id="11" name="Straight Connector 10"/>
            <p:cNvCxnSpPr/>
            <p:nvPr/>
          </p:nvCxnSpPr>
          <p:spPr>
            <a:xfrm>
              <a:off x="180020" y="7173738"/>
              <a:ext cx="1006308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251793" y="7236454"/>
              <a:ext cx="9649072" cy="369332"/>
            </a:xfrm>
            <a:prstGeom prst="rect">
              <a:avLst/>
            </a:prstGeom>
          </p:spPr>
          <p:txBody>
            <a:bodyPr wrap="square">
              <a:spAutoFit/>
            </a:bodyPr>
            <a:lstStyle/>
            <a:p>
              <a:r>
                <a:rPr lang="id-ID" sz="1800" b="1" dirty="0">
                  <a:latin typeface="Magneto" panose="04030805050802020D02" pitchFamily="82" charset="0"/>
                </a:rPr>
                <a:t>Implementasi SAKIP Kota Magelang</a:t>
              </a:r>
              <a:endParaRPr lang="id-ID" sz="1800" dirty="0">
                <a:latin typeface="Magneto" panose="04030805050802020D02" pitchFamily="82" charset="0"/>
              </a:endParaRPr>
            </a:p>
          </p:txBody>
        </p:sp>
      </p:grpSp>
      <p:sp>
        <p:nvSpPr>
          <p:cNvPr id="14" name="TextBox 13"/>
          <p:cNvSpPr txBox="1"/>
          <p:nvPr/>
        </p:nvSpPr>
        <p:spPr>
          <a:xfrm>
            <a:off x="2990340" y="313850"/>
            <a:ext cx="4245453" cy="369296"/>
          </a:xfrm>
          <a:prstGeom prst="rect">
            <a:avLst/>
          </a:prstGeom>
          <a:noFill/>
          <a:ln>
            <a:noFill/>
          </a:ln>
        </p:spPr>
        <p:txBody>
          <a:bodyPr wrap="none" lIns="91406" tIns="45702" rIns="91406" bIns="45702" rtlCol="0">
            <a:spAutoFit/>
          </a:bodyPr>
          <a:lstStyle/>
          <a:p>
            <a:r>
              <a:rPr lang="id-ID" b="1" dirty="0">
                <a:latin typeface="Arial" panose="020B0604020202020204" pitchFamily="34" charset="0"/>
                <a:cs typeface="Arial" panose="020B0604020202020204" pitchFamily="34" charset="0"/>
              </a:rPr>
              <a:t> Akuntabilitas Kinerja Anggaran </a:t>
            </a:r>
            <a:r>
              <a:rPr lang="id-ID" b="1" dirty="0" smtClean="0">
                <a:latin typeface="Arial" panose="020B0604020202020204" pitchFamily="34" charset="0"/>
                <a:cs typeface="Arial" panose="020B0604020202020204" pitchFamily="34" charset="0"/>
              </a:rPr>
              <a:t>201</a:t>
            </a:r>
            <a:r>
              <a:rPr lang="en-US" b="1" dirty="0" smtClean="0">
                <a:latin typeface="Arial" panose="020B0604020202020204" pitchFamily="34" charset="0"/>
                <a:cs typeface="Arial" panose="020B0604020202020204" pitchFamily="34" charset="0"/>
              </a:rPr>
              <a:t>9</a:t>
            </a:r>
            <a:endParaRPr lang="id-ID" b="1" i="1" dirty="0">
              <a:latin typeface="Arial" panose="020B0604020202020204" pitchFamily="34" charset="0"/>
              <a:cs typeface="Arial" panose="020B0604020202020204" pitchFamily="34" charset="0"/>
            </a:endParaRPr>
          </a:p>
        </p:txBody>
      </p:sp>
      <p:sp>
        <p:nvSpPr>
          <p:cNvPr id="2" name="TextBox 1"/>
          <p:cNvSpPr txBox="1"/>
          <p:nvPr/>
        </p:nvSpPr>
        <p:spPr>
          <a:xfrm>
            <a:off x="4176229" y="745861"/>
            <a:ext cx="6840760" cy="369326"/>
          </a:xfrm>
          <a:prstGeom prst="rect">
            <a:avLst/>
          </a:prstGeom>
          <a:solidFill>
            <a:schemeClr val="bg2">
              <a:lumMod val="75000"/>
            </a:schemeClr>
          </a:solidFill>
        </p:spPr>
        <p:txBody>
          <a:bodyPr wrap="square" lIns="91432" tIns="45717" rIns="91432" bIns="45717" rtlCol="0">
            <a:spAutoFit/>
          </a:bodyPr>
          <a:lstStyle/>
          <a:p>
            <a:pPr algn="ctr"/>
            <a:r>
              <a:rPr lang="id-ID" b="1" dirty="0"/>
              <a:t>BIDANG PENYELENGGARAAN PERPUSTAKAAN</a:t>
            </a:r>
          </a:p>
        </p:txBody>
      </p:sp>
      <p:pic>
        <p:nvPicPr>
          <p:cNvPr id="7" name="Picture 6"/>
          <p:cNvPicPr>
            <a:picLocks noChangeAspect="1"/>
          </p:cNvPicPr>
          <p:nvPr/>
        </p:nvPicPr>
        <p:blipFill>
          <a:blip r:embed="rId3"/>
          <a:stretch>
            <a:fillRect/>
          </a:stretch>
        </p:blipFill>
        <p:spPr>
          <a:xfrm>
            <a:off x="1727957" y="1177903"/>
            <a:ext cx="9289032" cy="5779812"/>
          </a:xfrm>
          <a:prstGeom prst="rect">
            <a:avLst/>
          </a:prstGeom>
          <a:solidFill>
            <a:schemeClr val="tx2"/>
          </a:solidFill>
        </p:spPr>
      </p:pic>
    </p:spTree>
    <p:extLst>
      <p:ext uri="{BB962C8B-B14F-4D97-AF65-F5344CB8AC3E}">
        <p14:creationId xmlns:p14="http://schemas.microsoft.com/office/powerpoint/2010/main" val="1401983669"/>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06" y="7009395"/>
            <a:ext cx="1015047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36" y="233709"/>
            <a:ext cx="1060450"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78662" y="729022"/>
            <a:ext cx="4554051" cy="369326"/>
          </a:xfrm>
          <a:prstGeom prst="rect">
            <a:avLst/>
          </a:prstGeom>
          <a:solidFill>
            <a:srgbClr val="92D050"/>
          </a:solidFill>
        </p:spPr>
        <p:txBody>
          <a:bodyPr wrap="none" lIns="91432" tIns="45717" rIns="91432" bIns="45717" rtlCol="0">
            <a:spAutoFit/>
          </a:bodyPr>
          <a:lstStyle/>
          <a:p>
            <a:r>
              <a:rPr lang="id-ID" b="1" dirty="0">
                <a:solidFill>
                  <a:schemeClr val="bg1"/>
                </a:solidFill>
              </a:rPr>
              <a:t>BIDANG PENYELENGGARAAN KEARSIPAN</a:t>
            </a:r>
          </a:p>
        </p:txBody>
      </p:sp>
      <p:sp>
        <p:nvSpPr>
          <p:cNvPr id="12" name="Rectangle 11">
            <a:extLst>
              <a:ext uri="{FF2B5EF4-FFF2-40B4-BE49-F238E27FC236}">
                <a16:creationId xmlns="" xmlns:a16="http://schemas.microsoft.com/office/drawing/2014/main" id="{9D74E9AD-9155-4562-A3EA-0662791C822E}"/>
              </a:ext>
            </a:extLst>
          </p:cNvPr>
          <p:cNvSpPr/>
          <p:nvPr/>
        </p:nvSpPr>
        <p:spPr>
          <a:xfrm>
            <a:off x="2196009" y="188962"/>
            <a:ext cx="7884876" cy="452375"/>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defPPr>
              <a:defRPr lang="id-ID"/>
            </a:defPPr>
            <a:lvl1pPr marL="0" algn="l" defTabSz="1111910" rtl="0" eaLnBrk="1" latinLnBrk="0" hangingPunct="1">
              <a:defRPr sz="2200" kern="1200">
                <a:solidFill>
                  <a:schemeClr val="lt1"/>
                </a:solidFill>
                <a:latin typeface="+mn-lt"/>
                <a:ea typeface="+mn-ea"/>
                <a:cs typeface="+mn-cs"/>
              </a:defRPr>
            </a:lvl1pPr>
            <a:lvl2pPr marL="555955" algn="l" defTabSz="1111910" rtl="0" eaLnBrk="1" latinLnBrk="0" hangingPunct="1">
              <a:defRPr sz="2200" kern="1200">
                <a:solidFill>
                  <a:schemeClr val="lt1"/>
                </a:solidFill>
                <a:latin typeface="+mn-lt"/>
                <a:ea typeface="+mn-ea"/>
                <a:cs typeface="+mn-cs"/>
              </a:defRPr>
            </a:lvl2pPr>
            <a:lvl3pPr marL="1111910" algn="l" defTabSz="1111910" rtl="0" eaLnBrk="1" latinLnBrk="0" hangingPunct="1">
              <a:defRPr sz="2200" kern="1200">
                <a:solidFill>
                  <a:schemeClr val="lt1"/>
                </a:solidFill>
                <a:latin typeface="+mn-lt"/>
                <a:ea typeface="+mn-ea"/>
                <a:cs typeface="+mn-cs"/>
              </a:defRPr>
            </a:lvl3pPr>
            <a:lvl4pPr marL="1667866" algn="l" defTabSz="1111910" rtl="0" eaLnBrk="1" latinLnBrk="0" hangingPunct="1">
              <a:defRPr sz="2200" kern="1200">
                <a:solidFill>
                  <a:schemeClr val="lt1"/>
                </a:solidFill>
                <a:latin typeface="+mn-lt"/>
                <a:ea typeface="+mn-ea"/>
                <a:cs typeface="+mn-cs"/>
              </a:defRPr>
            </a:lvl4pPr>
            <a:lvl5pPr marL="2223821" algn="l" defTabSz="1111910" rtl="0" eaLnBrk="1" latinLnBrk="0" hangingPunct="1">
              <a:defRPr sz="2200" kern="1200">
                <a:solidFill>
                  <a:schemeClr val="lt1"/>
                </a:solidFill>
                <a:latin typeface="+mn-lt"/>
                <a:ea typeface="+mn-ea"/>
                <a:cs typeface="+mn-cs"/>
              </a:defRPr>
            </a:lvl5pPr>
            <a:lvl6pPr marL="2779776" algn="l" defTabSz="1111910" rtl="0" eaLnBrk="1" latinLnBrk="0" hangingPunct="1">
              <a:defRPr sz="2200" kern="1200">
                <a:solidFill>
                  <a:schemeClr val="lt1"/>
                </a:solidFill>
                <a:latin typeface="+mn-lt"/>
                <a:ea typeface="+mn-ea"/>
                <a:cs typeface="+mn-cs"/>
              </a:defRPr>
            </a:lvl6pPr>
            <a:lvl7pPr marL="3335731" algn="l" defTabSz="1111910" rtl="0" eaLnBrk="1" latinLnBrk="0" hangingPunct="1">
              <a:defRPr sz="2200" kern="1200">
                <a:solidFill>
                  <a:schemeClr val="lt1"/>
                </a:solidFill>
                <a:latin typeface="+mn-lt"/>
                <a:ea typeface="+mn-ea"/>
                <a:cs typeface="+mn-cs"/>
              </a:defRPr>
            </a:lvl7pPr>
            <a:lvl8pPr marL="3891686" algn="l" defTabSz="1111910" rtl="0" eaLnBrk="1" latinLnBrk="0" hangingPunct="1">
              <a:defRPr sz="2200" kern="1200">
                <a:solidFill>
                  <a:schemeClr val="lt1"/>
                </a:solidFill>
                <a:latin typeface="+mn-lt"/>
                <a:ea typeface="+mn-ea"/>
                <a:cs typeface="+mn-cs"/>
              </a:defRPr>
            </a:lvl8pPr>
            <a:lvl9pPr marL="4447642" algn="l" defTabSz="1111910" rtl="0" eaLnBrk="1" latinLnBrk="0" hangingPunct="1">
              <a:defRPr sz="2200" kern="1200">
                <a:solidFill>
                  <a:schemeClr val="lt1"/>
                </a:solidFill>
                <a:latin typeface="+mn-lt"/>
                <a:ea typeface="+mn-ea"/>
                <a:cs typeface="+mn-cs"/>
              </a:defRPr>
            </a:lvl9pPr>
          </a:lstStyle>
          <a:p>
            <a:pPr marL="0" marR="0" lvl="0" indent="0" algn="ctr" defTabSz="1111910" rtl="0" eaLnBrk="1" fontAlgn="auto" latinLnBrk="0" hangingPunct="1">
              <a:lnSpc>
                <a:spcPct val="100000"/>
              </a:lnSpc>
              <a:spcBef>
                <a:spcPts val="0"/>
              </a:spcBef>
              <a:spcAft>
                <a:spcPts val="0"/>
              </a:spcAft>
              <a:buClrTx/>
              <a:buSzTx/>
              <a:buFontTx/>
              <a:buNone/>
              <a:tabLst/>
              <a:defRPr/>
            </a:pPr>
            <a:endParaRPr kumimoji="0" lang="id-ID" sz="2200" b="0" i="0" u="none" strike="noStrike" kern="1200" cap="none" spc="0" normalizeH="0" baseline="0" noProof="0" dirty="0">
              <a:ln>
                <a:noFill/>
              </a:ln>
              <a:solidFill>
                <a:sysClr val="window" lastClr="FFFFFF"/>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3307354" y="194492"/>
            <a:ext cx="4255377" cy="493819"/>
          </a:xfrm>
          <a:prstGeom prst="rect">
            <a:avLst/>
          </a:prstGeom>
        </p:spPr>
      </p:pic>
      <p:pic>
        <p:nvPicPr>
          <p:cNvPr id="3" name="Picture 2"/>
          <p:cNvPicPr>
            <a:picLocks noChangeAspect="1"/>
          </p:cNvPicPr>
          <p:nvPr/>
        </p:nvPicPr>
        <p:blipFill>
          <a:blip r:embed="rId5"/>
          <a:stretch>
            <a:fillRect/>
          </a:stretch>
        </p:blipFill>
        <p:spPr>
          <a:xfrm>
            <a:off x="1511933" y="1139060"/>
            <a:ext cx="10117124" cy="5823362"/>
          </a:xfrm>
          <a:prstGeom prst="rect">
            <a:avLst/>
          </a:prstGeom>
          <a:solidFill>
            <a:schemeClr val="accent3">
              <a:lumMod val="40000"/>
              <a:lumOff val="60000"/>
            </a:schemeClr>
          </a:solidFill>
        </p:spPr>
      </p:pic>
    </p:spTree>
    <p:extLst>
      <p:ext uri="{BB962C8B-B14F-4D97-AF65-F5344CB8AC3E}">
        <p14:creationId xmlns:p14="http://schemas.microsoft.com/office/powerpoint/2010/main" val="834925015"/>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 name="Rectangle 8"/>
          <p:cNvSpPr/>
          <p:nvPr/>
        </p:nvSpPr>
        <p:spPr>
          <a:xfrm>
            <a:off x="1766888" y="327765"/>
            <a:ext cx="9394117" cy="581277"/>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endParaRPr lang="id-ID" dirty="0"/>
          </a:p>
        </p:txBody>
      </p:sp>
      <p:grpSp>
        <p:nvGrpSpPr>
          <p:cNvPr id="10" name="Group 9"/>
          <p:cNvGrpSpPr/>
          <p:nvPr/>
        </p:nvGrpSpPr>
        <p:grpSpPr>
          <a:xfrm>
            <a:off x="143781" y="6993718"/>
            <a:ext cx="8784739" cy="540059"/>
            <a:chOff x="180020" y="7173738"/>
            <a:chExt cx="10063089" cy="432048"/>
          </a:xfrm>
        </p:grpSpPr>
        <p:cxnSp>
          <p:nvCxnSpPr>
            <p:cNvPr id="11" name="Straight Connector 10"/>
            <p:cNvCxnSpPr/>
            <p:nvPr/>
          </p:nvCxnSpPr>
          <p:spPr>
            <a:xfrm>
              <a:off x="180020" y="7173738"/>
              <a:ext cx="1006308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251793" y="7236454"/>
              <a:ext cx="9649072" cy="369332"/>
            </a:xfrm>
            <a:prstGeom prst="rect">
              <a:avLst/>
            </a:prstGeom>
          </p:spPr>
          <p:txBody>
            <a:bodyPr wrap="square">
              <a:spAutoFit/>
            </a:bodyPr>
            <a:lstStyle/>
            <a:p>
              <a:r>
                <a:rPr lang="id-ID" sz="1800" b="1" dirty="0">
                  <a:latin typeface="Magneto" panose="04030805050802020D02" pitchFamily="82" charset="0"/>
                </a:rPr>
                <a:t>Implementasi SAKIP Kota Magelang</a:t>
              </a:r>
              <a:endParaRPr lang="id-ID" sz="1800" dirty="0">
                <a:latin typeface="Magneto" panose="04030805050802020D02" pitchFamily="82" charset="0"/>
              </a:endParaRPr>
            </a:p>
          </p:txBody>
        </p:sp>
      </p:grpSp>
      <p:sp>
        <p:nvSpPr>
          <p:cNvPr id="14" name="TextBox 13"/>
          <p:cNvSpPr txBox="1"/>
          <p:nvPr/>
        </p:nvSpPr>
        <p:spPr>
          <a:xfrm>
            <a:off x="2015989" y="349854"/>
            <a:ext cx="8820980" cy="523184"/>
          </a:xfrm>
          <a:prstGeom prst="rect">
            <a:avLst/>
          </a:prstGeom>
          <a:noFill/>
          <a:ln>
            <a:noFill/>
          </a:ln>
        </p:spPr>
        <p:txBody>
          <a:bodyPr wrap="square" lIns="91406" tIns="45702" rIns="91406" bIns="45702" rtlCol="0">
            <a:spAutoFit/>
          </a:bodyPr>
          <a:lstStyle/>
          <a:p>
            <a:pPr algn="ctr">
              <a:tabLst>
                <a:tab pos="457162" algn="l"/>
              </a:tabLst>
            </a:pPr>
            <a:r>
              <a:rPr lang="id-ID" sz="2800" b="1" dirty="0">
                <a:latin typeface="Arial" panose="020B0604020202020204" pitchFamily="34" charset="0"/>
                <a:cs typeface="Arial" panose="020B0604020202020204" pitchFamily="34" charset="0"/>
              </a:rPr>
              <a:t>PROGRES KINERJA TAHUN </a:t>
            </a:r>
            <a:r>
              <a:rPr lang="en-US" sz="2800" b="1" dirty="0" smtClean="0">
                <a:latin typeface="Arial" panose="020B0604020202020204" pitchFamily="34" charset="0"/>
                <a:cs typeface="Arial" panose="020B0604020202020204" pitchFamily="34" charset="0"/>
              </a:rPr>
              <a:t>2020</a:t>
            </a:r>
            <a:r>
              <a:rPr lang="id-ID" sz="2800" b="1" dirty="0" smtClean="0">
                <a:latin typeface="Arial" panose="020B0604020202020204" pitchFamily="34" charset="0"/>
                <a:cs typeface="Arial" panose="020B0604020202020204" pitchFamily="34" charset="0"/>
              </a:rPr>
              <a:t> </a:t>
            </a:r>
            <a:r>
              <a:rPr lang="id-ID" sz="2800" b="1" dirty="0">
                <a:latin typeface="Arial" panose="020B0604020202020204" pitchFamily="34" charset="0"/>
                <a:cs typeface="Arial" panose="020B0604020202020204" pitchFamily="34" charset="0"/>
              </a:rPr>
              <a:t>(s/d TW II)</a:t>
            </a:r>
          </a:p>
        </p:txBody>
      </p:sp>
      <p:pic>
        <p:nvPicPr>
          <p:cNvPr id="8" name="Picture 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588" y="235445"/>
            <a:ext cx="1065337" cy="121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439925" y="1125065"/>
            <a:ext cx="9801612" cy="5790259"/>
          </a:xfrm>
          <a:prstGeom prst="rect">
            <a:avLst/>
          </a:prstGeom>
          <a:solidFill>
            <a:schemeClr val="accent2">
              <a:lumMod val="20000"/>
              <a:lumOff val="80000"/>
            </a:schemeClr>
          </a:solidFill>
        </p:spPr>
      </p:pic>
    </p:spTree>
    <p:extLst>
      <p:ext uri="{BB962C8B-B14F-4D97-AF65-F5344CB8AC3E}">
        <p14:creationId xmlns:p14="http://schemas.microsoft.com/office/powerpoint/2010/main" val="3957498282"/>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 name="Group 9"/>
          <p:cNvGrpSpPr/>
          <p:nvPr/>
        </p:nvGrpSpPr>
        <p:grpSpPr>
          <a:xfrm>
            <a:off x="180022" y="7029722"/>
            <a:ext cx="8712731" cy="369340"/>
            <a:chOff x="180020" y="7173738"/>
            <a:chExt cx="10063089" cy="260711"/>
          </a:xfrm>
        </p:grpSpPr>
        <p:cxnSp>
          <p:nvCxnSpPr>
            <p:cNvPr id="11" name="Straight Connector 10"/>
            <p:cNvCxnSpPr/>
            <p:nvPr/>
          </p:nvCxnSpPr>
          <p:spPr>
            <a:xfrm>
              <a:off x="180020" y="7173738"/>
              <a:ext cx="1006308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251793" y="7173744"/>
              <a:ext cx="9649072" cy="260705"/>
            </a:xfrm>
            <a:prstGeom prst="rect">
              <a:avLst/>
            </a:prstGeom>
          </p:spPr>
          <p:txBody>
            <a:bodyPr wrap="square">
              <a:spAutoFit/>
            </a:bodyPr>
            <a:lstStyle/>
            <a:p>
              <a:r>
                <a:rPr lang="id-ID" sz="1800" b="1" dirty="0">
                  <a:latin typeface="Ink Free" panose="03080402000500000000" pitchFamily="66" charset="0"/>
                </a:rPr>
                <a:t>Implementasi SAKIP Kota Magelang</a:t>
              </a:r>
              <a:endParaRPr lang="id-ID" sz="1800" dirty="0">
                <a:latin typeface="Ink Free" panose="03080402000500000000" pitchFamily="66" charset="0"/>
              </a:endParaRPr>
            </a:p>
          </p:txBody>
        </p:sp>
      </p:grpSp>
      <p:pic>
        <p:nvPicPr>
          <p:cNvPr id="8" name="Picture 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580" y="260970"/>
            <a:ext cx="885317" cy="97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1475929" y="276862"/>
            <a:ext cx="8821677" cy="749873"/>
          </a:xfrm>
          <a:prstGeom prst="rect">
            <a:avLst/>
          </a:prstGeom>
          <a:solidFill>
            <a:schemeClr val="accent2">
              <a:lumMod val="75000"/>
            </a:schemeClr>
          </a:solidFill>
        </p:spPr>
      </p:pic>
      <p:pic>
        <p:nvPicPr>
          <p:cNvPr id="6" name="Picture 5"/>
          <p:cNvPicPr>
            <a:picLocks noChangeAspect="1"/>
          </p:cNvPicPr>
          <p:nvPr/>
        </p:nvPicPr>
        <p:blipFill>
          <a:blip r:embed="rId4"/>
          <a:stretch>
            <a:fillRect/>
          </a:stretch>
        </p:blipFill>
        <p:spPr>
          <a:xfrm>
            <a:off x="1007877" y="1125066"/>
            <a:ext cx="10276565" cy="5698313"/>
          </a:xfrm>
          <a:prstGeom prst="rect">
            <a:avLst/>
          </a:prstGeom>
          <a:solidFill>
            <a:schemeClr val="tx2">
              <a:lumMod val="20000"/>
              <a:lumOff val="80000"/>
            </a:schemeClr>
          </a:solidFill>
        </p:spPr>
      </p:pic>
    </p:spTree>
    <p:extLst>
      <p:ext uri="{BB962C8B-B14F-4D97-AF65-F5344CB8AC3E}">
        <p14:creationId xmlns:p14="http://schemas.microsoft.com/office/powerpoint/2010/main" val="1674003149"/>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511212" y="5773582"/>
            <a:ext cx="10858426" cy="1269083"/>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endParaRPr lang="id-ID"/>
          </a:p>
        </p:txBody>
      </p:sp>
      <p:pic>
        <p:nvPicPr>
          <p:cNvPr id="4" name="Picture 9" descr="http://www.radarjogja.co.id/wp-content/uploads/2016/04/magelang-taman-kota-ikon.jpg"/>
          <p:cNvPicPr>
            <a:picLocks noChangeAspect="1" noChangeArrowheads="1"/>
          </p:cNvPicPr>
          <p:nvPr/>
        </p:nvPicPr>
        <p:blipFill>
          <a:blip r:embed="rId2" cstate="print">
            <a:extLst>
              <a:ext uri="{28A0092B-C50C-407E-A947-70E740481C1C}">
                <a14:useLocalDpi xmlns:a14="http://schemas.microsoft.com/office/drawing/2010/main" val="0"/>
              </a:ext>
            </a:extLst>
          </a:blip>
          <a:srcRect t="16322" r="711" b="15907"/>
          <a:stretch>
            <a:fillRect/>
          </a:stretch>
        </p:blipFill>
        <p:spPr bwMode="auto">
          <a:xfrm>
            <a:off x="579233" y="5841590"/>
            <a:ext cx="3079390" cy="114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dokumentasi-magelang-01.jpg"/>
          <p:cNvPicPr>
            <a:picLocks noChangeAspect="1"/>
          </p:cNvPicPr>
          <p:nvPr/>
        </p:nvPicPr>
        <p:blipFill>
          <a:blip r:embed="rId3">
            <a:lum bright="4000" contrast="12000"/>
            <a:extLst>
              <a:ext uri="{28A0092B-C50C-407E-A947-70E740481C1C}">
                <a14:useLocalDpi xmlns:a14="http://schemas.microsoft.com/office/drawing/2010/main" val="0"/>
              </a:ext>
            </a:extLst>
          </a:blip>
          <a:srcRect/>
          <a:stretch>
            <a:fillRect/>
          </a:stretch>
        </p:blipFill>
        <p:spPr bwMode="auto">
          <a:xfrm>
            <a:off x="3747709" y="5837786"/>
            <a:ext cx="1541243" cy="115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lum bright="-16000" contrast="12000"/>
            <a:extLst>
              <a:ext uri="{28A0092B-C50C-407E-A947-70E740481C1C}">
                <a14:useLocalDpi xmlns:a14="http://schemas.microsoft.com/office/drawing/2010/main" val="0"/>
              </a:ext>
            </a:extLst>
          </a:blip>
          <a:srcRect/>
          <a:stretch>
            <a:fillRect/>
          </a:stretch>
        </p:blipFill>
        <p:spPr bwMode="auto">
          <a:xfrm>
            <a:off x="5378038" y="5842782"/>
            <a:ext cx="1506524" cy="113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580" y="271450"/>
            <a:ext cx="1065337" cy="13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59905" y="2347492"/>
            <a:ext cx="6804756" cy="2862286"/>
          </a:xfrm>
          <a:prstGeom prst="rect">
            <a:avLst/>
          </a:prstGeom>
          <a:noFill/>
          <a:ln>
            <a:noFill/>
          </a:ln>
        </p:spPr>
        <p:txBody>
          <a:bodyPr wrap="square" lIns="91406" tIns="45702" rIns="91406" bIns="45702" rtlCol="0">
            <a:spAutoFit/>
          </a:bodyPr>
          <a:lstStyle/>
          <a:p>
            <a:pPr algn="r"/>
            <a:r>
              <a:rPr lang="id-ID" sz="3600" b="1" dirty="0">
                <a:solidFill>
                  <a:schemeClr val="bg1"/>
                </a:solidFill>
              </a:rPr>
              <a:t>“IMPLEMENTASI </a:t>
            </a:r>
          </a:p>
          <a:p>
            <a:pPr algn="r"/>
            <a:r>
              <a:rPr lang="id-ID" sz="3600" b="1" dirty="0">
                <a:solidFill>
                  <a:schemeClr val="bg1"/>
                </a:solidFill>
              </a:rPr>
              <a:t>SISTEM AKUNTABILITAS KINERJA INSTANSI (SAKIP) </a:t>
            </a:r>
          </a:p>
          <a:p>
            <a:pPr algn="r"/>
            <a:r>
              <a:rPr lang="id-ID" sz="3600" b="1" dirty="0">
                <a:solidFill>
                  <a:schemeClr val="bg1"/>
                </a:solidFill>
              </a:rPr>
              <a:t>DINAS PERPUSTAKAAN DAN KEARSIPAN KOTA MAGELANG”.</a:t>
            </a:r>
            <a:endParaRPr lang="id-ID" sz="3600" b="1" i="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6876529" y="5802338"/>
            <a:ext cx="4176464" cy="954101"/>
          </a:xfrm>
          <a:prstGeom prst="rect">
            <a:avLst/>
          </a:prstGeom>
        </p:spPr>
        <p:txBody>
          <a:bodyPr wrap="square" lIns="91432" tIns="45717" rIns="91432" bIns="45717">
            <a:spAutoFit/>
          </a:bodyPr>
          <a:lstStyle/>
          <a:p>
            <a:r>
              <a:rPr lang="id-ID" sz="1400" b="1" dirty="0">
                <a:solidFill>
                  <a:schemeClr val="bg1"/>
                </a:solidFill>
              </a:rPr>
              <a:t>VISI:</a:t>
            </a:r>
          </a:p>
          <a:p>
            <a:r>
              <a:rPr lang="id-ID" sz="1400" b="1" dirty="0">
                <a:solidFill>
                  <a:schemeClr val="bg1"/>
                </a:solidFill>
              </a:rPr>
              <a:t>MAGELANG SEBAGAI KOTA JASA YANG MODERN DAN CERDAS DILANDASI MASYARAKAT SEJAHTERA DAN RELIGIUS</a:t>
            </a:r>
            <a:endParaRPr lang="id-ID" sz="1400" dirty="0">
              <a:solidFill>
                <a:schemeClr val="bg1"/>
              </a:solidFill>
            </a:endParaRPr>
          </a:p>
        </p:txBody>
      </p:sp>
      <p:cxnSp>
        <p:nvCxnSpPr>
          <p:cNvPr id="17" name="Straight Connector 16"/>
          <p:cNvCxnSpPr/>
          <p:nvPr/>
        </p:nvCxnSpPr>
        <p:spPr>
          <a:xfrm>
            <a:off x="520775" y="1737134"/>
            <a:ext cx="10729192"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1583941" y="288031"/>
            <a:ext cx="9469052" cy="1269083"/>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r>
              <a:rPr lang="fi-FI" sz="2800" b="1" dirty="0">
                <a:solidFill>
                  <a:schemeClr val="bg1"/>
                </a:solidFill>
                <a:latin typeface="Comic Sans MS" pitchFamily="66" charset="0"/>
              </a:rPr>
              <a:t>DINAS PERPUSTAKAAN DAN KEARSIPAN </a:t>
            </a:r>
          </a:p>
          <a:p>
            <a:pPr algn="ctr"/>
            <a:r>
              <a:rPr lang="fi-FI" sz="2800" b="1" dirty="0">
                <a:solidFill>
                  <a:schemeClr val="bg1"/>
                </a:solidFill>
                <a:latin typeface="Comic Sans MS" pitchFamily="66" charset="0"/>
              </a:rPr>
              <a:t>KOTA MAGELANG</a:t>
            </a:r>
          </a:p>
        </p:txBody>
      </p:sp>
      <p:pic>
        <p:nvPicPr>
          <p:cNvPr id="20" name="Picture 19" descr="C:\Users\acer id\Downloads\WhatsApp Image 2018-03-28 at 08.52.54.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76729" y="2989506"/>
            <a:ext cx="2376264" cy="1419306"/>
          </a:xfrm>
          <a:prstGeom prst="rect">
            <a:avLst/>
          </a:prstGeom>
          <a:noFill/>
          <a:ln>
            <a:noFill/>
          </a:ln>
        </p:spPr>
      </p:pic>
    </p:spTree>
    <p:extLst>
      <p:ext uri="{BB962C8B-B14F-4D97-AF65-F5344CB8AC3E}">
        <p14:creationId xmlns:p14="http://schemas.microsoft.com/office/powerpoint/2010/main" val="3356730171"/>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049" y="347884"/>
            <a:ext cx="7515051" cy="113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526" y="512998"/>
            <a:ext cx="540226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08" y="260970"/>
            <a:ext cx="142029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9067" y="2315120"/>
            <a:ext cx="3555444" cy="191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817" y="2889262"/>
            <a:ext cx="6876765" cy="646331"/>
          </a:xfrm>
          <a:prstGeom prst="rect">
            <a:avLst/>
          </a:prstGeom>
          <a:solidFill>
            <a:schemeClr val="accent2">
              <a:lumMod val="40000"/>
              <a:lumOff val="60000"/>
            </a:schemeClr>
          </a:solidFill>
        </p:spPr>
        <p:txBody>
          <a:bodyPr wrap="square" rtlCol="0">
            <a:spAutoFit/>
          </a:bodyPr>
          <a:lstStyle/>
          <a:p>
            <a:pPr marL="342900" indent="-342900">
              <a:buFont typeface="Wingdings" pitchFamily="2" charset="2"/>
              <a:buChar char="Ø"/>
            </a:pPr>
            <a:r>
              <a:rPr lang="id-ID" dirty="0">
                <a:solidFill>
                  <a:schemeClr val="bg1"/>
                </a:solidFill>
              </a:rPr>
              <a:t>JUARA 1 LOMBA LKD (Lembaga Kearsipan Daerah) Tingkat Provinsi Jawa Tengah</a:t>
            </a:r>
          </a:p>
        </p:txBody>
      </p:sp>
      <p:sp>
        <p:nvSpPr>
          <p:cNvPr id="7" name="TextBox 6"/>
          <p:cNvSpPr txBox="1"/>
          <p:nvPr/>
        </p:nvSpPr>
        <p:spPr>
          <a:xfrm>
            <a:off x="503821" y="2385786"/>
            <a:ext cx="3287503" cy="369332"/>
          </a:xfrm>
          <a:prstGeom prst="rect">
            <a:avLst/>
          </a:prstGeom>
          <a:solidFill>
            <a:schemeClr val="accent5">
              <a:lumMod val="60000"/>
              <a:lumOff val="40000"/>
            </a:schemeClr>
          </a:solidFill>
        </p:spPr>
        <p:txBody>
          <a:bodyPr wrap="none" rtlCol="0">
            <a:spAutoFit/>
          </a:bodyPr>
          <a:lstStyle/>
          <a:p>
            <a:r>
              <a:rPr lang="id-ID" b="1" dirty="0">
                <a:solidFill>
                  <a:schemeClr val="bg1"/>
                </a:solidFill>
              </a:rPr>
              <a:t>PENGHARGAAN TAHUN </a:t>
            </a:r>
            <a:r>
              <a:rPr lang="en-US" b="1" dirty="0" smtClean="0">
                <a:solidFill>
                  <a:schemeClr val="bg1"/>
                </a:solidFill>
              </a:rPr>
              <a:t>2019</a:t>
            </a:r>
            <a:r>
              <a:rPr lang="id-ID" b="1" dirty="0" smtClean="0">
                <a:solidFill>
                  <a:schemeClr val="bg1"/>
                </a:solidFill>
              </a:rPr>
              <a:t> </a:t>
            </a:r>
            <a:r>
              <a:rPr lang="id-ID" dirty="0">
                <a:solidFill>
                  <a:schemeClr val="bg1"/>
                </a:solidFill>
              </a:rPr>
              <a:t>:</a:t>
            </a:r>
          </a:p>
        </p:txBody>
      </p:sp>
      <p:sp>
        <p:nvSpPr>
          <p:cNvPr id="9" name="TextBox 8">
            <a:extLst>
              <a:ext uri="{FF2B5EF4-FFF2-40B4-BE49-F238E27FC236}">
                <a16:creationId xmlns="" xmlns:a16="http://schemas.microsoft.com/office/drawing/2014/main" id="{7B7C9CF4-30A5-472D-B604-E7BCCD4E5FAB}"/>
              </a:ext>
            </a:extLst>
          </p:cNvPr>
          <p:cNvSpPr txBox="1"/>
          <p:nvPr/>
        </p:nvSpPr>
        <p:spPr>
          <a:xfrm>
            <a:off x="431812" y="4259155"/>
            <a:ext cx="6876765" cy="646331"/>
          </a:xfrm>
          <a:prstGeom prst="rect">
            <a:avLst/>
          </a:prstGeom>
          <a:solidFill>
            <a:srgbClr val="F020D7"/>
          </a:solidFill>
        </p:spPr>
        <p:txBody>
          <a:bodyPr wrap="square" rtlCol="0">
            <a:spAutoFit/>
          </a:bodyPr>
          <a:lstStyle/>
          <a:p>
            <a:pPr marL="342900" indent="-342900">
              <a:buFont typeface="Wingdings" pitchFamily="2" charset="2"/>
              <a:buChar char="Ø"/>
            </a:pPr>
            <a:r>
              <a:rPr lang="id-ID" dirty="0"/>
              <a:t>JUARA </a:t>
            </a:r>
            <a:r>
              <a:rPr lang="en-US" dirty="0"/>
              <a:t> HARAPAN 2</a:t>
            </a:r>
            <a:r>
              <a:rPr lang="id-ID" dirty="0"/>
              <a:t> LOMBA </a:t>
            </a:r>
            <a:r>
              <a:rPr lang="en-US" dirty="0"/>
              <a:t>PEMILIHAN </a:t>
            </a:r>
            <a:r>
              <a:rPr lang="id-ID" dirty="0"/>
              <a:t>LKD </a:t>
            </a:r>
            <a:r>
              <a:rPr lang="en-US" dirty="0"/>
              <a:t>TERBAIK </a:t>
            </a:r>
            <a:r>
              <a:rPr lang="id-ID" dirty="0"/>
              <a:t>(Lembaga Kearsipan Daerah) Tingkat</a:t>
            </a:r>
            <a:r>
              <a:rPr lang="en-US" dirty="0"/>
              <a:t> Nasional</a:t>
            </a:r>
            <a:endParaRPr lang="id-ID" dirty="0"/>
          </a:p>
        </p:txBody>
      </p:sp>
      <p:sp>
        <p:nvSpPr>
          <p:cNvPr id="11" name="TextBox 10">
            <a:extLst>
              <a:ext uri="{FF2B5EF4-FFF2-40B4-BE49-F238E27FC236}">
                <a16:creationId xmlns="" xmlns:a16="http://schemas.microsoft.com/office/drawing/2014/main" id="{6F99008E-3B32-498A-9235-660318241AEC}"/>
              </a:ext>
            </a:extLst>
          </p:cNvPr>
          <p:cNvSpPr txBox="1"/>
          <p:nvPr/>
        </p:nvSpPr>
        <p:spPr>
          <a:xfrm>
            <a:off x="467817" y="3744066"/>
            <a:ext cx="3287503" cy="369332"/>
          </a:xfrm>
          <a:prstGeom prst="rect">
            <a:avLst/>
          </a:prstGeom>
          <a:solidFill>
            <a:schemeClr val="bg1">
              <a:lumMod val="95000"/>
            </a:schemeClr>
          </a:solidFill>
        </p:spPr>
        <p:txBody>
          <a:bodyPr wrap="none" rtlCol="0">
            <a:spAutoFit/>
          </a:bodyPr>
          <a:lstStyle/>
          <a:p>
            <a:r>
              <a:rPr lang="id-ID" b="1" dirty="0"/>
              <a:t>PENGHARGAAN TAHUN 201</a:t>
            </a:r>
            <a:r>
              <a:rPr lang="en-US" b="1" dirty="0"/>
              <a:t>9</a:t>
            </a:r>
            <a:r>
              <a:rPr lang="id-ID" b="1" dirty="0"/>
              <a:t> </a:t>
            </a:r>
            <a:r>
              <a:rPr lang="id-ID" dirty="0"/>
              <a:t>:</a:t>
            </a:r>
          </a:p>
        </p:txBody>
      </p:sp>
      <p:sp>
        <p:nvSpPr>
          <p:cNvPr id="13" name="TextBox 12">
            <a:extLst>
              <a:ext uri="{FF2B5EF4-FFF2-40B4-BE49-F238E27FC236}">
                <a16:creationId xmlns="" xmlns:a16="http://schemas.microsoft.com/office/drawing/2014/main" id="{3847CC01-E30C-4864-8FBB-E14CAC56CEDD}"/>
              </a:ext>
            </a:extLst>
          </p:cNvPr>
          <p:cNvSpPr txBox="1"/>
          <p:nvPr/>
        </p:nvSpPr>
        <p:spPr>
          <a:xfrm>
            <a:off x="412620" y="5123251"/>
            <a:ext cx="6876765" cy="646331"/>
          </a:xfrm>
          <a:prstGeom prst="rect">
            <a:avLst/>
          </a:prstGeom>
          <a:solidFill>
            <a:schemeClr val="accent5"/>
          </a:solidFill>
        </p:spPr>
        <p:txBody>
          <a:bodyPr wrap="square" rtlCol="0">
            <a:spAutoFit/>
          </a:bodyPr>
          <a:lstStyle/>
          <a:p>
            <a:pPr marL="342900" indent="-342900">
              <a:buFont typeface="Wingdings" pitchFamily="2" charset="2"/>
              <a:buChar char="Ø"/>
            </a:pPr>
            <a:r>
              <a:rPr lang="id-ID" dirty="0">
                <a:solidFill>
                  <a:schemeClr val="bg1"/>
                </a:solidFill>
              </a:rPr>
              <a:t>JUARA </a:t>
            </a:r>
            <a:r>
              <a:rPr lang="en-US" dirty="0">
                <a:solidFill>
                  <a:schemeClr val="bg1"/>
                </a:solidFill>
              </a:rPr>
              <a:t> HARAPAN 2</a:t>
            </a:r>
            <a:r>
              <a:rPr lang="id-ID" dirty="0">
                <a:solidFill>
                  <a:schemeClr val="bg1"/>
                </a:solidFill>
              </a:rPr>
              <a:t> LOMBA </a:t>
            </a:r>
            <a:r>
              <a:rPr lang="en-US" dirty="0">
                <a:solidFill>
                  <a:schemeClr val="bg1"/>
                </a:solidFill>
              </a:rPr>
              <a:t>PEMILIHAN ARSIPARIS TELADAN</a:t>
            </a:r>
            <a:r>
              <a:rPr lang="id-ID" dirty="0">
                <a:solidFill>
                  <a:schemeClr val="bg1"/>
                </a:solidFill>
              </a:rPr>
              <a:t>) Tingkat</a:t>
            </a:r>
            <a:r>
              <a:rPr lang="en-US" dirty="0">
                <a:solidFill>
                  <a:schemeClr val="bg1"/>
                </a:solidFill>
              </a:rPr>
              <a:t> PROVINSI JAWA TENGAH</a:t>
            </a:r>
            <a:endParaRPr lang="id-ID" dirty="0">
              <a:solidFill>
                <a:schemeClr val="bg1"/>
              </a:solidFill>
            </a:endParaRPr>
          </a:p>
        </p:txBody>
      </p:sp>
      <p:sp>
        <p:nvSpPr>
          <p:cNvPr id="4" name="TextBox 3">
            <a:extLst>
              <a:ext uri="{FF2B5EF4-FFF2-40B4-BE49-F238E27FC236}">
                <a16:creationId xmlns="" xmlns:a16="http://schemas.microsoft.com/office/drawing/2014/main" id="{12E87458-93C4-4A7A-814C-A34897D88C6E}"/>
              </a:ext>
            </a:extLst>
          </p:cNvPr>
          <p:cNvSpPr txBox="1"/>
          <p:nvPr/>
        </p:nvSpPr>
        <p:spPr>
          <a:xfrm>
            <a:off x="359805" y="5888696"/>
            <a:ext cx="6777709" cy="646331"/>
          </a:xfrm>
          <a:prstGeom prst="rect">
            <a:avLst/>
          </a:prstGeom>
          <a:solidFill>
            <a:srgbClr val="7030A0"/>
          </a:solidFill>
        </p:spPr>
        <p:txBody>
          <a:bodyPr wrap="square" rtlCol="0">
            <a:spAutoFit/>
          </a:bodyPr>
          <a:lstStyle/>
          <a:p>
            <a:pPr marL="285750" indent="-285750">
              <a:buFont typeface="Wingdings" panose="05000000000000000000" pitchFamily="2" charset="2"/>
              <a:buChar char="Ø"/>
            </a:pPr>
            <a:r>
              <a:rPr lang="en-US" dirty="0" err="1"/>
              <a:t>Juara</a:t>
            </a:r>
            <a:r>
              <a:rPr lang="en-US" dirty="0"/>
              <a:t> </a:t>
            </a:r>
            <a:r>
              <a:rPr lang="en-US" dirty="0" err="1"/>
              <a:t>harapan</a:t>
            </a:r>
            <a:r>
              <a:rPr lang="en-US" dirty="0"/>
              <a:t> 3 </a:t>
            </a:r>
            <a:r>
              <a:rPr lang="en-US" dirty="0" err="1"/>
              <a:t>Lomba</a:t>
            </a:r>
            <a:r>
              <a:rPr lang="en-US" dirty="0"/>
              <a:t> </a:t>
            </a:r>
            <a:r>
              <a:rPr lang="en-US" dirty="0" err="1"/>
              <a:t>Perpustakaan</a:t>
            </a:r>
            <a:r>
              <a:rPr lang="en-US" dirty="0"/>
              <a:t> </a:t>
            </a:r>
            <a:r>
              <a:rPr lang="en-US" dirty="0" err="1"/>
              <a:t>Umum</a:t>
            </a:r>
            <a:r>
              <a:rPr lang="en-US" dirty="0"/>
              <a:t> Daerah Tk </a:t>
            </a:r>
            <a:r>
              <a:rPr lang="en-US" dirty="0" err="1"/>
              <a:t>Provinsi</a:t>
            </a:r>
            <a:r>
              <a:rPr lang="en-US" dirty="0"/>
              <a:t> </a:t>
            </a:r>
            <a:r>
              <a:rPr lang="en-US" dirty="0" err="1"/>
              <a:t>Jawa</a:t>
            </a:r>
            <a:r>
              <a:rPr lang="en-US" dirty="0"/>
              <a:t> Tengah </a:t>
            </a:r>
            <a:r>
              <a:rPr lang="en-US" dirty="0" err="1"/>
              <a:t>Tahun</a:t>
            </a:r>
            <a:r>
              <a:rPr lang="en-US" dirty="0"/>
              <a:t> 2019 </a:t>
            </a:r>
          </a:p>
        </p:txBody>
      </p:sp>
    </p:spTree>
    <p:extLst>
      <p:ext uri="{BB962C8B-B14F-4D97-AF65-F5344CB8AC3E}">
        <p14:creationId xmlns:p14="http://schemas.microsoft.com/office/powerpoint/2010/main" val="2308204289"/>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2" name="Picture 31" descr="C:\Users\acer id\Downloads\WhatsApp Image 2018-03-28 at 08.52.54.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373" y="5388921"/>
            <a:ext cx="2577505" cy="1269084"/>
          </a:xfrm>
          <a:prstGeom prst="rect">
            <a:avLst/>
          </a:prstGeom>
          <a:noFill/>
          <a:ln>
            <a:noFill/>
          </a:ln>
        </p:spPr>
      </p:pic>
      <p:pic>
        <p:nvPicPr>
          <p:cNvPr id="8" name="Picture 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2699" y="215681"/>
            <a:ext cx="1065337" cy="13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2988097" y="6525666"/>
            <a:ext cx="5796644" cy="523220"/>
            <a:chOff x="180020" y="6723687"/>
            <a:chExt cx="11593053" cy="523220"/>
          </a:xfrm>
        </p:grpSpPr>
        <p:cxnSp>
          <p:nvCxnSpPr>
            <p:cNvPr id="29" name="Straight Connector 28"/>
            <p:cNvCxnSpPr/>
            <p:nvPr/>
          </p:nvCxnSpPr>
          <p:spPr>
            <a:xfrm>
              <a:off x="180020" y="7173738"/>
              <a:ext cx="11593053"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1" name="Rectangle 30"/>
            <p:cNvSpPr/>
            <p:nvPr/>
          </p:nvSpPr>
          <p:spPr>
            <a:xfrm>
              <a:off x="9216789" y="6723687"/>
              <a:ext cx="2556284" cy="523220"/>
            </a:xfrm>
            <a:prstGeom prst="rect">
              <a:avLst/>
            </a:prstGeom>
          </p:spPr>
          <p:txBody>
            <a:bodyPr wrap="square">
              <a:spAutoFit/>
            </a:bodyPr>
            <a:lstStyle/>
            <a:p>
              <a:pPr algn="r"/>
              <a:endParaRPr lang="id-ID" sz="2800" dirty="0">
                <a:latin typeface="Magneto" panose="04030805050802020D02" pitchFamily="82" charset="0"/>
                <a:cs typeface="MV Boli" panose="02000500030200090000" pitchFamily="2" charset="0"/>
              </a:endParaRPr>
            </a:p>
          </p:txBody>
        </p:sp>
      </p:grpSp>
      <p:sp>
        <p:nvSpPr>
          <p:cNvPr id="4" name="Rectangle 3"/>
          <p:cNvSpPr/>
          <p:nvPr/>
        </p:nvSpPr>
        <p:spPr>
          <a:xfrm>
            <a:off x="1655949" y="2074522"/>
            <a:ext cx="7180354" cy="3046982"/>
          </a:xfrm>
          <a:prstGeom prst="rect">
            <a:avLst/>
          </a:prstGeom>
        </p:spPr>
        <p:txBody>
          <a:bodyPr wrap="square" lIns="91432" tIns="45717" rIns="91432" bIns="45717">
            <a:spAutoFit/>
          </a:bodyPr>
          <a:lstStyle/>
          <a:p>
            <a:pPr algn="ctr"/>
            <a:r>
              <a:rPr lang="id-ID" sz="3200" b="1" u="sng" dirty="0"/>
              <a:t>SEKIAN DAN TERIMAKASIH</a:t>
            </a:r>
          </a:p>
          <a:p>
            <a:pPr algn="ctr"/>
            <a:endParaRPr lang="id-ID" sz="3200" dirty="0"/>
          </a:p>
          <a:p>
            <a:pPr algn="ctr"/>
            <a:r>
              <a:rPr lang="id-ID" sz="3200" dirty="0"/>
              <a:t>Teriring </a:t>
            </a:r>
            <a:r>
              <a:rPr lang="id-ID" sz="3200" dirty="0" err="1"/>
              <a:t>do’a</a:t>
            </a:r>
            <a:r>
              <a:rPr lang="id-ID" sz="3200" dirty="0"/>
              <a:t> semoga Allah SWT senantiasa membimbing dan </a:t>
            </a:r>
            <a:r>
              <a:rPr lang="id-ID" sz="3200" dirty="0" err="1"/>
              <a:t>meridloi</a:t>
            </a:r>
            <a:r>
              <a:rPr lang="id-ID" sz="3200" dirty="0"/>
              <a:t> setiap langkah kita menuju perubahan yang lebih baik.</a:t>
            </a:r>
          </a:p>
        </p:txBody>
      </p:sp>
      <p:sp>
        <p:nvSpPr>
          <p:cNvPr id="25" name="Rectangle 24"/>
          <p:cNvSpPr/>
          <p:nvPr/>
        </p:nvSpPr>
        <p:spPr>
          <a:xfrm>
            <a:off x="2988097" y="180019"/>
            <a:ext cx="7510054" cy="1269083"/>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endParaRPr lang="id-ID" dirty="0"/>
          </a:p>
        </p:txBody>
      </p:sp>
      <p:cxnSp>
        <p:nvCxnSpPr>
          <p:cNvPr id="26" name="Straight Connector 25"/>
          <p:cNvCxnSpPr/>
          <p:nvPr/>
        </p:nvCxnSpPr>
        <p:spPr>
          <a:xfrm>
            <a:off x="3204121" y="873038"/>
            <a:ext cx="7128792"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7" name="Rectangle 26"/>
          <p:cNvSpPr/>
          <p:nvPr/>
        </p:nvSpPr>
        <p:spPr>
          <a:xfrm>
            <a:off x="5400364" y="339371"/>
            <a:ext cx="2412269" cy="461659"/>
          </a:xfrm>
          <a:prstGeom prst="rect">
            <a:avLst/>
          </a:prstGeom>
        </p:spPr>
        <p:txBody>
          <a:bodyPr wrap="square" lIns="91432" tIns="45717" rIns="91432" bIns="45717">
            <a:spAutoFit/>
          </a:bodyPr>
          <a:lstStyle/>
          <a:p>
            <a:pPr algn="r">
              <a:spcBef>
                <a:spcPts val="599"/>
              </a:spcBef>
            </a:pPr>
            <a:r>
              <a:rPr lang="id-ID" sz="2400" b="1" i="1" dirty="0">
                <a:solidFill>
                  <a:schemeClr val="bg1"/>
                </a:solidFill>
                <a:latin typeface="Arial" panose="020B0604020202020204" pitchFamily="34" charset="0"/>
                <a:cs typeface="Arial" panose="020B0604020202020204" pitchFamily="34" charset="0"/>
              </a:rPr>
              <a:t>PENUTUP</a:t>
            </a:r>
          </a:p>
        </p:txBody>
      </p:sp>
      <p:sp>
        <p:nvSpPr>
          <p:cNvPr id="13" name="Rectangle 12"/>
          <p:cNvSpPr/>
          <p:nvPr/>
        </p:nvSpPr>
        <p:spPr>
          <a:xfrm>
            <a:off x="3204120" y="6993718"/>
            <a:ext cx="6696745" cy="338548"/>
          </a:xfrm>
          <a:prstGeom prst="rect">
            <a:avLst/>
          </a:prstGeom>
        </p:spPr>
        <p:txBody>
          <a:bodyPr wrap="square" lIns="91432" tIns="45717" rIns="91432" bIns="45717">
            <a:spAutoFit/>
          </a:bodyPr>
          <a:lstStyle/>
          <a:p>
            <a:r>
              <a:rPr lang="id-ID" sz="1600" b="1" dirty="0">
                <a:latin typeface="Ink Free" panose="03080402000500000000" pitchFamily="66" charset="0"/>
              </a:rPr>
              <a:t>Implementasi SAKIP Kota Magelang</a:t>
            </a:r>
            <a:endParaRPr lang="id-ID" sz="1600" dirty="0">
              <a:latin typeface="Ink Free" panose="03080402000500000000" pitchFamily="66" charset="0"/>
            </a:endParaRPr>
          </a:p>
        </p:txBody>
      </p:sp>
    </p:spTree>
    <p:extLst>
      <p:ext uri="{BB962C8B-B14F-4D97-AF65-F5344CB8AC3E}">
        <p14:creationId xmlns:p14="http://schemas.microsoft.com/office/powerpoint/2010/main" val="2106697930"/>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41" name="Picture 40" descr="C:\Users\acer id\Downloads\WhatsApp Image 2018-03-28 at 08.52.54.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4760" y="6391901"/>
            <a:ext cx="2476725" cy="1008112"/>
          </a:xfrm>
          <a:prstGeom prst="rect">
            <a:avLst/>
          </a:prstGeom>
          <a:noFill/>
          <a:ln>
            <a:noFill/>
          </a:ln>
        </p:spPr>
      </p:pic>
      <p:grpSp>
        <p:nvGrpSpPr>
          <p:cNvPr id="53" name="Group 52"/>
          <p:cNvGrpSpPr/>
          <p:nvPr/>
        </p:nvGrpSpPr>
        <p:grpSpPr>
          <a:xfrm>
            <a:off x="180021" y="7208834"/>
            <a:ext cx="8661613" cy="276999"/>
            <a:chOff x="180020" y="7388854"/>
            <a:chExt cx="10063089" cy="276999"/>
          </a:xfrm>
        </p:grpSpPr>
        <p:cxnSp>
          <p:nvCxnSpPr>
            <p:cNvPr id="25" name="Straight Connector 24"/>
            <p:cNvCxnSpPr/>
            <p:nvPr/>
          </p:nvCxnSpPr>
          <p:spPr>
            <a:xfrm>
              <a:off x="180020" y="7389762"/>
              <a:ext cx="1006308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6" name="Rectangle 15">
              <a:extLst>
                <a:ext uri="{FF2B5EF4-FFF2-40B4-BE49-F238E27FC236}">
                  <a16:creationId xmlns="" xmlns:a16="http://schemas.microsoft.com/office/drawing/2014/main" id="{C9D9C7EE-8AE8-4B55-9E36-A3C4312BF27E}"/>
                </a:ext>
              </a:extLst>
            </p:cNvPr>
            <p:cNvSpPr/>
            <p:nvPr/>
          </p:nvSpPr>
          <p:spPr>
            <a:xfrm>
              <a:off x="428852" y="7388854"/>
              <a:ext cx="9649073" cy="276999"/>
            </a:xfrm>
            <a:prstGeom prst="rect">
              <a:avLst/>
            </a:prstGeom>
          </p:spPr>
          <p:txBody>
            <a:bodyPr wrap="square">
              <a:spAutoFit/>
            </a:bodyPr>
            <a:lstStyle/>
            <a:p>
              <a:r>
                <a:rPr lang="id-ID" sz="1200" b="1" dirty="0">
                  <a:latin typeface="Ink Free" panose="03080402000500000000" pitchFamily="66" charset="0"/>
                </a:rPr>
                <a:t>Implementasi SAKIP Kota Magelang</a:t>
              </a:r>
              <a:endParaRPr lang="id-ID" sz="1200" dirty="0">
                <a:latin typeface="Ink Free" panose="03080402000500000000" pitchFamily="66" charset="0"/>
              </a:endParaRPr>
            </a:p>
          </p:txBody>
        </p:sp>
      </p:grpSp>
      <p:sp>
        <p:nvSpPr>
          <p:cNvPr id="9" name="Rectangle 8"/>
          <p:cNvSpPr/>
          <p:nvPr/>
        </p:nvSpPr>
        <p:spPr>
          <a:xfrm>
            <a:off x="2448036" y="216023"/>
            <a:ext cx="6300701" cy="1269083"/>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r>
              <a:rPr lang="id-ID" sz="2400" b="1" dirty="0">
                <a:solidFill>
                  <a:schemeClr val="bg1"/>
                </a:solidFill>
              </a:rPr>
              <a:t>PEMERINTAH KOTA MAGELANG</a:t>
            </a:r>
          </a:p>
          <a:p>
            <a:pPr algn="ctr"/>
            <a:r>
              <a:rPr lang="id-ID" sz="2400" b="1" dirty="0">
                <a:solidFill>
                  <a:schemeClr val="bg1"/>
                </a:solidFill>
              </a:rPr>
              <a:t>DINAS PERPUSTAKAAN DAN KEARSIPAN</a:t>
            </a:r>
          </a:p>
        </p:txBody>
      </p:sp>
      <p:pic>
        <p:nvPicPr>
          <p:cNvPr id="8" name="Picture 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391" y="214302"/>
            <a:ext cx="1065337" cy="13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43881" y="1835307"/>
            <a:ext cx="3159771" cy="523184"/>
          </a:xfrm>
          <a:prstGeom prst="rect">
            <a:avLst/>
          </a:prstGeom>
          <a:noFill/>
          <a:ln>
            <a:noFill/>
          </a:ln>
          <a:effectLst>
            <a:outerShdw blurRad="50800" dist="50800" dir="5400000" algn="ctr" rotWithShape="0">
              <a:schemeClr val="accent6">
                <a:lumMod val="20000"/>
                <a:lumOff val="80000"/>
              </a:schemeClr>
            </a:outerShdw>
          </a:effectLst>
        </p:spPr>
        <p:txBody>
          <a:bodyPr wrap="none" lIns="91406" tIns="45702" rIns="91406" bIns="45702" rtlCol="0">
            <a:spAutoFit/>
          </a:bodyPr>
          <a:lstStyle/>
          <a:p>
            <a:pPr algn="r"/>
            <a:r>
              <a:rPr lang="id-ID" sz="2800" b="1" i="1" dirty="0">
                <a:solidFill>
                  <a:schemeClr val="bg1"/>
                </a:solidFill>
                <a:latin typeface="Arial" panose="020B0604020202020204" pitchFamily="34" charset="0"/>
                <a:cs typeface="Arial" panose="020B0604020202020204" pitchFamily="34" charset="0"/>
              </a:rPr>
              <a:t>Outline Paparan :</a:t>
            </a:r>
          </a:p>
        </p:txBody>
      </p:sp>
      <p:cxnSp>
        <p:nvCxnSpPr>
          <p:cNvPr id="30" name="Straight Connector 29"/>
          <p:cNvCxnSpPr/>
          <p:nvPr/>
        </p:nvCxnSpPr>
        <p:spPr>
          <a:xfrm>
            <a:off x="575830" y="2781250"/>
            <a:ext cx="3328428"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7" name="TextBox 46"/>
          <p:cNvSpPr txBox="1"/>
          <p:nvPr/>
        </p:nvSpPr>
        <p:spPr>
          <a:xfrm>
            <a:off x="1179316" y="2669367"/>
            <a:ext cx="6048671" cy="3600949"/>
          </a:xfrm>
          <a:prstGeom prst="rect">
            <a:avLst/>
          </a:prstGeom>
          <a:noFill/>
          <a:ln>
            <a:noFill/>
          </a:ln>
        </p:spPr>
        <p:txBody>
          <a:bodyPr wrap="square" lIns="91406" tIns="45702" rIns="91406" bIns="45702" rtlCol="0">
            <a:spAutoFit/>
          </a:bodyPr>
          <a:lstStyle/>
          <a:p>
            <a:pPr marL="457162" indent="-457162">
              <a:buAutoNum type="arabicPeriod"/>
              <a:tabLst>
                <a:tab pos="361919" algn="l"/>
              </a:tabLst>
            </a:pPr>
            <a:endParaRPr lang="id-ID" sz="1900" b="1" dirty="0">
              <a:solidFill>
                <a:schemeClr val="bg1"/>
              </a:solidFill>
              <a:latin typeface="Arial" panose="020B0604020202020204" pitchFamily="34" charset="0"/>
              <a:cs typeface="Arial" panose="020B0604020202020204" pitchFamily="34" charset="0"/>
            </a:endParaRPr>
          </a:p>
          <a:p>
            <a:pPr marL="457162" indent="-457162">
              <a:buAutoNum type="arabicPeriod"/>
              <a:tabLst>
                <a:tab pos="361919" algn="l"/>
              </a:tabLst>
            </a:pPr>
            <a:r>
              <a:rPr lang="id-ID" sz="1900" b="1" dirty="0">
                <a:solidFill>
                  <a:schemeClr val="bg1"/>
                </a:solidFill>
                <a:latin typeface="Arial" panose="020B0604020202020204" pitchFamily="34" charset="0"/>
                <a:cs typeface="Arial" panose="020B0604020202020204" pitchFamily="34" charset="0"/>
              </a:rPr>
              <a:t>Keterkaitan RPJMD </a:t>
            </a:r>
          </a:p>
          <a:p>
            <a:pPr marL="457162" indent="-457162">
              <a:tabLst>
                <a:tab pos="457162" algn="l"/>
              </a:tabLst>
            </a:pPr>
            <a:r>
              <a:rPr lang="id-ID" sz="1900" b="1" dirty="0">
                <a:solidFill>
                  <a:schemeClr val="bg1"/>
                </a:solidFill>
                <a:latin typeface="Arial" panose="020B0604020202020204" pitchFamily="34" charset="0"/>
                <a:cs typeface="Arial" panose="020B0604020202020204" pitchFamily="34" charset="0"/>
              </a:rPr>
              <a:t>	dan </a:t>
            </a:r>
            <a:r>
              <a:rPr lang="id-ID" sz="1900" b="1" dirty="0" err="1">
                <a:solidFill>
                  <a:schemeClr val="bg1"/>
                </a:solidFill>
                <a:latin typeface="Arial" panose="020B0604020202020204" pitchFamily="34" charset="0"/>
                <a:cs typeface="Arial" panose="020B0604020202020204" pitchFamily="34" charset="0"/>
              </a:rPr>
              <a:t>Renstra</a:t>
            </a:r>
            <a:endParaRPr lang="id-ID" sz="1900" b="1" dirty="0">
              <a:solidFill>
                <a:schemeClr val="bg1"/>
              </a:solidFill>
              <a:latin typeface="Arial" panose="020B0604020202020204" pitchFamily="34" charset="0"/>
              <a:cs typeface="Arial" panose="020B0604020202020204" pitchFamily="34" charset="0"/>
            </a:endParaRPr>
          </a:p>
          <a:p>
            <a:pPr marL="457162" indent="-457162">
              <a:buAutoNum type="arabicPeriod" startAt="2"/>
              <a:tabLst>
                <a:tab pos="457162" algn="l"/>
              </a:tabLst>
            </a:pPr>
            <a:r>
              <a:rPr lang="id-ID" sz="1900" b="1" dirty="0">
                <a:solidFill>
                  <a:schemeClr val="bg1"/>
                </a:solidFill>
                <a:latin typeface="Arial" panose="020B0604020202020204" pitchFamily="34" charset="0"/>
                <a:cs typeface="Arial" panose="020B0604020202020204" pitchFamily="34" charset="0"/>
              </a:rPr>
              <a:t>Keterkaitan IKU OPD – Indikator Program</a:t>
            </a:r>
          </a:p>
          <a:p>
            <a:pPr marL="457162" indent="-457162">
              <a:buAutoNum type="arabicPeriod" startAt="2"/>
              <a:tabLst>
                <a:tab pos="457162" algn="l"/>
              </a:tabLst>
            </a:pPr>
            <a:r>
              <a:rPr lang="id-ID" sz="1900" b="1" dirty="0" err="1">
                <a:solidFill>
                  <a:schemeClr val="bg1"/>
                </a:solidFill>
                <a:latin typeface="Arial" panose="020B0604020202020204" pitchFamily="34" charset="0"/>
                <a:cs typeface="Arial" panose="020B0604020202020204" pitchFamily="34" charset="0"/>
              </a:rPr>
              <a:t>Matrik</a:t>
            </a:r>
            <a:r>
              <a:rPr lang="id-ID" sz="1900" b="1" dirty="0">
                <a:solidFill>
                  <a:schemeClr val="bg1"/>
                </a:solidFill>
                <a:latin typeface="Arial" panose="020B0604020202020204" pitchFamily="34" charset="0"/>
                <a:cs typeface="Arial" panose="020B0604020202020204" pitchFamily="34" charset="0"/>
              </a:rPr>
              <a:t> </a:t>
            </a:r>
            <a:r>
              <a:rPr lang="id-ID" sz="1900" b="1" dirty="0" err="1">
                <a:solidFill>
                  <a:schemeClr val="bg1"/>
                </a:solidFill>
                <a:latin typeface="Arial" panose="020B0604020202020204" pitchFamily="34" charset="0"/>
                <a:cs typeface="Arial" panose="020B0604020202020204" pitchFamily="34" charset="0"/>
              </a:rPr>
              <a:t>Renstra</a:t>
            </a:r>
            <a:r>
              <a:rPr lang="id-ID" sz="1900" b="1" dirty="0">
                <a:solidFill>
                  <a:schemeClr val="bg1"/>
                </a:solidFill>
                <a:latin typeface="Arial" panose="020B0604020202020204" pitchFamily="34" charset="0"/>
                <a:cs typeface="Arial" panose="020B0604020202020204" pitchFamily="34" charset="0"/>
              </a:rPr>
              <a:t> OPD – Target Kinerja Sasaran 2016-2021 </a:t>
            </a:r>
          </a:p>
          <a:p>
            <a:pPr marL="457162" indent="-457162">
              <a:buAutoNum type="arabicPeriod" startAt="2"/>
              <a:tabLst>
                <a:tab pos="457162" algn="l"/>
              </a:tabLst>
            </a:pPr>
            <a:r>
              <a:rPr lang="id-ID" sz="1900" b="1" dirty="0">
                <a:solidFill>
                  <a:schemeClr val="bg1"/>
                </a:solidFill>
                <a:latin typeface="Arial" panose="020B0604020202020204" pitchFamily="34" charset="0"/>
                <a:cs typeface="Arial" panose="020B0604020202020204" pitchFamily="34" charset="0"/>
              </a:rPr>
              <a:t>Cascading Kinerja </a:t>
            </a:r>
            <a:endParaRPr lang="en-US" sz="1900" b="1" dirty="0" smtClean="0">
              <a:solidFill>
                <a:schemeClr val="bg1"/>
              </a:solidFill>
              <a:latin typeface="Arial" panose="020B0604020202020204" pitchFamily="34" charset="0"/>
              <a:cs typeface="Arial" panose="020B0604020202020204" pitchFamily="34" charset="0"/>
            </a:endParaRPr>
          </a:p>
          <a:p>
            <a:pPr marL="457162" indent="-457162">
              <a:buAutoNum type="arabicPeriod" startAt="2"/>
              <a:tabLst>
                <a:tab pos="457162" algn="l"/>
              </a:tabLst>
            </a:pPr>
            <a:r>
              <a:rPr lang="id-ID" sz="1900" b="1" dirty="0" smtClean="0">
                <a:solidFill>
                  <a:schemeClr val="bg1"/>
                </a:solidFill>
                <a:latin typeface="Arial" panose="020B0604020202020204" pitchFamily="34" charset="0"/>
                <a:cs typeface="Arial" panose="020B0604020202020204" pitchFamily="34" charset="0"/>
              </a:rPr>
              <a:t>Capaian </a:t>
            </a:r>
            <a:r>
              <a:rPr lang="id-ID" sz="1900" b="1" dirty="0">
                <a:solidFill>
                  <a:schemeClr val="bg1"/>
                </a:solidFill>
                <a:latin typeface="Arial" panose="020B0604020202020204" pitchFamily="34" charset="0"/>
                <a:cs typeface="Arial" panose="020B0604020202020204" pitchFamily="34" charset="0"/>
              </a:rPr>
              <a:t>Kinerja Indikator Tujuan, Sasaran (IKU) dan Program </a:t>
            </a:r>
            <a:r>
              <a:rPr lang="id-ID" sz="1900" b="1" dirty="0" smtClean="0">
                <a:solidFill>
                  <a:schemeClr val="bg1"/>
                </a:solidFill>
                <a:latin typeface="Arial" panose="020B0604020202020204" pitchFamily="34" charset="0"/>
                <a:cs typeface="Arial" panose="020B0604020202020204" pitchFamily="34" charset="0"/>
              </a:rPr>
              <a:t>2016-20</a:t>
            </a:r>
            <a:r>
              <a:rPr lang="en-US" sz="1900" b="1" dirty="0" smtClean="0">
                <a:solidFill>
                  <a:schemeClr val="bg1"/>
                </a:solidFill>
                <a:latin typeface="Arial" panose="020B0604020202020204" pitchFamily="34" charset="0"/>
                <a:cs typeface="Arial" panose="020B0604020202020204" pitchFamily="34" charset="0"/>
              </a:rPr>
              <a:t>20</a:t>
            </a:r>
            <a:endParaRPr lang="id-ID" sz="1900" b="1" dirty="0">
              <a:solidFill>
                <a:schemeClr val="bg1"/>
              </a:solidFill>
              <a:latin typeface="Arial" panose="020B0604020202020204" pitchFamily="34" charset="0"/>
              <a:cs typeface="Arial" panose="020B0604020202020204" pitchFamily="34" charset="0"/>
            </a:endParaRPr>
          </a:p>
          <a:p>
            <a:pPr marL="457162" indent="-457162">
              <a:buAutoNum type="arabicPeriod" startAt="2"/>
              <a:tabLst>
                <a:tab pos="457162" algn="l"/>
              </a:tabLst>
            </a:pPr>
            <a:r>
              <a:rPr lang="id-ID" sz="1900" b="1" dirty="0">
                <a:solidFill>
                  <a:schemeClr val="bg1"/>
                </a:solidFill>
                <a:latin typeface="Arial" panose="020B0604020202020204" pitchFamily="34" charset="0"/>
                <a:cs typeface="Arial" panose="020B0604020202020204" pitchFamily="34" charset="0"/>
              </a:rPr>
              <a:t>Akuntabilitas Kinerja Anggaran </a:t>
            </a:r>
            <a:r>
              <a:rPr lang="id-ID" sz="1900" b="1" dirty="0" smtClean="0">
                <a:solidFill>
                  <a:schemeClr val="bg1"/>
                </a:solidFill>
                <a:latin typeface="Arial" panose="020B0604020202020204" pitchFamily="34" charset="0"/>
                <a:cs typeface="Arial" panose="020B0604020202020204" pitchFamily="34" charset="0"/>
              </a:rPr>
              <a:t>201</a:t>
            </a:r>
            <a:r>
              <a:rPr lang="en-US" sz="1900" b="1" dirty="0" smtClean="0">
                <a:solidFill>
                  <a:schemeClr val="bg1"/>
                </a:solidFill>
                <a:latin typeface="Arial" panose="020B0604020202020204" pitchFamily="34" charset="0"/>
                <a:cs typeface="Arial" panose="020B0604020202020204" pitchFamily="34" charset="0"/>
              </a:rPr>
              <a:t>9</a:t>
            </a:r>
            <a:endParaRPr lang="id-ID" sz="1900" b="1" dirty="0">
              <a:solidFill>
                <a:schemeClr val="bg1"/>
              </a:solidFill>
              <a:latin typeface="Arial" panose="020B0604020202020204" pitchFamily="34" charset="0"/>
              <a:cs typeface="Arial" panose="020B0604020202020204" pitchFamily="34" charset="0"/>
            </a:endParaRPr>
          </a:p>
          <a:p>
            <a:pPr marL="457162" indent="-457162">
              <a:buAutoNum type="arabicPeriod" startAt="2"/>
              <a:tabLst>
                <a:tab pos="457162" algn="l"/>
              </a:tabLst>
            </a:pPr>
            <a:r>
              <a:rPr lang="id-ID" sz="1900" b="1" dirty="0">
                <a:solidFill>
                  <a:schemeClr val="bg1"/>
                </a:solidFill>
                <a:latin typeface="Arial" panose="020B0604020202020204" pitchFamily="34" charset="0"/>
                <a:cs typeface="Arial" panose="020B0604020202020204" pitchFamily="34" charset="0"/>
              </a:rPr>
              <a:t>Progress Kinerja s/d TW </a:t>
            </a:r>
            <a:r>
              <a:rPr lang="en-US" sz="1900" b="1" dirty="0" smtClean="0">
                <a:solidFill>
                  <a:schemeClr val="bg1"/>
                </a:solidFill>
                <a:latin typeface="Arial" panose="020B0604020202020204" pitchFamily="34" charset="0"/>
                <a:cs typeface="Arial" panose="020B0604020202020204" pitchFamily="34" charset="0"/>
              </a:rPr>
              <a:t>IV</a:t>
            </a:r>
            <a:r>
              <a:rPr lang="id-ID" sz="1900" b="1" dirty="0" smtClean="0">
                <a:solidFill>
                  <a:schemeClr val="bg1"/>
                </a:solidFill>
                <a:latin typeface="Arial" panose="020B0604020202020204" pitchFamily="34" charset="0"/>
                <a:cs typeface="Arial" panose="020B0604020202020204" pitchFamily="34" charset="0"/>
              </a:rPr>
              <a:t> </a:t>
            </a:r>
            <a:r>
              <a:rPr lang="id-ID" sz="1900" b="1" dirty="0">
                <a:solidFill>
                  <a:schemeClr val="bg1"/>
                </a:solidFill>
                <a:latin typeface="Arial" panose="020B0604020202020204" pitchFamily="34" charset="0"/>
                <a:cs typeface="Arial" panose="020B0604020202020204" pitchFamily="34" charset="0"/>
              </a:rPr>
              <a:t>(Monev Renaksi PK , Monev RKPD)</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8473" y="1727693"/>
            <a:ext cx="2493015" cy="133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8472" y="3156685"/>
            <a:ext cx="2493015" cy="146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8472" y="4808758"/>
            <a:ext cx="2493014" cy="150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64761" y="214302"/>
            <a:ext cx="2493016" cy="137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685034"/>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9" name="Rectangle 8"/>
          <p:cNvSpPr/>
          <p:nvPr/>
        </p:nvSpPr>
        <p:spPr>
          <a:xfrm>
            <a:off x="2160006" y="304558"/>
            <a:ext cx="6336703" cy="707850"/>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endParaRPr lang="id-ID" dirty="0"/>
          </a:p>
        </p:txBody>
      </p:sp>
      <p:pic>
        <p:nvPicPr>
          <p:cNvPr id="8" name="Picture 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320" y="289409"/>
            <a:ext cx="1065337" cy="95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Box 100"/>
          <p:cNvSpPr txBox="1"/>
          <p:nvPr/>
        </p:nvSpPr>
        <p:spPr>
          <a:xfrm>
            <a:off x="2160006" y="304558"/>
            <a:ext cx="5940458" cy="707850"/>
          </a:xfrm>
          <a:prstGeom prst="rect">
            <a:avLst/>
          </a:prstGeom>
          <a:noFill/>
          <a:ln>
            <a:noFill/>
          </a:ln>
        </p:spPr>
        <p:txBody>
          <a:bodyPr wrap="square" lIns="91406" tIns="45702" rIns="91406" bIns="45702" rtlCol="0">
            <a:spAutoFit/>
          </a:bodyPr>
          <a:lstStyle/>
          <a:p>
            <a:pPr algn="ctr">
              <a:tabLst>
                <a:tab pos="361919" algn="l"/>
              </a:tabLst>
            </a:pPr>
            <a:r>
              <a:rPr lang="id-ID" sz="2000" b="1" dirty="0">
                <a:solidFill>
                  <a:schemeClr val="bg1"/>
                </a:solidFill>
                <a:latin typeface="Arial" panose="020B0604020202020204" pitchFamily="34" charset="0"/>
                <a:cs typeface="Arial" panose="020B0604020202020204" pitchFamily="34" charset="0"/>
              </a:rPr>
              <a:t>KETERKAITAN RPJMD DAN RENSTRA</a:t>
            </a:r>
          </a:p>
          <a:p>
            <a:pPr>
              <a:tabLst>
                <a:tab pos="536531" algn="l"/>
              </a:tabLst>
            </a:pPr>
            <a:r>
              <a:rPr lang="id-ID" sz="2000" b="1" dirty="0">
                <a:solidFill>
                  <a:schemeClr val="bg1"/>
                </a:solidFill>
                <a:latin typeface="Arial" panose="020B0604020202020204" pitchFamily="34" charset="0"/>
                <a:cs typeface="Arial" panose="020B0604020202020204" pitchFamily="34" charset="0"/>
              </a:rPr>
              <a:t>	DINAS PERPUSTAKAAN DAN KEARSIPAN</a:t>
            </a:r>
            <a:r>
              <a:rPr lang="id-ID" sz="2000" b="1" dirty="0">
                <a:latin typeface="Arial" panose="020B0604020202020204" pitchFamily="34" charset="0"/>
                <a:cs typeface="Arial" panose="020B0604020202020204" pitchFamily="34" charset="0"/>
              </a:rPr>
              <a:t> </a:t>
            </a:r>
          </a:p>
        </p:txBody>
      </p:sp>
      <p:grpSp>
        <p:nvGrpSpPr>
          <p:cNvPr id="75" name="Group 74"/>
          <p:cNvGrpSpPr/>
          <p:nvPr/>
        </p:nvGrpSpPr>
        <p:grpSpPr>
          <a:xfrm>
            <a:off x="179786" y="7173738"/>
            <a:ext cx="8748972" cy="252028"/>
            <a:chOff x="180020" y="7317754"/>
            <a:chExt cx="10063089" cy="252028"/>
          </a:xfrm>
        </p:grpSpPr>
        <p:cxnSp>
          <p:nvCxnSpPr>
            <p:cNvPr id="76" name="Straight Connector 75"/>
            <p:cNvCxnSpPr/>
            <p:nvPr/>
          </p:nvCxnSpPr>
          <p:spPr>
            <a:xfrm>
              <a:off x="180020" y="7317754"/>
              <a:ext cx="1006308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77" name="Rectangle 76"/>
            <p:cNvSpPr/>
            <p:nvPr/>
          </p:nvSpPr>
          <p:spPr>
            <a:xfrm>
              <a:off x="251793" y="7323561"/>
              <a:ext cx="9649072" cy="246221"/>
            </a:xfrm>
            <a:prstGeom prst="rect">
              <a:avLst/>
            </a:prstGeom>
          </p:spPr>
          <p:txBody>
            <a:bodyPr wrap="square">
              <a:spAutoFit/>
            </a:bodyPr>
            <a:lstStyle/>
            <a:p>
              <a:r>
                <a:rPr lang="id-ID" sz="1000" b="1" dirty="0">
                  <a:solidFill>
                    <a:schemeClr val="bg1"/>
                  </a:solidFill>
                  <a:latin typeface="Ink Free" panose="03080402000500000000" pitchFamily="66" charset="0"/>
                </a:rPr>
                <a:t>Implementasi SAKIP Kota Magelang</a:t>
              </a:r>
              <a:endParaRPr lang="id-ID" sz="1000" dirty="0">
                <a:solidFill>
                  <a:schemeClr val="bg1"/>
                </a:solidFill>
                <a:latin typeface="Ink Free" panose="03080402000500000000" pitchFamily="66" charset="0"/>
              </a:endParaRPr>
            </a:p>
          </p:txBody>
        </p:sp>
      </p:grpSp>
      <p:graphicFrame>
        <p:nvGraphicFramePr>
          <p:cNvPr id="10" name="Table 9"/>
          <p:cNvGraphicFramePr>
            <a:graphicFrameLocks noGrp="1"/>
          </p:cNvGraphicFramePr>
          <p:nvPr>
            <p:extLst>
              <p:ext uri="{D42A27DB-BD31-4B8C-83A1-F6EECF244321}">
                <p14:modId xmlns:p14="http://schemas.microsoft.com/office/powerpoint/2010/main" val="1142668352"/>
              </p:ext>
            </p:extLst>
          </p:nvPr>
        </p:nvGraphicFramePr>
        <p:xfrm>
          <a:off x="791853" y="1341092"/>
          <a:ext cx="10297144" cy="5735042"/>
        </p:xfrm>
        <a:graphic>
          <a:graphicData uri="http://schemas.openxmlformats.org/drawingml/2006/table">
            <a:tbl>
              <a:tblPr firstRow="1" bandRow="1">
                <a:tableStyleId>{93296810-A885-4BE3-A3E7-6D5BEEA58F35}</a:tableStyleId>
              </a:tblPr>
              <a:tblGrid>
                <a:gridCol w="5687850">
                  <a:extLst>
                    <a:ext uri="{9D8B030D-6E8A-4147-A177-3AD203B41FA5}">
                      <a16:colId xmlns="" xmlns:a16="http://schemas.microsoft.com/office/drawing/2014/main" val="20000"/>
                    </a:ext>
                  </a:extLst>
                </a:gridCol>
                <a:gridCol w="4609294">
                  <a:extLst>
                    <a:ext uri="{9D8B030D-6E8A-4147-A177-3AD203B41FA5}">
                      <a16:colId xmlns="" xmlns:a16="http://schemas.microsoft.com/office/drawing/2014/main" val="20001"/>
                    </a:ext>
                  </a:extLst>
                </a:gridCol>
              </a:tblGrid>
              <a:tr h="253017">
                <a:tc gridSpan="2">
                  <a:txBody>
                    <a:bodyPr/>
                    <a:lstStyle/>
                    <a:p>
                      <a:pPr algn="ctr"/>
                      <a:r>
                        <a:rPr lang="id-ID" sz="1100" dirty="0">
                          <a:solidFill>
                            <a:schemeClr val="bg1"/>
                          </a:solidFill>
                        </a:rPr>
                        <a:t>RPJMD</a:t>
                      </a:r>
                      <a:r>
                        <a:rPr lang="id-ID" sz="1100" baseline="0" dirty="0">
                          <a:solidFill>
                            <a:schemeClr val="bg1"/>
                          </a:solidFill>
                        </a:rPr>
                        <a:t> KOTA MAGELANG</a:t>
                      </a:r>
                      <a:endParaRPr lang="id-ID" sz="1100" dirty="0">
                        <a:solidFill>
                          <a:schemeClr val="bg1"/>
                        </a:solidFill>
                      </a:endParaRPr>
                    </a:p>
                  </a:txBody>
                  <a:tcPr/>
                </a:tc>
                <a:tc hMerge="1">
                  <a:txBody>
                    <a:bodyPr/>
                    <a:lstStyle/>
                    <a:p>
                      <a:endParaRPr lang="id-ID"/>
                    </a:p>
                  </a:txBody>
                  <a:tcPr/>
                </a:tc>
                <a:extLst>
                  <a:ext uri="{0D108BD9-81ED-4DB2-BD59-A6C34878D82A}">
                    <a16:rowId xmlns="" xmlns:a16="http://schemas.microsoft.com/office/drawing/2014/main" val="10000"/>
                  </a:ext>
                </a:extLst>
              </a:tr>
              <a:tr h="416734">
                <a:tc gridSpan="2">
                  <a:txBody>
                    <a:bodyPr/>
                    <a:lstStyle/>
                    <a:p>
                      <a:pPr algn="ctr"/>
                      <a:r>
                        <a:rPr lang="id-ID" sz="1100" b="1" dirty="0">
                          <a:solidFill>
                            <a:schemeClr val="bg1"/>
                          </a:solidFill>
                        </a:rPr>
                        <a:t>VISI : </a:t>
                      </a:r>
                    </a:p>
                    <a:p>
                      <a:pPr algn="ctr"/>
                      <a:r>
                        <a:rPr lang="id-ID" sz="1100" dirty="0">
                          <a:solidFill>
                            <a:schemeClr val="bg1"/>
                          </a:solidFill>
                        </a:rPr>
                        <a:t>Magelang</a:t>
                      </a:r>
                      <a:r>
                        <a:rPr lang="id-ID" sz="1100" baseline="0" dirty="0">
                          <a:solidFill>
                            <a:schemeClr val="bg1"/>
                          </a:solidFill>
                        </a:rPr>
                        <a:t> sebagai Kota Jasa yang Modern dan Cerdas dilandasi Masyarakat Sejahtera dan Religius</a:t>
                      </a:r>
                      <a:endParaRPr lang="id-ID" sz="1100" dirty="0">
                        <a:solidFill>
                          <a:schemeClr val="bg1"/>
                        </a:solidFill>
                      </a:endParaRPr>
                    </a:p>
                  </a:txBody>
                  <a:tcPr/>
                </a:tc>
                <a:tc hMerge="1">
                  <a:txBody>
                    <a:bodyPr/>
                    <a:lstStyle/>
                    <a:p>
                      <a:endParaRPr lang="id-ID" dirty="0"/>
                    </a:p>
                  </a:txBody>
                  <a:tcPr/>
                </a:tc>
                <a:extLst>
                  <a:ext uri="{0D108BD9-81ED-4DB2-BD59-A6C34878D82A}">
                    <a16:rowId xmlns="" xmlns:a16="http://schemas.microsoft.com/office/drawing/2014/main" val="10001"/>
                  </a:ext>
                </a:extLst>
              </a:tr>
              <a:tr h="253017">
                <a:tc>
                  <a:txBody>
                    <a:bodyPr/>
                    <a:lstStyle/>
                    <a:p>
                      <a:pPr algn="ctr"/>
                      <a:r>
                        <a:rPr lang="id-ID" sz="1100" b="1" dirty="0"/>
                        <a:t>MISI</a:t>
                      </a:r>
                      <a:r>
                        <a:rPr lang="id-ID" sz="1100" b="1" baseline="0" dirty="0"/>
                        <a:t> </a:t>
                      </a:r>
                      <a:r>
                        <a:rPr lang="en-US" sz="1100" b="1" baseline="0" dirty="0"/>
                        <a:t>I</a:t>
                      </a:r>
                      <a:endParaRPr lang="id-ID" sz="1100" b="1" dirty="0"/>
                    </a:p>
                  </a:txBody>
                  <a:tcPr>
                    <a:solidFill>
                      <a:srgbClr val="92D050"/>
                    </a:solidFill>
                  </a:tcPr>
                </a:tc>
                <a:tc>
                  <a:txBody>
                    <a:bodyPr/>
                    <a:lstStyle/>
                    <a:p>
                      <a:pPr algn="ctr"/>
                      <a:r>
                        <a:rPr lang="id-ID" sz="1100" b="1" dirty="0"/>
                        <a:t>MISI</a:t>
                      </a:r>
                      <a:r>
                        <a:rPr lang="id-ID" sz="1100" b="1" baseline="0" dirty="0"/>
                        <a:t> II</a:t>
                      </a:r>
                      <a:endParaRPr lang="id-ID" sz="1100" b="1" dirty="0"/>
                    </a:p>
                  </a:txBody>
                  <a:tcPr>
                    <a:solidFill>
                      <a:srgbClr val="FFFF00"/>
                    </a:solidFill>
                  </a:tcPr>
                </a:tc>
                <a:extLst>
                  <a:ext uri="{0D108BD9-81ED-4DB2-BD59-A6C34878D82A}">
                    <a16:rowId xmlns="" xmlns:a16="http://schemas.microsoft.com/office/drawing/2014/main" val="10002"/>
                  </a:ext>
                </a:extLst>
              </a:tr>
              <a:tr h="1071602">
                <a:tc>
                  <a:txBody>
                    <a:bodyPr/>
                    <a:lstStyle/>
                    <a:p>
                      <a:pPr algn="just"/>
                      <a:r>
                        <a:rPr lang="id-ID" sz="1100" dirty="0"/>
                        <a:t>Meningkatkan sumber</a:t>
                      </a:r>
                      <a:r>
                        <a:rPr lang="id-ID" sz="1100" baseline="0" dirty="0"/>
                        <a:t> daya manusia aparatur yang berkualitas dan profesional dengan mengoptimalkan kemajuan teknologi sebagai dasar terciptanya pemerintahan daerah yang bersih serta tanggapterhadap pemenuhan aspirasi masyarakat, mampu meningkatkan dan mengelola potensi daerah dalam rangka efektifitas dan efisiensi pelayanan kepada masyarakat di dukung partisipasi masyarakat dalam rangka meningkatkan kesejahteraan masyarakat</a:t>
                      </a:r>
                      <a:endParaRPr lang="id-ID" sz="1100" dirty="0"/>
                    </a:p>
                  </a:txBody>
                  <a:tcPr>
                    <a:solidFill>
                      <a:schemeClr val="accent1">
                        <a:lumMod val="40000"/>
                        <a:lumOff val="60000"/>
                      </a:schemeClr>
                    </a:solidFill>
                  </a:tcPr>
                </a:tc>
                <a:tc>
                  <a:txBody>
                    <a:bodyPr/>
                    <a:lstStyle/>
                    <a:p>
                      <a:pPr algn="just"/>
                      <a:r>
                        <a:rPr lang="id-ID" sz="1100" dirty="0"/>
                        <a:t>Mengembangkan dan mengelola sarana perkotaan dan sarana pelayanan dasar di bidang pendidikan, kesehatan dan perdagangan yang lebih modern serta ramah lingkungan</a:t>
                      </a:r>
                    </a:p>
                  </a:txBody>
                  <a:tcPr>
                    <a:solidFill>
                      <a:schemeClr val="accent4">
                        <a:lumMod val="60000"/>
                        <a:lumOff val="40000"/>
                      </a:schemeClr>
                    </a:solidFill>
                  </a:tcPr>
                </a:tc>
                <a:extLst>
                  <a:ext uri="{0D108BD9-81ED-4DB2-BD59-A6C34878D82A}">
                    <a16:rowId xmlns="" xmlns:a16="http://schemas.microsoft.com/office/drawing/2014/main" val="10003"/>
                  </a:ext>
                </a:extLst>
              </a:tr>
              <a:tr h="253017">
                <a:tc>
                  <a:txBody>
                    <a:bodyPr/>
                    <a:lstStyle/>
                    <a:p>
                      <a:pPr algn="ctr"/>
                      <a:r>
                        <a:rPr lang="id-ID" sz="1100" b="1" dirty="0"/>
                        <a:t>TUJUAN</a:t>
                      </a:r>
                      <a:r>
                        <a:rPr lang="id-ID" sz="1100" b="1" baseline="0" dirty="0"/>
                        <a:t> MISI </a:t>
                      </a:r>
                      <a:r>
                        <a:rPr lang="en-US" sz="1100" b="1" baseline="0" dirty="0"/>
                        <a:t>I</a:t>
                      </a:r>
                      <a:endParaRPr lang="id-ID" sz="1100" b="1" dirty="0"/>
                    </a:p>
                  </a:txBody>
                  <a:tcPr>
                    <a:solidFill>
                      <a:schemeClr val="accent6">
                        <a:lumMod val="60000"/>
                        <a:lumOff val="40000"/>
                      </a:schemeClr>
                    </a:solidFill>
                  </a:tcPr>
                </a:tc>
                <a:tc>
                  <a:txBody>
                    <a:bodyPr/>
                    <a:lstStyle/>
                    <a:p>
                      <a:pPr algn="ctr"/>
                      <a:r>
                        <a:rPr lang="id-ID" sz="1100" b="1" dirty="0"/>
                        <a:t>TUJUAN MISI II</a:t>
                      </a:r>
                    </a:p>
                  </a:txBody>
                  <a:tcPr>
                    <a:solidFill>
                      <a:srgbClr val="00B0F0"/>
                    </a:solidFill>
                  </a:tcPr>
                </a:tc>
                <a:extLst>
                  <a:ext uri="{0D108BD9-81ED-4DB2-BD59-A6C34878D82A}">
                    <a16:rowId xmlns="" xmlns:a16="http://schemas.microsoft.com/office/drawing/2014/main" val="10004"/>
                  </a:ext>
                </a:extLst>
              </a:tr>
              <a:tr h="1071602">
                <a:tc>
                  <a:txBody>
                    <a:bodyPr/>
                    <a:lstStyle/>
                    <a:p>
                      <a:pPr marL="261938" indent="-261938" algn="just">
                        <a:tabLst>
                          <a:tab pos="261938" algn="l"/>
                        </a:tabLst>
                      </a:pPr>
                      <a:r>
                        <a:rPr lang="id-ID" sz="1100" dirty="0"/>
                        <a:t>1.	Meningkatkan layanan arsip yang mendukung tata pemerintahan dengan pemerintahan dengan memanfaatkan teknologi dan menuju Smart City.</a:t>
                      </a:r>
                    </a:p>
                    <a:p>
                      <a:pPr algn="just">
                        <a:tabLst>
                          <a:tab pos="261938" algn="l"/>
                        </a:tabLst>
                      </a:pPr>
                      <a:r>
                        <a:rPr lang="id-ID" sz="1100" dirty="0"/>
                        <a:t>2.	Meningkatnya SDM pengelola kearsipan.</a:t>
                      </a:r>
                    </a:p>
                    <a:p>
                      <a:pPr algn="just">
                        <a:tabLst>
                          <a:tab pos="261938" algn="l"/>
                        </a:tabLst>
                      </a:pPr>
                      <a:r>
                        <a:rPr lang="id-ID" sz="1100" dirty="0"/>
                        <a:t>3.	Meningkatnya OPD yang melaksanakan arsip baku.</a:t>
                      </a:r>
                    </a:p>
                    <a:p>
                      <a:pPr algn="just">
                        <a:tabLst>
                          <a:tab pos="261938" algn="l"/>
                        </a:tabLst>
                      </a:pPr>
                      <a:r>
                        <a:rPr lang="id-ID" sz="1100" dirty="0"/>
                        <a:t>4.	Meningkatnya pemeliharaan sarana dan prasarana arsip.</a:t>
                      </a:r>
                    </a:p>
                    <a:p>
                      <a:pPr marL="261938" indent="-261938" algn="just">
                        <a:tabLst>
                          <a:tab pos="261938" algn="l"/>
                        </a:tabLst>
                      </a:pPr>
                      <a:r>
                        <a:rPr lang="id-ID" sz="1100" dirty="0"/>
                        <a:t>5.	Meningkatnya arsip daerah yang dapat diselamatkan dan dilestarikan.</a:t>
                      </a:r>
                    </a:p>
                  </a:txBody>
                  <a:tcPr>
                    <a:solidFill>
                      <a:schemeClr val="accent3"/>
                    </a:solidFill>
                  </a:tcPr>
                </a:tc>
                <a:tc>
                  <a:txBody>
                    <a:bodyPr/>
                    <a:lstStyle/>
                    <a:p>
                      <a:pPr marL="0" marR="0" lvl="0" indent="0" algn="just" defTabSz="1111910" rtl="0" eaLnBrk="1" fontAlgn="auto" latinLnBrk="0" hangingPunct="1">
                        <a:lnSpc>
                          <a:spcPct val="100000"/>
                        </a:lnSpc>
                        <a:spcBef>
                          <a:spcPts val="0"/>
                        </a:spcBef>
                        <a:spcAft>
                          <a:spcPts val="0"/>
                        </a:spcAft>
                        <a:buClrTx/>
                        <a:buSzTx/>
                        <a:buFontTx/>
                        <a:buNone/>
                        <a:tabLst>
                          <a:tab pos="261938" algn="l"/>
                        </a:tabLst>
                        <a:defRPr/>
                      </a:pPr>
                      <a:r>
                        <a:rPr kumimoji="0" lang="id-ID" sz="1100" b="0" i="0" u="none" strike="noStrike" kern="1200" cap="none" spc="0" normalizeH="0" baseline="0" noProof="0" dirty="0">
                          <a:ln>
                            <a:noFill/>
                          </a:ln>
                          <a:solidFill>
                            <a:prstClr val="black"/>
                          </a:solidFill>
                          <a:effectLst/>
                          <a:uLnTx/>
                          <a:uFillTx/>
                          <a:latin typeface="+mn-lt"/>
                          <a:ea typeface="+mn-ea"/>
                          <a:cs typeface="+mn-cs"/>
                        </a:rPr>
                        <a:t>1.	Meningkatnya koleksi judul bahan pustaka</a:t>
                      </a:r>
                    </a:p>
                    <a:p>
                      <a:pPr marL="0" marR="0" lvl="0" indent="0" algn="just" defTabSz="261938"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black"/>
                          </a:solidFill>
                          <a:effectLst/>
                          <a:uLnTx/>
                          <a:uFillTx/>
                          <a:latin typeface="+mn-lt"/>
                          <a:ea typeface="+mn-ea"/>
                          <a:cs typeface="+mn-cs"/>
                        </a:rPr>
                        <a:t>2.	Meningkatnya jumlah koleksi bahan pustaka</a:t>
                      </a:r>
                    </a:p>
                    <a:p>
                      <a:pPr marL="0" marR="0" lvl="0" indent="0" algn="just" defTabSz="261938"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black"/>
                          </a:solidFill>
                          <a:effectLst/>
                          <a:uLnTx/>
                          <a:uFillTx/>
                          <a:latin typeface="+mn-lt"/>
                          <a:ea typeface="+mn-ea"/>
                          <a:cs typeface="+mn-cs"/>
                        </a:rPr>
                        <a:t>3.	Meningkatnya SDM pengelola perpustakaan</a:t>
                      </a:r>
                    </a:p>
                    <a:p>
                      <a:pPr marL="0" marR="0" lvl="0" indent="0" algn="just" defTabSz="261938"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black"/>
                          </a:solidFill>
                          <a:effectLst/>
                          <a:uLnTx/>
                          <a:uFillTx/>
                          <a:latin typeface="+mn-lt"/>
                          <a:ea typeface="+mn-ea"/>
                          <a:cs typeface="+mn-cs"/>
                        </a:rPr>
                        <a:t>4.	Meningkatnya jumlah perpustakaan dan pemustaka yang aktif</a:t>
                      </a:r>
                    </a:p>
                    <a:p>
                      <a:pPr marL="0" marR="0" lvl="0" indent="0" algn="just" defTabSz="1111910" rtl="0" eaLnBrk="1" fontAlgn="auto" latinLnBrk="0" hangingPunct="1">
                        <a:lnSpc>
                          <a:spcPct val="100000"/>
                        </a:lnSpc>
                        <a:spcBef>
                          <a:spcPts val="0"/>
                        </a:spcBef>
                        <a:spcAft>
                          <a:spcPts val="0"/>
                        </a:spcAft>
                        <a:buClrTx/>
                        <a:buSzTx/>
                        <a:buFontTx/>
                        <a:buNone/>
                        <a:tabLst>
                          <a:tab pos="261938" algn="l"/>
                        </a:tabLst>
                        <a:defRPr/>
                      </a:pPr>
                      <a:r>
                        <a:rPr kumimoji="0" lang="id-ID" sz="1100" b="0" i="0" u="none" strike="noStrike" kern="1200" cap="none" spc="0" normalizeH="0" baseline="0" noProof="0" dirty="0">
                          <a:ln>
                            <a:noFill/>
                          </a:ln>
                          <a:solidFill>
                            <a:prstClr val="black"/>
                          </a:solidFill>
                          <a:effectLst/>
                          <a:uLnTx/>
                          <a:uFillTx/>
                          <a:latin typeface="+mn-lt"/>
                          <a:ea typeface="+mn-ea"/>
                          <a:cs typeface="+mn-cs"/>
                        </a:rPr>
                        <a:t>5.	Meningkatnya promosi layanan perpustakaan</a:t>
                      </a:r>
                    </a:p>
                    <a:p>
                      <a:pPr algn="just"/>
                      <a:endParaRPr lang="id-ID" sz="1100" dirty="0"/>
                    </a:p>
                  </a:txBody>
                  <a:tcPr>
                    <a:solidFill>
                      <a:srgbClr val="FFC000"/>
                    </a:solidFill>
                  </a:tcPr>
                </a:tc>
                <a:extLst>
                  <a:ext uri="{0D108BD9-81ED-4DB2-BD59-A6C34878D82A}">
                    <a16:rowId xmlns="" xmlns:a16="http://schemas.microsoft.com/office/drawing/2014/main" val="10005"/>
                  </a:ext>
                </a:extLst>
              </a:tr>
              <a:tr h="253017">
                <a:tc>
                  <a:txBody>
                    <a:bodyPr/>
                    <a:lstStyle/>
                    <a:p>
                      <a:pPr marL="0" marR="0" lvl="0" indent="0" algn="ctr" defTabSz="1111910" rtl="0" eaLnBrk="1" fontAlgn="auto" latinLnBrk="0" hangingPunct="1">
                        <a:lnSpc>
                          <a:spcPct val="100000"/>
                        </a:lnSpc>
                        <a:spcBef>
                          <a:spcPts val="0"/>
                        </a:spcBef>
                        <a:spcAft>
                          <a:spcPts val="0"/>
                        </a:spcAft>
                        <a:buClrTx/>
                        <a:buSzTx/>
                        <a:buFontTx/>
                        <a:buNone/>
                        <a:tabLst/>
                        <a:defRPr/>
                      </a:pPr>
                      <a:r>
                        <a:rPr kumimoji="0" lang="id-ID" sz="1100" b="1" i="0" u="none" strike="noStrike" kern="1200" cap="none" spc="0" normalizeH="0" baseline="0" dirty="0">
                          <a:ln>
                            <a:noFill/>
                          </a:ln>
                          <a:solidFill>
                            <a:prstClr val="black"/>
                          </a:solidFill>
                          <a:effectLst/>
                          <a:uLnTx/>
                          <a:uFillTx/>
                          <a:latin typeface="+mn-lt"/>
                          <a:ea typeface="+mn-ea"/>
                          <a:cs typeface="+mn-cs"/>
                        </a:rPr>
                        <a:t>SASARAN MISI </a:t>
                      </a:r>
                      <a:r>
                        <a:rPr kumimoji="0" lang="en-US" sz="1100" b="1" i="0" u="none" strike="noStrike" kern="1200" cap="none" spc="0" normalizeH="0" baseline="0" dirty="0">
                          <a:ln>
                            <a:noFill/>
                          </a:ln>
                          <a:solidFill>
                            <a:prstClr val="black"/>
                          </a:solidFill>
                          <a:effectLst/>
                          <a:uLnTx/>
                          <a:uFillTx/>
                          <a:latin typeface="+mn-lt"/>
                          <a:ea typeface="+mn-ea"/>
                          <a:cs typeface="+mn-cs"/>
                        </a:rPr>
                        <a:t>I</a:t>
                      </a:r>
                      <a:endParaRPr kumimoji="0" lang="id-ID" sz="1100" b="1" i="0" u="none" strike="noStrike" kern="1200" cap="none" spc="0" normalizeH="0" baseline="0" dirty="0">
                        <a:ln>
                          <a:noFill/>
                        </a:ln>
                        <a:solidFill>
                          <a:prstClr val="black"/>
                        </a:solidFill>
                        <a:effectLst/>
                        <a:uLnTx/>
                        <a:uFillTx/>
                        <a:latin typeface="+mn-lt"/>
                        <a:ea typeface="+mn-ea"/>
                        <a:cs typeface="+mn-cs"/>
                      </a:endParaRPr>
                    </a:p>
                  </a:txBody>
                  <a:tcPr>
                    <a:solidFill>
                      <a:srgbClr val="FF9966"/>
                    </a:solidFill>
                  </a:tcPr>
                </a:tc>
                <a:tc>
                  <a:txBody>
                    <a:bodyPr/>
                    <a:lstStyle/>
                    <a:p>
                      <a:pPr marL="0" marR="0" lvl="0" indent="0" algn="ctr" defTabSz="1111910" rtl="0" eaLnBrk="1" fontAlgn="auto" latinLnBrk="0" hangingPunct="1">
                        <a:lnSpc>
                          <a:spcPct val="100000"/>
                        </a:lnSpc>
                        <a:spcBef>
                          <a:spcPts val="0"/>
                        </a:spcBef>
                        <a:spcAft>
                          <a:spcPts val="0"/>
                        </a:spcAft>
                        <a:buClrTx/>
                        <a:buSzTx/>
                        <a:buFontTx/>
                        <a:buNone/>
                        <a:tabLst/>
                        <a:defRPr/>
                      </a:pPr>
                      <a:r>
                        <a:rPr kumimoji="0" lang="id-ID" sz="1100" b="1" i="0" u="none" strike="noStrike" kern="1200" cap="none" spc="0" normalizeH="0" baseline="0" noProof="0" dirty="0">
                          <a:ln>
                            <a:noFill/>
                          </a:ln>
                          <a:solidFill>
                            <a:prstClr val="black"/>
                          </a:solidFill>
                          <a:effectLst/>
                          <a:uLnTx/>
                          <a:uFillTx/>
                          <a:latin typeface="+mn-lt"/>
                          <a:ea typeface="+mn-ea"/>
                          <a:cs typeface="+mn-cs"/>
                        </a:rPr>
                        <a:t>SASARAN MISI </a:t>
                      </a:r>
                      <a:r>
                        <a:rPr kumimoji="0" lang="en-US" sz="1100" b="1" i="0" u="none" strike="noStrike" kern="1200" cap="none" spc="0" normalizeH="0" baseline="0" noProof="0" dirty="0">
                          <a:ln>
                            <a:noFill/>
                          </a:ln>
                          <a:solidFill>
                            <a:prstClr val="black"/>
                          </a:solidFill>
                          <a:effectLst/>
                          <a:uLnTx/>
                          <a:uFillTx/>
                          <a:latin typeface="+mn-lt"/>
                          <a:ea typeface="+mn-ea"/>
                          <a:cs typeface="+mn-cs"/>
                        </a:rPr>
                        <a:t>II</a:t>
                      </a:r>
                      <a:endParaRPr kumimoji="0" lang="id-ID" sz="1100" b="1" i="0" u="none" strike="noStrike" kern="1200" cap="none" spc="0" normalizeH="0" baseline="0" noProof="0" dirty="0">
                        <a:ln>
                          <a:noFill/>
                        </a:ln>
                        <a:solidFill>
                          <a:prstClr val="black"/>
                        </a:solidFill>
                        <a:effectLst/>
                        <a:uLnTx/>
                        <a:uFillTx/>
                        <a:latin typeface="+mn-lt"/>
                        <a:ea typeface="+mn-ea"/>
                        <a:cs typeface="+mn-cs"/>
                      </a:endParaRPr>
                    </a:p>
                  </a:txBody>
                  <a:tcPr>
                    <a:solidFill>
                      <a:srgbClr val="FF9966"/>
                    </a:solidFill>
                  </a:tcPr>
                </a:tc>
                <a:extLst>
                  <a:ext uri="{0D108BD9-81ED-4DB2-BD59-A6C34878D82A}">
                    <a16:rowId xmlns="" xmlns:a16="http://schemas.microsoft.com/office/drawing/2014/main" val="10006"/>
                  </a:ext>
                </a:extLst>
              </a:tr>
              <a:tr h="2053904">
                <a:tc>
                  <a:txBody>
                    <a:bodyPr/>
                    <a:lstStyle/>
                    <a:p>
                      <a:pPr marL="261938" indent="-261938" algn="just" defTabSz="261938"/>
                      <a:r>
                        <a:rPr lang="id-ID" sz="1100" dirty="0"/>
                        <a:t>1.	Meningkatkan layanan arsip yang mendukung tata pemerintahan dengan pemerintahan dengan memanfaatkan teknologi dan menuju Smart City, mempunyai 1 sasaran yaitu tersedianya layanan arsip </a:t>
                      </a:r>
                    </a:p>
                    <a:p>
                      <a:pPr marL="261938" indent="-261938" algn="just" defTabSz="261938"/>
                      <a:r>
                        <a:rPr lang="id-ID" sz="1100" dirty="0"/>
                        <a:t>2.	Meningkatnya SDM pengelola kearsipan mempunyai 1 sasaran yaitu tersedianya SDM pegelola kearsipan.</a:t>
                      </a:r>
                    </a:p>
                    <a:p>
                      <a:pPr marL="261938" indent="-261938" algn="just" defTabSz="261938" rtl="0" eaLnBrk="1" latinLnBrk="0" hangingPunct="1">
                        <a:buAutoNum type="arabicPeriod" startAt="3"/>
                        <a:tabLst>
                          <a:tab pos="261938" algn="l"/>
                        </a:tabLst>
                      </a:pPr>
                      <a:r>
                        <a:rPr lang="id-ID" sz="1100" kern="1200" dirty="0">
                          <a:solidFill>
                            <a:schemeClr val="dk1"/>
                          </a:solidFill>
                          <a:latin typeface="+mn-lt"/>
                          <a:ea typeface="+mn-ea"/>
                          <a:cs typeface="+mn-cs"/>
                        </a:rPr>
                        <a:t>Meningkatnya OPD yang melaksanakan arsip baku mempunyai 1 sasaran yaitu terlaksananya arsip baku di OPD.</a:t>
                      </a:r>
                    </a:p>
                    <a:p>
                      <a:pPr marL="261938" indent="-261938" algn="just" defTabSz="261938" rtl="0" eaLnBrk="1" latinLnBrk="0" hangingPunct="1">
                        <a:buAutoNum type="arabicPeriod" startAt="3"/>
                        <a:tabLst>
                          <a:tab pos="261938" algn="l"/>
                        </a:tabLst>
                      </a:pPr>
                      <a:r>
                        <a:rPr lang="id-ID" sz="1100" kern="1200" dirty="0">
                          <a:solidFill>
                            <a:schemeClr val="dk1"/>
                          </a:solidFill>
                          <a:latin typeface="+mn-lt"/>
                          <a:ea typeface="+mn-ea"/>
                          <a:cs typeface="+mn-cs"/>
                        </a:rPr>
                        <a:t>Meningkatnya pemeliharaan sarana dan prasarana arsip yang mempunyai 1 sasaran yaitu terpeliharanya sarana dan prasarana arsip.</a:t>
                      </a:r>
                    </a:p>
                    <a:p>
                      <a:pPr marL="261938" indent="-261938" algn="just" defTabSz="261938" rtl="0" eaLnBrk="1" latinLnBrk="0" hangingPunct="1">
                        <a:buAutoNum type="arabicPeriod" startAt="3"/>
                        <a:tabLst>
                          <a:tab pos="261938" algn="l"/>
                        </a:tabLst>
                      </a:pPr>
                      <a:r>
                        <a:rPr lang="id-ID" sz="1100" kern="1200" dirty="0">
                          <a:solidFill>
                            <a:schemeClr val="dk1"/>
                          </a:solidFill>
                          <a:latin typeface="+mn-lt"/>
                          <a:ea typeface="+mn-ea"/>
                          <a:cs typeface="+mn-cs"/>
                        </a:rPr>
                        <a:t>Meningkatnya arsip daerah yang dapat diselamatkan dan dilestarikan yang mempunyai 1 sasaran yaitu terselamatkannya arsip daerah.</a:t>
                      </a:r>
                    </a:p>
                  </a:txBody>
                  <a:tcPr>
                    <a:solidFill>
                      <a:srgbClr val="FFC000"/>
                    </a:solidFill>
                  </a:tcPr>
                </a:tc>
                <a:tc>
                  <a:txBody>
                    <a:bodyPr/>
                    <a:lstStyle/>
                    <a:p>
                      <a:pPr marL="261938" indent="-261938" algn="just">
                        <a:tabLst>
                          <a:tab pos="261938" algn="l"/>
                        </a:tabLst>
                      </a:pPr>
                      <a:r>
                        <a:rPr lang="id-ID" sz="1100" dirty="0"/>
                        <a:t>1.  Meningkatnya koleksi judul bahan pustaka mempunyai 1 sasaran yaitu tersedianya buku-buku koleksi bahan pustaka secara variatif</a:t>
                      </a:r>
                    </a:p>
                    <a:p>
                      <a:pPr marL="261938" indent="-261938" algn="just"/>
                      <a:r>
                        <a:rPr lang="id-ID" sz="1100" dirty="0"/>
                        <a:t>2.  	Meningkatnya jumlah koleksi bahan pustaka mempunyai 1 sasaran yaitu memenuhi kebutuhan bahan bacaan bagi pemustaka</a:t>
                      </a:r>
                    </a:p>
                    <a:p>
                      <a:pPr marL="261938" indent="-261938" algn="just"/>
                      <a:r>
                        <a:rPr lang="id-ID" sz="1100" dirty="0"/>
                        <a:t>3.  	Meningkatnya SDM pengelola perpustakaan yang mempunyai 1 sasaran yaitu tersedianya SDM pengelola perpustakaan.</a:t>
                      </a:r>
                    </a:p>
                    <a:p>
                      <a:pPr marL="261938" indent="-261938" algn="just"/>
                      <a:r>
                        <a:rPr lang="id-ID" sz="1100" dirty="0"/>
                        <a:t>4. 	Meningkatnya jumlah perpustakaan dan pemustaka yang aktif yang mempunyai 1 sasaran yaitu mendekatkan pelayanan pengunjung dan  terdatanya perpustakaan yang aktif.</a:t>
                      </a:r>
                    </a:p>
                    <a:p>
                      <a:pPr marL="261938" indent="-261938" algn="just"/>
                      <a:r>
                        <a:rPr lang="id-ID" sz="1100" dirty="0"/>
                        <a:t>5. 	Meningkatnya promosi layanan perpustakaan yang mempunyai 1 sasaran yaitu tersedianya promosi layanan perpustakaan dalam menggerakan minat baca</a:t>
                      </a:r>
                    </a:p>
                  </a:txBody>
                  <a:tcPr/>
                </a:tc>
                <a:extLst>
                  <a:ext uri="{0D108BD9-81ED-4DB2-BD59-A6C34878D82A}">
                    <a16:rowId xmlns="" xmlns:a16="http://schemas.microsoft.com/office/drawing/2014/main" val="10007"/>
                  </a:ext>
                </a:extLst>
              </a:tr>
            </a:tbl>
          </a:graphicData>
        </a:graphic>
      </p:graphicFrame>
      <p:sp>
        <p:nvSpPr>
          <p:cNvPr id="3" name="Rectangle 2"/>
          <p:cNvSpPr/>
          <p:nvPr/>
        </p:nvSpPr>
        <p:spPr>
          <a:xfrm>
            <a:off x="8631207" y="344159"/>
            <a:ext cx="2556284" cy="276999"/>
          </a:xfrm>
          <a:prstGeom prst="rect">
            <a:avLst/>
          </a:prstGeom>
          <a:noFill/>
        </p:spPr>
        <p:txBody>
          <a:bodyPr wrap="square" lIns="91440" tIns="45720" rIns="91440" bIns="45720">
            <a:spAutoFit/>
          </a:bodyPr>
          <a:lstStyle/>
          <a:p>
            <a:pPr algn="ctr"/>
            <a:r>
              <a:rPr lang="id-ID" sz="1200" b="1" cap="none" spc="0" dirty="0">
                <a:ln w="1905"/>
                <a:solidFill>
                  <a:schemeClr val="bg1"/>
                </a:solidFill>
                <a:effectLst>
                  <a:innerShdw blurRad="69850" dist="43180" dir="5400000">
                    <a:srgbClr val="000000">
                      <a:alpha val="65000"/>
                    </a:srgbClr>
                  </a:innerShdw>
                </a:effectLst>
              </a:rPr>
              <a:t>PEMERINTAH KOTA MAGELANG</a:t>
            </a:r>
          </a:p>
        </p:txBody>
      </p:sp>
    </p:spTree>
    <p:extLst>
      <p:ext uri="{BB962C8B-B14F-4D97-AF65-F5344CB8AC3E}">
        <p14:creationId xmlns:p14="http://schemas.microsoft.com/office/powerpoint/2010/main" val="48472043"/>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275295722"/>
              </p:ext>
            </p:extLst>
          </p:nvPr>
        </p:nvGraphicFramePr>
        <p:xfrm>
          <a:off x="1043882" y="353520"/>
          <a:ext cx="9721080" cy="6291618"/>
        </p:xfrm>
        <a:graphic>
          <a:graphicData uri="http://schemas.openxmlformats.org/drawingml/2006/table">
            <a:tbl>
              <a:tblPr firstRow="1" bandRow="1">
                <a:tableStyleId>{5C22544A-7EE6-4342-B048-85BDC9FD1C3A}</a:tableStyleId>
              </a:tblPr>
              <a:tblGrid>
                <a:gridCol w="2304255">
                  <a:extLst>
                    <a:ext uri="{9D8B030D-6E8A-4147-A177-3AD203B41FA5}">
                      <a16:colId xmlns="" xmlns:a16="http://schemas.microsoft.com/office/drawing/2014/main" val="20000"/>
                    </a:ext>
                  </a:extLst>
                </a:gridCol>
                <a:gridCol w="2556284">
                  <a:extLst>
                    <a:ext uri="{9D8B030D-6E8A-4147-A177-3AD203B41FA5}">
                      <a16:colId xmlns="" xmlns:a16="http://schemas.microsoft.com/office/drawing/2014/main" val="20001"/>
                    </a:ext>
                  </a:extLst>
                </a:gridCol>
                <a:gridCol w="2430271">
                  <a:extLst>
                    <a:ext uri="{9D8B030D-6E8A-4147-A177-3AD203B41FA5}">
                      <a16:colId xmlns="" xmlns:a16="http://schemas.microsoft.com/office/drawing/2014/main" val="20002"/>
                    </a:ext>
                  </a:extLst>
                </a:gridCol>
                <a:gridCol w="2430270">
                  <a:extLst>
                    <a:ext uri="{9D8B030D-6E8A-4147-A177-3AD203B41FA5}">
                      <a16:colId xmlns="" xmlns:a16="http://schemas.microsoft.com/office/drawing/2014/main" val="20003"/>
                    </a:ext>
                  </a:extLst>
                </a:gridCol>
              </a:tblGrid>
              <a:tr h="563596">
                <a:tc gridSpan="4">
                  <a:txBody>
                    <a:bodyPr/>
                    <a:lstStyle/>
                    <a:p>
                      <a:pPr algn="ctr"/>
                      <a:r>
                        <a:rPr lang="id-ID" sz="2400" dirty="0">
                          <a:solidFill>
                            <a:schemeClr val="bg1"/>
                          </a:solidFill>
                        </a:rPr>
                        <a:t>RENSTRA DINAS PERPUSTAKAAN DAN KEARSIPAN</a:t>
                      </a:r>
                    </a:p>
                  </a:txBody>
                  <a:tcPr/>
                </a:tc>
                <a:tc hMerge="1">
                  <a:txBody>
                    <a:bodyPr/>
                    <a:lstStyle/>
                    <a:p>
                      <a:pPr algn="ctr"/>
                      <a:endParaRPr lang="id-ID" dirty="0"/>
                    </a:p>
                  </a:txBody>
                  <a:tcPr/>
                </a:tc>
                <a:tc hMerge="1">
                  <a:txBody>
                    <a:bodyPr/>
                    <a:lstStyle/>
                    <a:p>
                      <a:pPr algn="ctr"/>
                      <a:endParaRPr lang="id-ID" dirty="0"/>
                    </a:p>
                  </a:txBody>
                  <a:tcPr/>
                </a:tc>
                <a:tc hMerge="1">
                  <a:txBody>
                    <a:bodyPr/>
                    <a:lstStyle/>
                    <a:p>
                      <a:pPr algn="ctr"/>
                      <a:endParaRPr lang="id-ID" dirty="0"/>
                    </a:p>
                  </a:txBody>
                  <a:tcPr/>
                </a:tc>
                <a:extLst>
                  <a:ext uri="{0D108BD9-81ED-4DB2-BD59-A6C34878D82A}">
                    <a16:rowId xmlns="" xmlns:a16="http://schemas.microsoft.com/office/drawing/2014/main" val="10000"/>
                  </a:ext>
                </a:extLst>
              </a:tr>
              <a:tr h="355956">
                <a:tc gridSpan="4">
                  <a:txBody>
                    <a:bodyPr/>
                    <a:lstStyle/>
                    <a:p>
                      <a:pPr algn="ctr"/>
                      <a:r>
                        <a:rPr lang="id-ID" sz="1800" b="1" dirty="0"/>
                        <a:t>TUJUAN :</a:t>
                      </a:r>
                    </a:p>
                  </a:txBody>
                  <a:tcPr/>
                </a:tc>
                <a:tc hMerge="1">
                  <a:txBody>
                    <a:bodyPr/>
                    <a:lstStyle/>
                    <a:p>
                      <a:pPr algn="ctr"/>
                      <a:endParaRPr lang="id-ID" sz="1800" b="1" dirty="0"/>
                    </a:p>
                  </a:txBody>
                  <a:tcPr/>
                </a:tc>
                <a:tc hMerge="1">
                  <a:txBody>
                    <a:bodyPr/>
                    <a:lstStyle/>
                    <a:p>
                      <a:pPr algn="ctr"/>
                      <a:endParaRPr lang="id-ID" sz="1800" b="1" dirty="0"/>
                    </a:p>
                  </a:txBody>
                  <a:tcPr/>
                </a:tc>
                <a:tc hMerge="1">
                  <a:txBody>
                    <a:bodyPr/>
                    <a:lstStyle/>
                    <a:p>
                      <a:pPr algn="ctr"/>
                      <a:endParaRPr lang="id-ID" sz="1600" b="1" dirty="0"/>
                    </a:p>
                  </a:txBody>
                  <a:tcPr/>
                </a:tc>
                <a:extLst>
                  <a:ext uri="{0D108BD9-81ED-4DB2-BD59-A6C34878D82A}">
                    <a16:rowId xmlns="" xmlns:a16="http://schemas.microsoft.com/office/drawing/2014/main" val="10001"/>
                  </a:ext>
                </a:extLst>
              </a:tr>
              <a:tr h="2163917">
                <a:tc gridSpan="4">
                  <a:txBody>
                    <a:bodyPr/>
                    <a:lstStyle/>
                    <a:p>
                      <a:pPr marL="228600" indent="-228600" algn="just">
                        <a:buFont typeface="+mj-lt"/>
                        <a:buAutoNum type="arabicPeriod"/>
                      </a:pPr>
                      <a:r>
                        <a:rPr lang="id-ID" sz="1000" b="1" dirty="0"/>
                        <a:t>Mengoptimalkan tugas pokok, fungsi dan peran Dinas Perpustakaan dan Kearsipan  Kota Magelang sebagai lembaga teknis dalam rangka mencapai target Rencana Pembangunan Jangka Menengah Daearah (RPJMD) Kota Magelang Tahun 2016-2021.</a:t>
                      </a:r>
                    </a:p>
                    <a:p>
                      <a:pPr marL="228600" indent="-228600" algn="just">
                        <a:buFont typeface="+mj-lt"/>
                        <a:buAutoNum type="arabicPeriod"/>
                        <a:tabLst>
                          <a:tab pos="174625" algn="l"/>
                        </a:tabLst>
                      </a:pPr>
                      <a:r>
                        <a:rPr lang="id-ID" sz="1000" b="1" dirty="0"/>
                        <a:t>Sebagai dokumen perencanaan teknis, strategis dan sebagai alat koordinasi sinkronisasi pelaksanaan pembangunan di bidang urusan perpustakaan dan tata kearsipan Organisasi Perangkat Daerah (OPD) Dinas Perpustakaan dan Kearsipan Kota Magelang dengan stakeholders dan masyarakat Kota Magelang serta terintegrasi dengan Dinas Arsip dan Perpustakaan Provinsi Jawa Tengah, serta Pemerintah Pusat yaitu ANRI dan PERPUSNAS RI.</a:t>
                      </a:r>
                    </a:p>
                    <a:p>
                      <a:pPr marL="228600" indent="-228600" algn="just">
                        <a:buFont typeface="+mj-lt"/>
                        <a:buAutoNum type="arabicPeriod"/>
                        <a:tabLst>
                          <a:tab pos="174625" algn="l"/>
                        </a:tabLst>
                      </a:pPr>
                      <a:r>
                        <a:rPr lang="id-ID" sz="1000" b="1" dirty="0"/>
                        <a:t>Menjadi acuan dalam penyusunan Rencana Kerja Tahunan Dinas Perpustakaan dan Kearsipan Kota Magelang. dan Menyusun program strategis yang dijabarkan berdasarkan Rencana Pembangunan Jangka Menengah Daerah (RPJMD) dengan kewenangan Dinas Perpustakaan dan Kearsipan Kota Magelang sebagai dasar perencanaan program jangka menengah dan tahunan serta perencanaan kebutuhan anggaran.</a:t>
                      </a:r>
                    </a:p>
                    <a:p>
                      <a:pPr marL="228600" indent="-228600" algn="just">
                        <a:buFont typeface="+mj-lt"/>
                        <a:buAutoNum type="arabicPeriod"/>
                      </a:pPr>
                      <a:r>
                        <a:rPr lang="id-ID" sz="1000" b="1" dirty="0"/>
                        <a:t>Menggambarkan kondisi saat ini dan masa mendatang selama 5 tahun ke depan.</a:t>
                      </a:r>
                    </a:p>
                    <a:p>
                      <a:pPr marL="228600" indent="-228600" algn="just">
                        <a:buAutoNum type="arabicPeriod"/>
                      </a:pPr>
                      <a:r>
                        <a:rPr lang="id-ID" sz="1000" b="1" dirty="0"/>
                        <a:t>Mengaplikasikan visi dan misi Walikota dan Wakil Walikota Terpilih dalam perencanaan periode tahun 2016-2021 dalam RPJMD Kota Magelang 2016-2021.</a:t>
                      </a:r>
                    </a:p>
                    <a:p>
                      <a:pPr marL="228600" indent="-228600" algn="just">
                        <a:buAutoNum type="arabicPeriod" startAt="6"/>
                      </a:pPr>
                      <a:r>
                        <a:rPr lang="id-ID" sz="1000" b="1" dirty="0"/>
                        <a:t>Mensinkronkan dan mengkoordinasikan pelaksanaan perencanaan pembangunan di bidang perpustakaan dan tata kearsipan pada Dinas Perpustakaan dan Kearsipan Kota Magelang.</a:t>
                      </a:r>
                    </a:p>
                    <a:p>
                      <a:pPr marL="228600" indent="-228600" algn="just">
                        <a:buAutoNum type="arabicPeriod" startAt="6"/>
                      </a:pPr>
                      <a:r>
                        <a:rPr lang="id-ID" sz="1000" b="1" dirty="0"/>
                        <a:t>Menyusun tolok ukur evaluasi kinerja Dinas Perpustakaan dan Kearsipan Kota Magelang dan jajarannya secara proporsional pada periode 2016-2021.</a:t>
                      </a:r>
                    </a:p>
                  </a:txBody>
                  <a:tcPr>
                    <a:solidFill>
                      <a:srgbClr val="FFC000"/>
                    </a:solidFill>
                  </a:tcPr>
                </a:tc>
                <a:tc hMerge="1">
                  <a:txBody>
                    <a:bodyPr/>
                    <a:lstStyle/>
                    <a:p>
                      <a:pPr marL="228600" indent="-228600" algn="just">
                        <a:buAutoNum type="arabicPeriod" startAt="6"/>
                      </a:pPr>
                      <a:endParaRPr lang="id-ID" sz="1200" b="1" dirty="0"/>
                    </a:p>
                  </a:txBody>
                  <a:tcPr>
                    <a:solidFill>
                      <a:srgbClr val="FFC000"/>
                    </a:solidFill>
                  </a:tcPr>
                </a:tc>
                <a:tc hMerge="1">
                  <a:txBody>
                    <a:bodyPr/>
                    <a:lstStyle/>
                    <a:p>
                      <a:pPr marL="228600" indent="-228600" algn="just">
                        <a:buFont typeface="+mj-lt"/>
                        <a:buAutoNum type="arabicPeriod"/>
                      </a:pPr>
                      <a:endParaRPr lang="id-ID" sz="1200" b="1" dirty="0"/>
                    </a:p>
                  </a:txBody>
                  <a:tcPr>
                    <a:solidFill>
                      <a:srgbClr val="FFC000"/>
                    </a:solidFill>
                  </a:tcPr>
                </a:tc>
                <a:tc hMerge="1">
                  <a:txBody>
                    <a:bodyPr/>
                    <a:lstStyle/>
                    <a:p>
                      <a:pPr marL="261938" indent="-261938" algn="just"/>
                      <a:endParaRPr lang="id-ID" sz="1200" b="1" dirty="0"/>
                    </a:p>
                  </a:txBody>
                  <a:tcPr>
                    <a:solidFill>
                      <a:srgbClr val="FFC000"/>
                    </a:solidFill>
                  </a:tcPr>
                </a:tc>
                <a:extLst>
                  <a:ext uri="{0D108BD9-81ED-4DB2-BD59-A6C34878D82A}">
                    <a16:rowId xmlns="" xmlns:a16="http://schemas.microsoft.com/office/drawing/2014/main" val="10002"/>
                  </a:ext>
                </a:extLst>
              </a:tr>
              <a:tr h="355956">
                <a:tc gridSpan="2">
                  <a:txBody>
                    <a:bodyPr/>
                    <a:lstStyle/>
                    <a:p>
                      <a:pPr algn="ctr"/>
                      <a:r>
                        <a:rPr lang="id-ID" sz="1800" b="1" dirty="0"/>
                        <a:t>INDIKATOR TUJUAN</a:t>
                      </a:r>
                    </a:p>
                  </a:txBody>
                  <a:tcPr>
                    <a:solidFill>
                      <a:srgbClr val="92D050"/>
                    </a:solidFill>
                  </a:tcPr>
                </a:tc>
                <a:tc hMerge="1">
                  <a:txBody>
                    <a:bodyPr/>
                    <a:lstStyle/>
                    <a:p>
                      <a:pPr algn="ctr"/>
                      <a:endParaRPr lang="id-ID" sz="1800" b="1" dirty="0"/>
                    </a:p>
                  </a:txBody>
                  <a:tcPr>
                    <a:solidFill>
                      <a:srgbClr val="92D050"/>
                    </a:solidFill>
                  </a:tcPr>
                </a:tc>
                <a:tc gridSpan="2">
                  <a:txBody>
                    <a:bodyPr/>
                    <a:lstStyle/>
                    <a:p>
                      <a:pPr algn="ctr"/>
                      <a:r>
                        <a:rPr lang="id-ID" sz="1800" b="1" dirty="0"/>
                        <a:t>INDIKATOR TUJUAN</a:t>
                      </a:r>
                    </a:p>
                  </a:txBody>
                  <a:tcPr>
                    <a:solidFill>
                      <a:srgbClr val="92D050"/>
                    </a:solidFill>
                  </a:tcPr>
                </a:tc>
                <a:tc hMerge="1">
                  <a:txBody>
                    <a:bodyPr/>
                    <a:lstStyle/>
                    <a:p>
                      <a:pPr algn="ctr"/>
                      <a:endParaRPr lang="id-ID" sz="1800" b="1" dirty="0"/>
                    </a:p>
                  </a:txBody>
                  <a:tcPr>
                    <a:solidFill>
                      <a:srgbClr val="00B0F0"/>
                    </a:solidFill>
                  </a:tcPr>
                </a:tc>
                <a:extLst>
                  <a:ext uri="{0D108BD9-81ED-4DB2-BD59-A6C34878D82A}">
                    <a16:rowId xmlns="" xmlns:a16="http://schemas.microsoft.com/office/drawing/2014/main" val="10003"/>
                  </a:ext>
                </a:extLst>
              </a:tr>
              <a:tr h="503728">
                <a:tc gridSpan="2">
                  <a:txBody>
                    <a:bodyPr/>
                    <a:lstStyle/>
                    <a:p>
                      <a:pPr marL="0" algn="ctr" defTabSz="1111910" rtl="0" eaLnBrk="1" latinLnBrk="0" hangingPunct="1"/>
                      <a:r>
                        <a:rPr lang="en-US" sz="1400" b="1" kern="1200" dirty="0" err="1">
                          <a:solidFill>
                            <a:schemeClr val="dk1"/>
                          </a:solidFill>
                          <a:latin typeface="+mn-lt"/>
                          <a:ea typeface="+mn-ea"/>
                          <a:cs typeface="+mn-cs"/>
                        </a:rPr>
                        <a:t>Terwujudnya</a:t>
                      </a:r>
                      <a:r>
                        <a:rPr lang="en-US" sz="1400" b="1" kern="1200" dirty="0">
                          <a:solidFill>
                            <a:schemeClr val="dk1"/>
                          </a:solidFill>
                          <a:latin typeface="+mn-lt"/>
                          <a:ea typeface="+mn-ea"/>
                          <a:cs typeface="+mn-cs"/>
                        </a:rPr>
                        <a:t> </a:t>
                      </a:r>
                      <a:r>
                        <a:rPr lang="en-US" sz="1400" b="1" kern="1200" dirty="0" err="1">
                          <a:solidFill>
                            <a:schemeClr val="dk1"/>
                          </a:solidFill>
                          <a:latin typeface="+mn-lt"/>
                          <a:ea typeface="+mn-ea"/>
                          <a:cs typeface="+mn-cs"/>
                        </a:rPr>
                        <a:t>kualitas</a:t>
                      </a:r>
                      <a:r>
                        <a:rPr lang="en-US" sz="1400" b="1" kern="1200" dirty="0">
                          <a:solidFill>
                            <a:schemeClr val="dk1"/>
                          </a:solidFill>
                          <a:latin typeface="+mn-lt"/>
                          <a:ea typeface="+mn-ea"/>
                          <a:cs typeface="+mn-cs"/>
                        </a:rPr>
                        <a:t> </a:t>
                      </a:r>
                      <a:r>
                        <a:rPr lang="en-US" sz="1400" b="1" kern="1200" dirty="0" err="1">
                          <a:solidFill>
                            <a:schemeClr val="dk1"/>
                          </a:solidFill>
                          <a:latin typeface="+mn-lt"/>
                          <a:ea typeface="+mn-ea"/>
                          <a:cs typeface="+mn-cs"/>
                        </a:rPr>
                        <a:t>layanan</a:t>
                      </a:r>
                      <a:r>
                        <a:rPr lang="en-US" sz="1400" b="1" kern="1200" dirty="0">
                          <a:solidFill>
                            <a:schemeClr val="dk1"/>
                          </a:solidFill>
                          <a:latin typeface="+mn-lt"/>
                          <a:ea typeface="+mn-ea"/>
                          <a:cs typeface="+mn-cs"/>
                        </a:rPr>
                        <a:t> </a:t>
                      </a:r>
                      <a:r>
                        <a:rPr lang="en-US" sz="1400" b="1" kern="1200" dirty="0" err="1">
                          <a:solidFill>
                            <a:schemeClr val="dk1"/>
                          </a:solidFill>
                          <a:latin typeface="+mn-lt"/>
                          <a:ea typeface="+mn-ea"/>
                          <a:cs typeface="+mn-cs"/>
                        </a:rPr>
                        <a:t>perpustakaan</a:t>
                      </a:r>
                      <a:r>
                        <a:rPr lang="en-US" sz="1400" b="1" kern="1200" dirty="0">
                          <a:solidFill>
                            <a:schemeClr val="dk1"/>
                          </a:solidFill>
                          <a:latin typeface="+mn-lt"/>
                          <a:ea typeface="+mn-ea"/>
                          <a:cs typeface="+mn-cs"/>
                        </a:rPr>
                        <a:t> </a:t>
                      </a:r>
                      <a:r>
                        <a:rPr lang="en-US" sz="1400" b="1" kern="1200" dirty="0" err="1">
                          <a:solidFill>
                            <a:schemeClr val="dk1"/>
                          </a:solidFill>
                          <a:latin typeface="+mn-lt"/>
                          <a:ea typeface="+mn-ea"/>
                          <a:cs typeface="+mn-cs"/>
                        </a:rPr>
                        <a:t>menuju</a:t>
                      </a:r>
                      <a:r>
                        <a:rPr lang="en-US" sz="1400" b="1" kern="1200" dirty="0">
                          <a:solidFill>
                            <a:schemeClr val="dk1"/>
                          </a:solidFill>
                          <a:latin typeface="+mn-lt"/>
                          <a:ea typeface="+mn-ea"/>
                          <a:cs typeface="+mn-cs"/>
                        </a:rPr>
                        <a:t> </a:t>
                      </a:r>
                      <a:r>
                        <a:rPr lang="en-US" sz="1400" b="1" kern="1200" dirty="0" err="1">
                          <a:solidFill>
                            <a:schemeClr val="dk1"/>
                          </a:solidFill>
                          <a:latin typeface="+mn-lt"/>
                          <a:ea typeface="+mn-ea"/>
                          <a:cs typeface="+mn-cs"/>
                        </a:rPr>
                        <a:t>Standar</a:t>
                      </a:r>
                      <a:r>
                        <a:rPr lang="en-US" sz="1400" b="1" kern="1200" dirty="0">
                          <a:solidFill>
                            <a:schemeClr val="dk1"/>
                          </a:solidFill>
                          <a:latin typeface="+mn-lt"/>
                          <a:ea typeface="+mn-ea"/>
                          <a:cs typeface="+mn-cs"/>
                        </a:rPr>
                        <a:t> Nasional </a:t>
                      </a:r>
                      <a:r>
                        <a:rPr lang="en-US" sz="1400" b="1" kern="1200" dirty="0" err="1">
                          <a:solidFill>
                            <a:schemeClr val="dk1"/>
                          </a:solidFill>
                          <a:latin typeface="+mn-lt"/>
                          <a:ea typeface="+mn-ea"/>
                          <a:cs typeface="+mn-cs"/>
                        </a:rPr>
                        <a:t>Perpustakaan</a:t>
                      </a:r>
                      <a:endParaRPr lang="id-ID" sz="1400" b="1" kern="1200" dirty="0">
                        <a:solidFill>
                          <a:schemeClr val="dk1"/>
                        </a:solidFill>
                        <a:latin typeface="+mn-lt"/>
                        <a:ea typeface="+mn-ea"/>
                        <a:cs typeface="+mn-cs"/>
                      </a:endParaRPr>
                    </a:p>
                  </a:txBody>
                  <a:tcPr>
                    <a:solidFill>
                      <a:schemeClr val="accent2">
                        <a:lumMod val="60000"/>
                        <a:lumOff val="40000"/>
                      </a:schemeClr>
                    </a:solidFill>
                  </a:tcPr>
                </a:tc>
                <a:tc hMerge="1">
                  <a:txBody>
                    <a:bodyPr/>
                    <a:lstStyle/>
                    <a:p>
                      <a:pPr algn="ctr"/>
                      <a:endParaRPr lang="id-ID" sz="1600" dirty="0"/>
                    </a:p>
                  </a:txBody>
                  <a:tcPr>
                    <a:solidFill>
                      <a:schemeClr val="accent2">
                        <a:lumMod val="60000"/>
                        <a:lumOff val="40000"/>
                      </a:schemeClr>
                    </a:solidFill>
                  </a:tcPr>
                </a:tc>
                <a:tc gridSpan="2">
                  <a:txBody>
                    <a:bodyPr/>
                    <a:lstStyle/>
                    <a:p>
                      <a:pPr algn="ctr"/>
                      <a:r>
                        <a:rPr lang="id-ID" sz="1400" b="1" dirty="0"/>
                        <a:t>Terwujudnya penyelenggaraan kearsipan dan pelayanan akses arsip yang berkualitas</a:t>
                      </a:r>
                    </a:p>
                  </a:txBody>
                  <a:tcPr>
                    <a:solidFill>
                      <a:schemeClr val="accent2">
                        <a:lumMod val="60000"/>
                        <a:lumOff val="40000"/>
                      </a:schemeClr>
                    </a:solidFill>
                  </a:tcPr>
                </a:tc>
                <a:tc hMerge="1">
                  <a:txBody>
                    <a:bodyPr/>
                    <a:lstStyle/>
                    <a:p>
                      <a:pPr algn="ctr"/>
                      <a:endParaRPr lang="id-ID" sz="1600" b="1" dirty="0"/>
                    </a:p>
                  </a:txBody>
                  <a:tcPr>
                    <a:solidFill>
                      <a:schemeClr val="accent6">
                        <a:lumMod val="50000"/>
                      </a:schemeClr>
                    </a:solidFill>
                  </a:tcPr>
                </a:tc>
                <a:extLst>
                  <a:ext uri="{0D108BD9-81ED-4DB2-BD59-A6C34878D82A}">
                    <a16:rowId xmlns="" xmlns:a16="http://schemas.microsoft.com/office/drawing/2014/main" val="10004"/>
                  </a:ext>
                </a:extLst>
              </a:tr>
              <a:tr h="622252">
                <a:tc>
                  <a:txBody>
                    <a:bodyPr/>
                    <a:lstStyle/>
                    <a:p>
                      <a:pPr algn="ctr"/>
                      <a:r>
                        <a:rPr lang="id-ID" sz="1800" b="1" dirty="0"/>
                        <a:t>SASARAN</a:t>
                      </a:r>
                    </a:p>
                  </a:txBody>
                  <a:tcPr>
                    <a:solidFill>
                      <a:schemeClr val="accent3">
                        <a:lumMod val="75000"/>
                      </a:schemeClr>
                    </a:solidFill>
                  </a:tcPr>
                </a:tc>
                <a:tc>
                  <a:txBody>
                    <a:bodyPr/>
                    <a:lstStyle/>
                    <a:p>
                      <a:pPr algn="ctr"/>
                      <a:r>
                        <a:rPr lang="id-ID" sz="1800" b="1" dirty="0"/>
                        <a:t>SASARAN</a:t>
                      </a:r>
                      <a:r>
                        <a:rPr lang="en-US" sz="1800" b="1" dirty="0"/>
                        <a:t> </a:t>
                      </a:r>
                      <a:r>
                        <a:rPr kumimoji="0" lang="id-ID" sz="1800" b="1" i="0" u="none" strike="noStrike" kern="1200" cap="none" spc="0" normalizeH="0" baseline="0" noProof="0" dirty="0">
                          <a:ln>
                            <a:noFill/>
                          </a:ln>
                          <a:solidFill>
                            <a:prstClr val="black"/>
                          </a:solidFill>
                          <a:effectLst/>
                          <a:uLnTx/>
                          <a:uFillTx/>
                          <a:latin typeface="+mn-lt"/>
                          <a:ea typeface="+mn-ea"/>
                          <a:cs typeface="+mn-cs"/>
                        </a:rPr>
                        <a:t>INDIKATOR</a:t>
                      </a:r>
                      <a:endParaRPr lang="id-ID" sz="1800" b="1" dirty="0"/>
                    </a:p>
                  </a:txBody>
                  <a:tcPr>
                    <a:solidFill>
                      <a:schemeClr val="accent3">
                        <a:lumMod val="75000"/>
                      </a:schemeClr>
                    </a:solidFill>
                  </a:tcPr>
                </a:tc>
                <a:tc>
                  <a:txBody>
                    <a:bodyPr/>
                    <a:lstStyle/>
                    <a:p>
                      <a:pPr algn="ctr"/>
                      <a:r>
                        <a:rPr lang="id-ID" sz="1800" b="1" dirty="0"/>
                        <a:t>SASARAN</a:t>
                      </a:r>
                    </a:p>
                  </a:txBody>
                  <a:tcPr>
                    <a:solidFill>
                      <a:schemeClr val="accent3">
                        <a:lumMod val="75000"/>
                      </a:schemeClr>
                    </a:solidFill>
                  </a:tcPr>
                </a:tc>
                <a:tc>
                  <a:txBody>
                    <a:bodyPr/>
                    <a:lstStyle/>
                    <a:p>
                      <a:pPr algn="ctr"/>
                      <a:r>
                        <a:rPr lang="id-ID" sz="1800" b="1" dirty="0"/>
                        <a:t>INDIKATOR SASARAN</a:t>
                      </a:r>
                    </a:p>
                  </a:txBody>
                  <a:tcPr>
                    <a:solidFill>
                      <a:schemeClr val="accent3">
                        <a:lumMod val="75000"/>
                      </a:schemeClr>
                    </a:solidFill>
                  </a:tcPr>
                </a:tc>
                <a:extLst>
                  <a:ext uri="{0D108BD9-81ED-4DB2-BD59-A6C34878D82A}">
                    <a16:rowId xmlns="" xmlns:a16="http://schemas.microsoft.com/office/drawing/2014/main" val="10005"/>
                  </a:ext>
                </a:extLst>
              </a:tr>
              <a:tr h="1084622">
                <a:tc>
                  <a:txBody>
                    <a:bodyPr/>
                    <a:lstStyle/>
                    <a:p>
                      <a:pPr marL="342900" indent="-342900" algn="l">
                        <a:buAutoNum type="arabicPeriod"/>
                      </a:pPr>
                      <a:r>
                        <a:rPr lang="en-US" sz="1400" dirty="0" err="1"/>
                        <a:t>Meningkatnya</a:t>
                      </a:r>
                      <a:r>
                        <a:rPr lang="en-US" sz="1400" dirty="0"/>
                        <a:t> </a:t>
                      </a:r>
                      <a:r>
                        <a:rPr lang="en-US" sz="1400" dirty="0" err="1"/>
                        <a:t>koleksi</a:t>
                      </a:r>
                      <a:r>
                        <a:rPr lang="en-US" sz="1400" dirty="0"/>
                        <a:t>, </a:t>
                      </a:r>
                      <a:r>
                        <a:rPr lang="en-US" sz="1400" dirty="0" err="1"/>
                        <a:t>kualitas</a:t>
                      </a:r>
                      <a:r>
                        <a:rPr lang="en-US" sz="1400" dirty="0"/>
                        <a:t> </a:t>
                      </a:r>
                      <a:r>
                        <a:rPr lang="en-US" sz="1400" dirty="0" err="1"/>
                        <a:t>layanan</a:t>
                      </a:r>
                      <a:r>
                        <a:rPr lang="en-US" sz="1400" dirty="0"/>
                        <a:t> dan </a:t>
                      </a:r>
                      <a:r>
                        <a:rPr lang="en-US" sz="1400" dirty="0" err="1"/>
                        <a:t>penyelenggaraan</a:t>
                      </a:r>
                      <a:r>
                        <a:rPr lang="en-US" sz="1400" dirty="0"/>
                        <a:t> </a:t>
                      </a:r>
                      <a:r>
                        <a:rPr lang="en-US" sz="1400" dirty="0" err="1"/>
                        <a:t>perpustakaan</a:t>
                      </a:r>
                      <a:r>
                        <a:rPr lang="en-US" sz="1400" dirty="0"/>
                        <a:t> </a:t>
                      </a:r>
                      <a:r>
                        <a:rPr lang="en-US" sz="1400" dirty="0" err="1"/>
                        <a:t>umum</a:t>
                      </a:r>
                      <a:r>
                        <a:rPr lang="en-US" sz="1400" dirty="0"/>
                        <a:t> </a:t>
                      </a:r>
                      <a:r>
                        <a:rPr lang="en-US" sz="1400" dirty="0" err="1"/>
                        <a:t>daerah</a:t>
                      </a:r>
                      <a:endParaRPr lang="id-ID" sz="1400" dirty="0"/>
                    </a:p>
                  </a:txBody>
                  <a:tcPr>
                    <a:solidFill>
                      <a:schemeClr val="accent6">
                        <a:lumMod val="60000"/>
                        <a:lumOff val="40000"/>
                      </a:schemeClr>
                    </a:solidFill>
                  </a:tcPr>
                </a:tc>
                <a:tc>
                  <a:txBody>
                    <a:bodyPr/>
                    <a:lstStyle/>
                    <a:p>
                      <a:pPr marL="174625" marR="0" lvl="0" indent="-174625" algn="just" defTabSz="1111910" rtl="0" eaLnBrk="1" fontAlgn="auto" latinLnBrk="0" hangingPunct="1">
                        <a:lnSpc>
                          <a:spcPct val="100000"/>
                        </a:lnSpc>
                        <a:spcBef>
                          <a:spcPts val="0"/>
                        </a:spcBef>
                        <a:spcAft>
                          <a:spcPts val="0"/>
                        </a:spcAft>
                        <a:buClrTx/>
                        <a:buSzTx/>
                        <a:buFontTx/>
                        <a:buAutoNum type="arabicPeriod"/>
                        <a:tabLst/>
                        <a:defRPr/>
                      </a:pPr>
                      <a:r>
                        <a:rPr kumimoji="0" lang="id-ID" sz="1400" b="0" i="0" u="none" strike="noStrike" kern="1200" cap="none" spc="0" normalizeH="0" baseline="0" noProof="0" dirty="0">
                          <a:ln>
                            <a:noFill/>
                          </a:ln>
                          <a:solidFill>
                            <a:prstClr val="black"/>
                          </a:solidFill>
                          <a:effectLst/>
                          <a:uLnTx/>
                          <a:uFillTx/>
                          <a:latin typeface="+mn-lt"/>
                          <a:ea typeface="+mn-ea"/>
                          <a:cs typeface="+mn-cs"/>
                        </a:rPr>
                        <a:t>Prosentase kunjungan perpustakaan</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174625" marR="0" lvl="0" indent="-174625" algn="just" defTabSz="1111910" rtl="0" eaLnBrk="1" fontAlgn="auto" latinLnBrk="0" hangingPunct="1">
                        <a:lnSpc>
                          <a:spcPct val="100000"/>
                        </a:lnSpc>
                        <a:spcBef>
                          <a:spcPts val="0"/>
                        </a:spcBef>
                        <a:spcAft>
                          <a:spcPts val="0"/>
                        </a:spcAft>
                        <a:buClrTx/>
                        <a:buSzTx/>
                        <a:buFontTx/>
                        <a:buAutoNum type="arabicPeriod"/>
                        <a:tabLst/>
                        <a:defRPr/>
                      </a:pPr>
                      <a:r>
                        <a:rPr kumimoji="0" lang="id-ID" sz="1400" b="0" i="0" u="none" strike="noStrike" kern="1200" cap="none" spc="0" normalizeH="0" baseline="0" dirty="0">
                          <a:ln>
                            <a:noFill/>
                          </a:ln>
                          <a:solidFill>
                            <a:prstClr val="black"/>
                          </a:solidFill>
                          <a:effectLst/>
                          <a:uLnTx/>
                          <a:uFillTx/>
                          <a:latin typeface="+mn-lt"/>
                          <a:ea typeface="+mn-ea"/>
                          <a:cs typeface="+mn-cs"/>
                        </a:rPr>
                        <a:t>Prosentase perpustakaan aktif.</a:t>
                      </a:r>
                    </a:p>
                  </a:txBody>
                  <a:tcPr>
                    <a:solidFill>
                      <a:srgbClr val="FF9966"/>
                    </a:solidFill>
                  </a:tcPr>
                </a:tc>
                <a:tc>
                  <a:txBody>
                    <a:bodyPr/>
                    <a:lstStyle/>
                    <a:p>
                      <a:pPr algn="l"/>
                      <a:r>
                        <a:rPr lang="id-ID" sz="1400" dirty="0"/>
                        <a:t>1. </a:t>
                      </a:r>
                      <a:r>
                        <a:rPr lang="en-US" sz="1400" dirty="0" err="1"/>
                        <a:t>Terwujudnya</a:t>
                      </a:r>
                      <a:r>
                        <a:rPr lang="en-US" sz="1400" dirty="0"/>
                        <a:t> </a:t>
                      </a:r>
                      <a:r>
                        <a:rPr lang="en-US" sz="1400" dirty="0" err="1"/>
                        <a:t>penyelenggaraan</a:t>
                      </a:r>
                      <a:r>
                        <a:rPr lang="en-US" sz="1400" dirty="0"/>
                        <a:t> </a:t>
                      </a:r>
                      <a:r>
                        <a:rPr lang="en-US" sz="1400" dirty="0" err="1"/>
                        <a:t>kearsipan</a:t>
                      </a:r>
                      <a:r>
                        <a:rPr lang="en-US" sz="1400" dirty="0"/>
                        <a:t> dan </a:t>
                      </a:r>
                      <a:r>
                        <a:rPr lang="en-US" sz="1400" dirty="0" err="1"/>
                        <a:t>pelayanan</a:t>
                      </a:r>
                      <a:r>
                        <a:rPr lang="en-US" sz="1400" dirty="0"/>
                        <a:t> </a:t>
                      </a:r>
                      <a:r>
                        <a:rPr lang="en-US" sz="1400" dirty="0" err="1"/>
                        <a:t>akses</a:t>
                      </a:r>
                      <a:r>
                        <a:rPr lang="en-US" sz="1400" dirty="0"/>
                        <a:t> </a:t>
                      </a:r>
                      <a:r>
                        <a:rPr lang="en-US" sz="1400" dirty="0" err="1"/>
                        <a:t>arsip</a:t>
                      </a:r>
                      <a:r>
                        <a:rPr lang="en-US" sz="1400" dirty="0"/>
                        <a:t> yang </a:t>
                      </a:r>
                      <a:r>
                        <a:rPr lang="en-US" sz="1400" dirty="0" err="1"/>
                        <a:t>berkualitas</a:t>
                      </a:r>
                      <a:endParaRPr lang="id-ID" sz="1400" dirty="0"/>
                    </a:p>
                  </a:txBody>
                  <a:tcPr>
                    <a:solidFill>
                      <a:schemeClr val="tx2">
                        <a:lumMod val="75000"/>
                      </a:schemeClr>
                    </a:solidFill>
                  </a:tcPr>
                </a:tc>
                <a:tc>
                  <a:txBody>
                    <a:bodyPr/>
                    <a:lstStyle/>
                    <a:p>
                      <a:pPr marL="174625" indent="-174625" algn="just" defTabSz="1111910" rtl="0" eaLnBrk="1" latinLnBrk="0" hangingPunct="1">
                        <a:buAutoNum type="arabicPeriod"/>
                      </a:pPr>
                      <a:r>
                        <a:rPr lang="en-US" sz="1400" kern="1200" dirty="0" err="1">
                          <a:solidFill>
                            <a:schemeClr val="dk1"/>
                          </a:solidFill>
                          <a:latin typeface="+mn-lt"/>
                          <a:ea typeface="+mn-ea"/>
                          <a:cs typeface="+mn-cs"/>
                        </a:rPr>
                        <a:t>Cakupan</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pelayanan</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akses</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arsip</a:t>
                      </a:r>
                      <a:endParaRPr lang="id-ID" sz="1400" kern="1200" dirty="0">
                        <a:solidFill>
                          <a:schemeClr val="dk1"/>
                        </a:solidFill>
                        <a:latin typeface="+mn-lt"/>
                        <a:ea typeface="+mn-ea"/>
                        <a:cs typeface="+mn-cs"/>
                      </a:endParaRPr>
                    </a:p>
                    <a:p>
                      <a:pPr marL="174625" indent="-174625" algn="just" defTabSz="1111910" rtl="0" eaLnBrk="1" latinLnBrk="0" hangingPunct="1">
                        <a:buAutoNum type="arabicPeriod"/>
                      </a:pPr>
                      <a:r>
                        <a:rPr lang="nn-NO" sz="1400" kern="1200" dirty="0">
                          <a:solidFill>
                            <a:schemeClr val="dk1"/>
                          </a:solidFill>
                          <a:latin typeface="+mn-lt"/>
                          <a:ea typeface="+mn-ea"/>
                          <a:cs typeface="+mn-cs"/>
                        </a:rPr>
                        <a:t>Prosentase penyelamatan arsip</a:t>
                      </a:r>
                    </a:p>
                  </a:txBody>
                  <a:tcPr>
                    <a:solidFill>
                      <a:schemeClr val="accent6"/>
                    </a:solidFill>
                  </a:tcPr>
                </a:tc>
                <a:extLst>
                  <a:ext uri="{0D108BD9-81ED-4DB2-BD59-A6C34878D82A}">
                    <a16:rowId xmlns="" xmlns:a16="http://schemas.microsoft.com/office/drawing/2014/main" val="10006"/>
                  </a:ext>
                </a:extLst>
              </a:tr>
              <a:tr h="533933">
                <a:tc gridSpan="2">
                  <a:txBody>
                    <a:bodyPr/>
                    <a:lstStyle/>
                    <a:p>
                      <a:pPr algn="ctr"/>
                      <a:endParaRPr lang="en-US" sz="900" b="1" dirty="0"/>
                    </a:p>
                    <a:p>
                      <a:pPr algn="ctr"/>
                      <a:r>
                        <a:rPr lang="id-ID" sz="1500" b="1" dirty="0"/>
                        <a:t>Dilaksanakan</a:t>
                      </a:r>
                      <a:r>
                        <a:rPr lang="id-ID" sz="1500" b="1" baseline="0" dirty="0"/>
                        <a:t> oleh Urusan Bidang Perpustakaan</a:t>
                      </a:r>
                      <a:endParaRPr lang="id-ID" sz="1500" b="1" dirty="0"/>
                    </a:p>
                  </a:txBody>
                  <a:tcPr>
                    <a:solidFill>
                      <a:schemeClr val="accent2">
                        <a:lumMod val="75000"/>
                      </a:schemeClr>
                    </a:solidFill>
                  </a:tcPr>
                </a:tc>
                <a:tc hMerge="1">
                  <a:txBody>
                    <a:bodyPr/>
                    <a:lstStyle/>
                    <a:p>
                      <a:pPr marL="174625" indent="-174625" algn="just" defTabSz="1111910" rtl="0" eaLnBrk="1" latinLnBrk="0" hangingPunct="1">
                        <a:buNone/>
                      </a:pPr>
                      <a:endParaRPr lang="id-ID" sz="1600" kern="1200" dirty="0">
                        <a:solidFill>
                          <a:schemeClr val="dk1"/>
                        </a:solidFill>
                        <a:latin typeface="+mn-lt"/>
                        <a:ea typeface="+mn-ea"/>
                        <a:cs typeface="+mn-cs"/>
                      </a:endParaRPr>
                    </a:p>
                  </a:txBody>
                  <a:tcPr>
                    <a:solidFill>
                      <a:srgbClr val="F020D7"/>
                    </a:solidFill>
                  </a:tcPr>
                </a:tc>
                <a:tc gridSpan="2">
                  <a:txBody>
                    <a:bodyPr/>
                    <a:lstStyle/>
                    <a:p>
                      <a:pPr algn="ctr"/>
                      <a:endParaRPr lang="en-US" sz="900" b="1" dirty="0"/>
                    </a:p>
                    <a:p>
                      <a:pPr algn="ctr"/>
                      <a:r>
                        <a:rPr lang="fi-FI" sz="1500" b="1" dirty="0"/>
                        <a:t>Dilaksanakan oleh Urusan Bidang Kearsipan</a:t>
                      </a:r>
                    </a:p>
                  </a:txBody>
                  <a:tcPr>
                    <a:solidFill>
                      <a:schemeClr val="accent2">
                        <a:lumMod val="75000"/>
                      </a:schemeClr>
                    </a:solidFill>
                  </a:tcPr>
                </a:tc>
                <a:tc hMerge="1">
                  <a:txBody>
                    <a:bodyPr/>
                    <a:lstStyle/>
                    <a:p>
                      <a:pPr marL="174625" indent="-174625" algn="just" defTabSz="1111910" rtl="0" eaLnBrk="1" latinLnBrk="0" hangingPunct="1">
                        <a:buNone/>
                      </a:pPr>
                      <a:endParaRPr lang="id-ID" sz="1600" kern="1200" dirty="0">
                        <a:solidFill>
                          <a:schemeClr val="dk1"/>
                        </a:solidFill>
                        <a:latin typeface="+mn-lt"/>
                        <a:ea typeface="+mn-ea"/>
                        <a:cs typeface="+mn-cs"/>
                      </a:endParaRPr>
                    </a:p>
                  </a:txBody>
                  <a:tcPr>
                    <a:solidFill>
                      <a:srgbClr val="00B050"/>
                    </a:solidFill>
                  </a:tcPr>
                </a:tc>
                <a:extLst>
                  <a:ext uri="{0D108BD9-81ED-4DB2-BD59-A6C34878D82A}">
                    <a16:rowId xmlns="" xmlns:a16="http://schemas.microsoft.com/office/drawing/2014/main" val="10008"/>
                  </a:ext>
                </a:extLst>
              </a:tr>
            </a:tbl>
          </a:graphicData>
        </a:graphic>
      </p:graphicFrame>
      <p:sp>
        <p:nvSpPr>
          <p:cNvPr id="2" name="Down Arrow 1"/>
          <p:cNvSpPr/>
          <p:nvPr/>
        </p:nvSpPr>
        <p:spPr>
          <a:xfrm>
            <a:off x="3398495" y="5949602"/>
            <a:ext cx="252028"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id-ID"/>
          </a:p>
        </p:txBody>
      </p:sp>
      <p:sp>
        <p:nvSpPr>
          <p:cNvPr id="3" name="Down Arrow 2"/>
          <p:cNvSpPr/>
          <p:nvPr/>
        </p:nvSpPr>
        <p:spPr>
          <a:xfrm>
            <a:off x="8230329" y="5970885"/>
            <a:ext cx="252028" cy="288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id-ID"/>
          </a:p>
        </p:txBody>
      </p:sp>
      <p:pic>
        <p:nvPicPr>
          <p:cNvPr id="5" name="Picture 4">
            <a:extLst>
              <a:ext uri="{FF2B5EF4-FFF2-40B4-BE49-F238E27FC236}">
                <a16:creationId xmlns="" xmlns:a16="http://schemas.microsoft.com/office/drawing/2014/main" id="{A62C4E7B-9EE3-4AEA-9448-4CD58F3E8332}"/>
              </a:ext>
            </a:extLst>
          </p:cNvPr>
          <p:cNvPicPr>
            <a:picLocks noChangeAspect="1"/>
          </p:cNvPicPr>
          <p:nvPr/>
        </p:nvPicPr>
        <p:blipFill>
          <a:blip r:embed="rId2"/>
          <a:stretch>
            <a:fillRect/>
          </a:stretch>
        </p:blipFill>
        <p:spPr>
          <a:xfrm>
            <a:off x="467816" y="7225205"/>
            <a:ext cx="8309568" cy="329213"/>
          </a:xfrm>
          <a:prstGeom prst="rect">
            <a:avLst/>
          </a:prstGeom>
        </p:spPr>
      </p:pic>
      <p:pic>
        <p:nvPicPr>
          <p:cNvPr id="6" name="Picture 5">
            <a:extLst>
              <a:ext uri="{FF2B5EF4-FFF2-40B4-BE49-F238E27FC236}">
                <a16:creationId xmlns="" xmlns:a16="http://schemas.microsoft.com/office/drawing/2014/main" id="{E13CCD74-5EE9-4D0B-862A-A711D842B17C}"/>
              </a:ext>
            </a:extLst>
          </p:cNvPr>
          <p:cNvPicPr>
            <a:picLocks noChangeAspect="1"/>
          </p:cNvPicPr>
          <p:nvPr/>
        </p:nvPicPr>
        <p:blipFill>
          <a:blip r:embed="rId3"/>
          <a:stretch>
            <a:fillRect/>
          </a:stretch>
        </p:blipFill>
        <p:spPr>
          <a:xfrm>
            <a:off x="359805" y="7115467"/>
            <a:ext cx="8772904" cy="109738"/>
          </a:xfrm>
          <a:prstGeom prst="rect">
            <a:avLst/>
          </a:prstGeom>
        </p:spPr>
      </p:pic>
    </p:spTree>
    <p:extLst>
      <p:ext uri="{BB962C8B-B14F-4D97-AF65-F5344CB8AC3E}">
        <p14:creationId xmlns:p14="http://schemas.microsoft.com/office/powerpoint/2010/main" val="731525532"/>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2087996" y="190123"/>
            <a:ext cx="8892989" cy="1114963"/>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endParaRPr lang="id-ID" dirty="0"/>
          </a:p>
        </p:txBody>
      </p:sp>
      <p:sp>
        <p:nvSpPr>
          <p:cNvPr id="101" name="TextBox 100"/>
          <p:cNvSpPr txBox="1"/>
          <p:nvPr/>
        </p:nvSpPr>
        <p:spPr>
          <a:xfrm>
            <a:off x="2667849" y="279007"/>
            <a:ext cx="6221506" cy="830960"/>
          </a:xfrm>
          <a:prstGeom prst="rect">
            <a:avLst/>
          </a:prstGeom>
          <a:noFill/>
          <a:ln>
            <a:noFill/>
          </a:ln>
        </p:spPr>
        <p:txBody>
          <a:bodyPr wrap="none" lIns="91406" tIns="45702" rIns="91406" bIns="45702" rtlCol="0">
            <a:spAutoFit/>
          </a:bodyPr>
          <a:lstStyle/>
          <a:p>
            <a:pPr>
              <a:tabLst>
                <a:tab pos="457162" algn="l"/>
              </a:tabLst>
            </a:pPr>
            <a:r>
              <a:rPr lang="id-ID" sz="2400" b="1" dirty="0">
                <a:solidFill>
                  <a:schemeClr val="bg1"/>
                </a:solidFill>
                <a:latin typeface="Arial" panose="020B0604020202020204" pitchFamily="34" charset="0"/>
                <a:cs typeface="Arial" panose="020B0604020202020204" pitchFamily="34" charset="0"/>
              </a:rPr>
              <a:t>Keterkaitan IKU OPD – Indikator Program</a:t>
            </a:r>
          </a:p>
          <a:p>
            <a:pPr>
              <a:tabLst>
                <a:tab pos="457162" algn="l"/>
              </a:tabLst>
            </a:pPr>
            <a:r>
              <a:rPr lang="id-ID" sz="2400" b="1" dirty="0">
                <a:solidFill>
                  <a:schemeClr val="bg1"/>
                </a:solidFill>
                <a:latin typeface="Arial" panose="020B0604020202020204" pitchFamily="34" charset="0"/>
                <a:cs typeface="Arial" panose="020B0604020202020204" pitchFamily="34" charset="0"/>
              </a:rPr>
              <a:t>	RENSTRA OPD</a:t>
            </a:r>
          </a:p>
        </p:txBody>
      </p:sp>
      <p:grpSp>
        <p:nvGrpSpPr>
          <p:cNvPr id="10" name="Group 9"/>
          <p:cNvGrpSpPr/>
          <p:nvPr/>
        </p:nvGrpSpPr>
        <p:grpSpPr>
          <a:xfrm>
            <a:off x="791853" y="7101730"/>
            <a:ext cx="8748735" cy="246221"/>
            <a:chOff x="889609" y="7173738"/>
            <a:chExt cx="10146601" cy="246221"/>
          </a:xfrm>
        </p:grpSpPr>
        <p:cxnSp>
          <p:nvCxnSpPr>
            <p:cNvPr id="11" name="Straight Connector 10"/>
            <p:cNvCxnSpPr/>
            <p:nvPr/>
          </p:nvCxnSpPr>
          <p:spPr>
            <a:xfrm>
              <a:off x="973121" y="7173738"/>
              <a:ext cx="1006308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889609" y="7173738"/>
              <a:ext cx="9011256" cy="246221"/>
            </a:xfrm>
            <a:prstGeom prst="rect">
              <a:avLst/>
            </a:prstGeom>
          </p:spPr>
          <p:txBody>
            <a:bodyPr wrap="square">
              <a:spAutoFit/>
            </a:bodyPr>
            <a:lstStyle/>
            <a:p>
              <a:r>
                <a:rPr lang="id-ID" sz="1000" b="1" dirty="0">
                  <a:solidFill>
                    <a:schemeClr val="bg1"/>
                  </a:solidFill>
                  <a:latin typeface="Ink Free" panose="03080402000500000000" pitchFamily="66" charset="0"/>
                </a:rPr>
                <a:t>Implementasi SAKIP Kota Magelang</a:t>
              </a:r>
              <a:endParaRPr lang="id-ID" sz="1000" dirty="0">
                <a:solidFill>
                  <a:schemeClr val="bg1"/>
                </a:solidFill>
                <a:latin typeface="Ink Free" panose="03080402000500000000" pitchFamily="66" charset="0"/>
              </a:endParaRPr>
            </a:p>
          </p:txBody>
        </p:sp>
      </p:grpSp>
      <p:sp>
        <p:nvSpPr>
          <p:cNvPr id="7" name="Rectangle 12"/>
          <p:cNvSpPr>
            <a:spLocks noChangeArrowheads="1"/>
          </p:cNvSpPr>
          <p:nvPr/>
        </p:nvSpPr>
        <p:spPr bwMode="auto">
          <a:xfrm>
            <a:off x="3765551" y="1660013"/>
            <a:ext cx="184714" cy="36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7" rIns="91432" bIns="45717" numCol="1" anchor="ctr" anchorCtr="0" compatLnSpc="1">
            <a:prstTxWarp prst="textNoShape">
              <a:avLst/>
            </a:prstTxWarp>
            <a:spAutoFit/>
          </a:bodyPr>
          <a:lstStyle/>
          <a:p>
            <a:pPr defTabSz="914324" fontAlgn="base">
              <a:spcBef>
                <a:spcPct val="0"/>
              </a:spcBef>
              <a:spcAft>
                <a:spcPct val="0"/>
              </a:spcAft>
            </a:pPr>
            <a:endParaRPr lang="id-ID" sz="1800">
              <a:latin typeface="Arial" pitchFamily="34" charset="0"/>
              <a:cs typeface="Arial" pitchFamily="34" charset="0"/>
            </a:endParaRPr>
          </a:p>
        </p:txBody>
      </p:sp>
      <p:pic>
        <p:nvPicPr>
          <p:cNvPr id="103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860" y="1392355"/>
            <a:ext cx="10369153" cy="584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866" y="237647"/>
            <a:ext cx="936104" cy="111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129059"/>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929" y="1665126"/>
            <a:ext cx="10189132" cy="531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09" y="296974"/>
            <a:ext cx="10873208"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35" y="6979740"/>
            <a:ext cx="1013777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365919"/>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9" name="Rectangle 8"/>
          <p:cNvSpPr/>
          <p:nvPr/>
        </p:nvSpPr>
        <p:spPr>
          <a:xfrm>
            <a:off x="2472428" y="189774"/>
            <a:ext cx="8496943" cy="973823"/>
          </a:xfrm>
          <a:prstGeom prst="rect">
            <a:avLst/>
          </a:prstGeom>
        </p:spPr>
        <p:style>
          <a:lnRef idx="3">
            <a:schemeClr val="lt1"/>
          </a:lnRef>
          <a:fillRef idx="1">
            <a:schemeClr val="accent6"/>
          </a:fillRef>
          <a:effectRef idx="1">
            <a:schemeClr val="accent6"/>
          </a:effectRef>
          <a:fontRef idx="minor">
            <a:schemeClr val="lt1"/>
          </a:fontRef>
        </p:style>
        <p:txBody>
          <a:bodyPr lIns="91432" tIns="45717" rIns="91432" bIns="45717" rtlCol="0" anchor="ctr"/>
          <a:lstStyle/>
          <a:p>
            <a:pPr algn="ctr"/>
            <a:endParaRPr lang="id-ID" dirty="0"/>
          </a:p>
        </p:txBody>
      </p:sp>
      <p:pic>
        <p:nvPicPr>
          <p:cNvPr id="8" name="Picture 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999" y="189774"/>
            <a:ext cx="1065337" cy="124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Box 100"/>
          <p:cNvSpPr txBox="1"/>
          <p:nvPr/>
        </p:nvSpPr>
        <p:spPr>
          <a:xfrm>
            <a:off x="2556049" y="267073"/>
            <a:ext cx="8316923" cy="707850"/>
          </a:xfrm>
          <a:prstGeom prst="rect">
            <a:avLst/>
          </a:prstGeom>
          <a:noFill/>
          <a:ln>
            <a:noFill/>
          </a:ln>
        </p:spPr>
        <p:txBody>
          <a:bodyPr wrap="square" lIns="91406" tIns="45702" rIns="91406" bIns="45702" rtlCol="0">
            <a:spAutoFit/>
          </a:bodyPr>
          <a:lstStyle/>
          <a:p>
            <a:pPr algn="ctr"/>
            <a:r>
              <a:rPr lang="id-ID" sz="2000" b="1" dirty="0">
                <a:latin typeface="Arial" panose="020B0604020202020204" pitchFamily="34" charset="0"/>
                <a:cs typeface="Arial" panose="020B0604020202020204" pitchFamily="34" charset="0"/>
              </a:rPr>
              <a:t>MATRIK RENSTRA ~ </a:t>
            </a:r>
            <a:r>
              <a:rPr lang="fi-FI" sz="2000" b="1" dirty="0">
                <a:latin typeface="Arial" panose="020B0604020202020204" pitchFamily="34" charset="0"/>
                <a:cs typeface="Arial" panose="020B0604020202020204" pitchFamily="34" charset="0"/>
              </a:rPr>
              <a:t>Target Kinerja Sasaran dari Tahun 2016-2021 </a:t>
            </a:r>
            <a:endParaRPr lang="id-ID" sz="2000" b="1" dirty="0">
              <a:latin typeface="Arial" panose="020B0604020202020204" pitchFamily="34" charset="0"/>
              <a:cs typeface="Arial" panose="020B0604020202020204" pitchFamily="34" charset="0"/>
            </a:endParaRPr>
          </a:p>
          <a:p>
            <a:pPr algn="ctr"/>
            <a:r>
              <a:rPr lang="id-ID" sz="2000" b="1" dirty="0">
                <a:latin typeface="Arial" panose="020B0604020202020204" pitchFamily="34" charset="0"/>
                <a:cs typeface="Arial" panose="020B0604020202020204" pitchFamily="34" charset="0"/>
              </a:rPr>
              <a:t>DINAS PERPUSTAKAAN DAN KEARSIPAN</a:t>
            </a:r>
            <a:endParaRPr lang="id-ID" sz="2000" b="1" i="1" dirty="0">
              <a:latin typeface="Arial" panose="020B0604020202020204" pitchFamily="34" charset="0"/>
              <a:cs typeface="Arial" panose="020B0604020202020204" pitchFamily="34" charset="0"/>
            </a:endParaRPr>
          </a:p>
        </p:txBody>
      </p:sp>
      <p:grpSp>
        <p:nvGrpSpPr>
          <p:cNvPr id="10" name="Group 9"/>
          <p:cNvGrpSpPr/>
          <p:nvPr/>
        </p:nvGrpSpPr>
        <p:grpSpPr>
          <a:xfrm>
            <a:off x="180022" y="6957726"/>
            <a:ext cx="8694649" cy="336367"/>
            <a:chOff x="180020" y="7173738"/>
            <a:chExt cx="10063089" cy="234016"/>
          </a:xfrm>
        </p:grpSpPr>
        <p:cxnSp>
          <p:nvCxnSpPr>
            <p:cNvPr id="11" name="Straight Connector 10"/>
            <p:cNvCxnSpPr/>
            <p:nvPr/>
          </p:nvCxnSpPr>
          <p:spPr>
            <a:xfrm>
              <a:off x="180020" y="7173738"/>
              <a:ext cx="1006308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251793" y="7236454"/>
              <a:ext cx="9649073" cy="171300"/>
            </a:xfrm>
            <a:prstGeom prst="rect">
              <a:avLst/>
            </a:prstGeom>
          </p:spPr>
          <p:txBody>
            <a:bodyPr wrap="square">
              <a:spAutoFit/>
            </a:bodyPr>
            <a:lstStyle/>
            <a:p>
              <a:r>
                <a:rPr lang="id-ID" sz="1000" b="1" dirty="0">
                  <a:latin typeface="Magneto" panose="04030805050802020D02" pitchFamily="82" charset="0"/>
                </a:rPr>
                <a:t>Implementasi SAKIP Kota Magelang</a:t>
              </a:r>
              <a:endParaRPr lang="id-ID" sz="1000" dirty="0">
                <a:latin typeface="Magneto" panose="04030805050802020D02" pitchFamily="82" charset="0"/>
              </a:endParaRP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355" y="1439583"/>
            <a:ext cx="8694650" cy="551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767732"/>
      </p:ext>
    </p:extLst>
  </p:cSld>
  <p:clrMapOvr>
    <a:masterClrMapping/>
  </p:clrMapOvr>
  <mc:AlternateContent xmlns:mc="http://schemas.openxmlformats.org/markup-compatibility/2006" xmlns:p14="http://schemas.microsoft.com/office/powerpoint/2010/main">
    <mc:Choice Requires="p14">
      <p:transition p14:dur="10" advClick="0">
        <p:randomBar dir="vert"/>
      </p:transition>
    </mc:Choice>
    <mc:Fallback xmlns="">
      <p:transition advClick="0">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32014" y="1526481"/>
            <a:ext cx="8512832" cy="5299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13" y="283469"/>
            <a:ext cx="851283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79" y="283469"/>
            <a:ext cx="106045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004" y="6929437"/>
            <a:ext cx="8640961"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382405"/>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4343</TotalTime>
  <Words>1721</Words>
  <Application>Microsoft Office PowerPoint</Application>
  <PresentationFormat>Custom</PresentationFormat>
  <Paragraphs>780</Paragraphs>
  <Slides>21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Comic Sans MS</vt:lpstr>
      <vt:lpstr>Corbel</vt:lpstr>
      <vt:lpstr>Franklin Gothic Medium</vt:lpstr>
      <vt:lpstr>Ink Free</vt:lpstr>
      <vt:lpstr>Magneto</vt:lpstr>
      <vt:lpstr>MV Boli</vt:lpstr>
      <vt:lpstr>Times New Roman</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organisasi</dc:creator>
  <cp:lastModifiedBy>ASUS</cp:lastModifiedBy>
  <cp:revision>248</cp:revision>
  <cp:lastPrinted>2020-07-02T08:23:40Z</cp:lastPrinted>
  <dcterms:created xsi:type="dcterms:W3CDTF">2018-08-13T08:20:19Z</dcterms:created>
  <dcterms:modified xsi:type="dcterms:W3CDTF">2020-07-02T08:32:43Z</dcterms:modified>
</cp:coreProperties>
</file>